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2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3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4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5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37"/>
  </p:notesMasterIdLst>
  <p:sldIdLst>
    <p:sldId id="256" r:id="rId2"/>
    <p:sldId id="257" r:id="rId3"/>
    <p:sldId id="258" r:id="rId4"/>
    <p:sldId id="266" r:id="rId5"/>
    <p:sldId id="259" r:id="rId6"/>
    <p:sldId id="267" r:id="rId7"/>
    <p:sldId id="268" r:id="rId8"/>
    <p:sldId id="269" r:id="rId9"/>
    <p:sldId id="271" r:id="rId10"/>
    <p:sldId id="270" r:id="rId11"/>
    <p:sldId id="260" r:id="rId12"/>
    <p:sldId id="262" r:id="rId13"/>
    <p:sldId id="261" r:id="rId14"/>
    <p:sldId id="297" r:id="rId15"/>
    <p:sldId id="298" r:id="rId16"/>
    <p:sldId id="296" r:id="rId17"/>
    <p:sldId id="272" r:id="rId18"/>
    <p:sldId id="280" r:id="rId19"/>
    <p:sldId id="281" r:id="rId20"/>
    <p:sldId id="282" r:id="rId21"/>
    <p:sldId id="263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6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69" autoAdjust="0"/>
  </p:normalViewPr>
  <p:slideViewPr>
    <p:cSldViewPr snapToGrid="0">
      <p:cViewPr varScale="1">
        <p:scale>
          <a:sx n="120" d="100"/>
          <a:sy n="120" d="100"/>
        </p:scale>
        <p:origin x="54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80455-F29E-454E-8185-D2FB7EE6E204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B8647-3A67-4A42-9FC6-DD358924A6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92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001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6F4A4-6A8B-9925-125D-7672396B1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451A281-0224-5838-03D1-6EFDD194D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B171571-0FE9-ECF7-D7E2-CF430D55B3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CFAD80-9C46-99C0-F5E6-547CD6CAF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335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8571C-8B3B-F2C8-161A-85E6AEC5E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F1D2C5-8CAE-277C-84BD-5DA7EC33D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350151-5125-3A1B-9C31-967507EF3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A44F4F-A359-1294-02A9-C0EA0D4D38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6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1B088-4959-4BDA-A2D1-734C193972F1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45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187B8-5B1D-1A63-383D-CA2C6FC7E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BFFB02-1FE1-FAAD-7C25-A362E25EE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9C1D92-2E1B-D532-298A-19218316C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96BE2D-806A-CB3E-64AB-FECB6BA5D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C1F02-EEBF-F8E0-DCE3-DF09B2E6A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88855C-7178-3D2B-75E5-B66D297A2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D59A47-67A5-F8A3-9E9D-C393A39A5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39A30-FE09-0BB1-C5C2-AE0366C79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77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12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94D4B-0282-562D-4019-DBA13901A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7992D9-9FC1-1E14-B883-75EFC1AC4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A79682A-221F-79DA-44AF-92EC55BB6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076998-3E79-1BE3-C889-29C3C754F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89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93C41-2C90-D89B-64D4-318D805B6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25FCCB-ED7E-67AC-3BC9-A62E03C01E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3F4B41-CE4C-6A44-8124-7591CFFB4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AC754A-74BC-65CF-8A0A-3B74BE4BB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372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E9535-0ACC-9911-DC13-CC91F9009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B6F53C-2F26-714E-9EE3-E9BF9241D5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57AA2FE-3CD6-F293-53AF-9014B01C9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60BB20-8D76-F59B-43F5-B0106E4D0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B8647-3A67-4A42-9FC6-DD358924A6F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1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36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61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26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58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38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92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687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87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15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7660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580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C114E33-CB85-4DC0-80B7-ACB21077E4C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9EC110C-2BCA-4073-9008-7A8E07067C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2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24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10" Type="http://schemas.openxmlformats.org/officeDocument/2006/relationships/image" Target="../media/image25.png"/><Relationship Id="rId4" Type="http://schemas.openxmlformats.org/officeDocument/2006/relationships/tags" Target="../tags/tag120.xml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1.png"/><Relationship Id="rId3" Type="http://schemas.openxmlformats.org/officeDocument/2006/relationships/tags" Target="../tags/tag127.xml"/><Relationship Id="rId21" Type="http://schemas.openxmlformats.org/officeDocument/2006/relationships/image" Target="../media/image54.png"/><Relationship Id="rId7" Type="http://schemas.openxmlformats.org/officeDocument/2006/relationships/tags" Target="../tags/tag131.xml"/><Relationship Id="rId12" Type="http://schemas.openxmlformats.org/officeDocument/2006/relationships/video" Target="../media/media1.mp4"/><Relationship Id="rId17" Type="http://schemas.openxmlformats.org/officeDocument/2006/relationships/image" Target="../media/image50.png"/><Relationship Id="rId2" Type="http://schemas.openxmlformats.org/officeDocument/2006/relationships/tags" Target="../tags/tag126.xml"/><Relationship Id="rId16" Type="http://schemas.openxmlformats.org/officeDocument/2006/relationships/image" Target="../media/image5.svg"/><Relationship Id="rId20" Type="http://schemas.openxmlformats.org/officeDocument/2006/relationships/image" Target="../media/image53.pn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microsoft.com/office/2007/relationships/media" Target="../media/media1.mp4"/><Relationship Id="rId5" Type="http://schemas.openxmlformats.org/officeDocument/2006/relationships/tags" Target="../tags/tag129.xml"/><Relationship Id="rId15" Type="http://schemas.openxmlformats.org/officeDocument/2006/relationships/image" Target="../media/image4.png"/><Relationship Id="rId10" Type="http://schemas.openxmlformats.org/officeDocument/2006/relationships/tags" Target="../tags/tag134.xml"/><Relationship Id="rId19" Type="http://schemas.openxmlformats.org/officeDocument/2006/relationships/image" Target="../media/image52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" Type="http://schemas.openxmlformats.org/officeDocument/2006/relationships/tags" Target="../tags/tag145.xml"/><Relationship Id="rId21" Type="http://schemas.openxmlformats.org/officeDocument/2006/relationships/tags" Target="../tags/tag163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0" Type="http://schemas.openxmlformats.org/officeDocument/2006/relationships/tags" Target="../tags/tag162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5" Type="http://schemas.openxmlformats.org/officeDocument/2006/relationships/tags" Target="../tags/tag147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10" Type="http://schemas.openxmlformats.org/officeDocument/2006/relationships/image" Target="../media/image55.png"/><Relationship Id="rId4" Type="http://schemas.openxmlformats.org/officeDocument/2006/relationships/tags" Target="../tags/tag174.xml"/><Relationship Id="rId9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4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83.xml"/><Relationship Id="rId10" Type="http://schemas.openxmlformats.org/officeDocument/2006/relationships/tags" Target="../tags/tag188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image" Target="../media/image4.png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12" Type="http://schemas.openxmlformats.org/officeDocument/2006/relationships/notesSlide" Target="../notesSlides/notesSlide4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93.xml"/><Relationship Id="rId10" Type="http://schemas.openxmlformats.org/officeDocument/2006/relationships/tags" Target="../tags/tag198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image" Target="../media/image4.pn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03.xml"/><Relationship Id="rId15" Type="http://schemas.openxmlformats.org/officeDocument/2006/relationships/image" Target="../media/image67.png"/><Relationship Id="rId10" Type="http://schemas.openxmlformats.org/officeDocument/2006/relationships/tags" Target="../tags/tag208.xml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9" Type="http://schemas.openxmlformats.org/officeDocument/2006/relationships/image" Target="../media/image14.png"/><Relationship Id="rId21" Type="http://schemas.openxmlformats.org/officeDocument/2006/relationships/tags" Target="../tags/tag24.xml"/><Relationship Id="rId34" Type="http://schemas.openxmlformats.org/officeDocument/2006/relationships/image" Target="../media/image9.svg"/><Relationship Id="rId42" Type="http://schemas.openxmlformats.org/officeDocument/2006/relationships/image" Target="../media/image17.svg"/><Relationship Id="rId7" Type="http://schemas.openxmlformats.org/officeDocument/2006/relationships/tags" Target="../tags/tag10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image" Target="../media/image4.png"/><Relationship Id="rId41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image" Target="../media/image7.svg"/><Relationship Id="rId37" Type="http://schemas.openxmlformats.org/officeDocument/2006/relationships/image" Target="../media/image12.png"/><Relationship Id="rId40" Type="http://schemas.openxmlformats.org/officeDocument/2006/relationships/image" Target="../media/image15.sv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slideLayout" Target="../slideLayouts/slideLayout2.xml"/><Relationship Id="rId36" Type="http://schemas.openxmlformats.org/officeDocument/2006/relationships/image" Target="../media/image11.svg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image" Target="../media/image6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image" Target="../media/image5.svg"/><Relationship Id="rId35" Type="http://schemas.openxmlformats.org/officeDocument/2006/relationships/image" Target="../media/image10.png"/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image" Target="../media/image8.png"/><Relationship Id="rId38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tags" Target="../tags/tag56.xml"/><Relationship Id="rId39" Type="http://schemas.openxmlformats.org/officeDocument/2006/relationships/tags" Target="../tags/tag69.xml"/><Relationship Id="rId21" Type="http://schemas.openxmlformats.org/officeDocument/2006/relationships/tags" Target="../tags/tag51.xml"/><Relationship Id="rId34" Type="http://schemas.openxmlformats.org/officeDocument/2006/relationships/tags" Target="../tags/tag64.xml"/><Relationship Id="rId42" Type="http://schemas.openxmlformats.org/officeDocument/2006/relationships/image" Target="../media/image5.svg"/><Relationship Id="rId47" Type="http://schemas.openxmlformats.org/officeDocument/2006/relationships/image" Target="../media/image10.png"/><Relationship Id="rId50" Type="http://schemas.openxmlformats.org/officeDocument/2006/relationships/image" Target="../media/image13.svg"/><Relationship Id="rId7" Type="http://schemas.openxmlformats.org/officeDocument/2006/relationships/tags" Target="../tags/tag37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9" Type="http://schemas.openxmlformats.org/officeDocument/2006/relationships/tags" Target="../tags/tag59.xml"/><Relationship Id="rId11" Type="http://schemas.openxmlformats.org/officeDocument/2006/relationships/tags" Target="../tags/tag41.xml"/><Relationship Id="rId24" Type="http://schemas.openxmlformats.org/officeDocument/2006/relationships/tags" Target="../tags/tag54.xml"/><Relationship Id="rId32" Type="http://schemas.openxmlformats.org/officeDocument/2006/relationships/tags" Target="../tags/tag62.xml"/><Relationship Id="rId37" Type="http://schemas.openxmlformats.org/officeDocument/2006/relationships/tags" Target="../tags/tag67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8.png"/><Relationship Id="rId53" Type="http://schemas.openxmlformats.org/officeDocument/2006/relationships/image" Target="../media/image18.png"/><Relationship Id="rId5" Type="http://schemas.openxmlformats.org/officeDocument/2006/relationships/tags" Target="../tags/tag35.xml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tags" Target="../tags/tag61.xml"/><Relationship Id="rId44" Type="http://schemas.openxmlformats.org/officeDocument/2006/relationships/image" Target="../media/image7.svg"/><Relationship Id="rId52" Type="http://schemas.openxmlformats.org/officeDocument/2006/relationships/image" Target="../media/image15.sv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tags" Target="../tags/tag57.xml"/><Relationship Id="rId30" Type="http://schemas.openxmlformats.org/officeDocument/2006/relationships/tags" Target="../tags/tag60.xml"/><Relationship Id="rId35" Type="http://schemas.openxmlformats.org/officeDocument/2006/relationships/tags" Target="../tags/tag65.xml"/><Relationship Id="rId43" Type="http://schemas.openxmlformats.org/officeDocument/2006/relationships/image" Target="../media/image6.png"/><Relationship Id="rId48" Type="http://schemas.openxmlformats.org/officeDocument/2006/relationships/image" Target="../media/image11.svg"/><Relationship Id="rId8" Type="http://schemas.openxmlformats.org/officeDocument/2006/relationships/tags" Target="../tags/tag38.xml"/><Relationship Id="rId51" Type="http://schemas.openxmlformats.org/officeDocument/2006/relationships/image" Target="../media/image14.png"/><Relationship Id="rId3" Type="http://schemas.openxmlformats.org/officeDocument/2006/relationships/tags" Target="../tags/tag33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tags" Target="../tags/tag55.xml"/><Relationship Id="rId33" Type="http://schemas.openxmlformats.org/officeDocument/2006/relationships/tags" Target="../tags/tag63.xml"/><Relationship Id="rId38" Type="http://schemas.openxmlformats.org/officeDocument/2006/relationships/tags" Target="../tags/tag68.xml"/><Relationship Id="rId46" Type="http://schemas.openxmlformats.org/officeDocument/2006/relationships/image" Target="../media/image9.svg"/><Relationship Id="rId20" Type="http://schemas.openxmlformats.org/officeDocument/2006/relationships/tags" Target="../tags/tag50.xml"/><Relationship Id="rId41" Type="http://schemas.openxmlformats.org/officeDocument/2006/relationships/image" Target="../media/image4.png"/><Relationship Id="rId54" Type="http://schemas.openxmlformats.org/officeDocument/2006/relationships/image" Target="../media/image19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5" Type="http://schemas.openxmlformats.org/officeDocument/2006/relationships/tags" Target="../tags/tag45.xml"/><Relationship Id="rId23" Type="http://schemas.openxmlformats.org/officeDocument/2006/relationships/tags" Target="../tags/tag53.xml"/><Relationship Id="rId28" Type="http://schemas.openxmlformats.org/officeDocument/2006/relationships/tags" Target="../tags/tag58.xml"/><Relationship Id="rId36" Type="http://schemas.openxmlformats.org/officeDocument/2006/relationships/tags" Target="../tags/tag66.xml"/><Relationship Id="rId4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4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20.png"/><Relationship Id="rId2" Type="http://schemas.openxmlformats.org/officeDocument/2006/relationships/tags" Target="../tags/tag71.xml"/><Relationship Id="rId16" Type="http://schemas.openxmlformats.org/officeDocument/2006/relationships/image" Target="../media/image22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4.xml"/><Relationship Id="rId15" Type="http://schemas.openxmlformats.org/officeDocument/2006/relationships/image" Target="../media/image21.png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image" Target="../media/image24.png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23.png"/><Relationship Id="rId2" Type="http://schemas.openxmlformats.org/officeDocument/2006/relationships/tags" Target="../tags/tag81.xml"/><Relationship Id="rId16" Type="http://schemas.openxmlformats.org/officeDocument/2006/relationships/image" Target="../media/image21.png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84.xml"/><Relationship Id="rId15" Type="http://schemas.openxmlformats.org/officeDocument/2006/relationships/image" Target="../media/image5.svg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02.xml"/><Relationship Id="rId18" Type="http://schemas.openxmlformats.org/officeDocument/2006/relationships/tags" Target="../tags/tag107.xml"/><Relationship Id="rId26" Type="http://schemas.openxmlformats.org/officeDocument/2006/relationships/tags" Target="../tags/tag115.xml"/><Relationship Id="rId39" Type="http://schemas.openxmlformats.org/officeDocument/2006/relationships/image" Target="../media/image14.png"/><Relationship Id="rId21" Type="http://schemas.openxmlformats.org/officeDocument/2006/relationships/tags" Target="../tags/tag110.xml"/><Relationship Id="rId34" Type="http://schemas.openxmlformats.org/officeDocument/2006/relationships/image" Target="../media/image9.svg"/><Relationship Id="rId42" Type="http://schemas.openxmlformats.org/officeDocument/2006/relationships/image" Target="../media/image17.svg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6" Type="http://schemas.openxmlformats.org/officeDocument/2006/relationships/tags" Target="../tags/tag105.xml"/><Relationship Id="rId20" Type="http://schemas.openxmlformats.org/officeDocument/2006/relationships/tags" Target="../tags/tag109.xml"/><Relationship Id="rId29" Type="http://schemas.openxmlformats.org/officeDocument/2006/relationships/image" Target="../media/image4.png"/><Relationship Id="rId41" Type="http://schemas.openxmlformats.org/officeDocument/2006/relationships/image" Target="../media/image16.png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24" Type="http://schemas.openxmlformats.org/officeDocument/2006/relationships/tags" Target="../tags/tag113.xml"/><Relationship Id="rId32" Type="http://schemas.openxmlformats.org/officeDocument/2006/relationships/image" Target="../media/image7.svg"/><Relationship Id="rId37" Type="http://schemas.openxmlformats.org/officeDocument/2006/relationships/image" Target="../media/image12.png"/><Relationship Id="rId40" Type="http://schemas.openxmlformats.org/officeDocument/2006/relationships/image" Target="../media/image15.svg"/><Relationship Id="rId5" Type="http://schemas.openxmlformats.org/officeDocument/2006/relationships/tags" Target="../tags/tag94.xml"/><Relationship Id="rId15" Type="http://schemas.openxmlformats.org/officeDocument/2006/relationships/tags" Target="../tags/tag104.xml"/><Relationship Id="rId23" Type="http://schemas.openxmlformats.org/officeDocument/2006/relationships/tags" Target="../tags/tag112.xml"/><Relationship Id="rId28" Type="http://schemas.openxmlformats.org/officeDocument/2006/relationships/slideLayout" Target="../slideLayouts/slideLayout2.xml"/><Relationship Id="rId36" Type="http://schemas.openxmlformats.org/officeDocument/2006/relationships/image" Target="../media/image11.svg"/><Relationship Id="rId10" Type="http://schemas.openxmlformats.org/officeDocument/2006/relationships/tags" Target="../tags/tag99.xml"/><Relationship Id="rId19" Type="http://schemas.openxmlformats.org/officeDocument/2006/relationships/tags" Target="../tags/tag108.xml"/><Relationship Id="rId31" Type="http://schemas.openxmlformats.org/officeDocument/2006/relationships/image" Target="../media/image6.png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tags" Target="../tags/tag103.xml"/><Relationship Id="rId22" Type="http://schemas.openxmlformats.org/officeDocument/2006/relationships/tags" Target="../tags/tag111.xml"/><Relationship Id="rId27" Type="http://schemas.openxmlformats.org/officeDocument/2006/relationships/tags" Target="../tags/tag116.xml"/><Relationship Id="rId30" Type="http://schemas.openxmlformats.org/officeDocument/2006/relationships/image" Target="../media/image5.svg"/><Relationship Id="rId35" Type="http://schemas.openxmlformats.org/officeDocument/2006/relationships/image" Target="../media/image10.png"/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12" Type="http://schemas.openxmlformats.org/officeDocument/2006/relationships/tags" Target="../tags/tag101.xml"/><Relationship Id="rId17" Type="http://schemas.openxmlformats.org/officeDocument/2006/relationships/tags" Target="../tags/tag106.xml"/><Relationship Id="rId25" Type="http://schemas.openxmlformats.org/officeDocument/2006/relationships/tags" Target="../tags/tag114.xml"/><Relationship Id="rId33" Type="http://schemas.openxmlformats.org/officeDocument/2006/relationships/image" Target="../media/image8.png"/><Relationship Id="rId38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C1196-9639-2DF3-E95C-29B95C271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3088735"/>
            <a:ext cx="9966960" cy="68052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sym typeface="汉仪颜楷简" panose="00020600040101010101" charset="-122"/>
              </a:rPr>
              <a:t>从观察到创造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  <a:sym typeface="汉仪颜楷简" panose="00020600040101010101" charset="-122"/>
              </a:rPr>
              <a:t>——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sym typeface="汉仪颜楷简" panose="00020600040101010101" charset="-122"/>
              </a:rPr>
              <a:t>科技赋能的科学思维进阶实践</a:t>
            </a:r>
            <a:r>
              <a:rPr lang="en-US" altLang="zh-CN" sz="3600" b="1" dirty="0">
                <a:latin typeface="汉仪颜楷简" panose="00020600040101010101" charset="-122"/>
                <a:ea typeface="汉仪颜楷简" panose="00020600040101010101" charset="-122"/>
                <a:sym typeface="汉仪颜楷简" panose="00020600040101010101" charset="-122"/>
              </a:rPr>
              <a:t>             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069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D38F2-2625-591B-A83C-84AB86B74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30A7BB71-456E-9883-84E9-93CBFF4F0B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87CCD7-D293-877E-4077-80880626EC79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EFBCD9BB-7F5C-E7BF-C23C-D2AFE185A5C7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447C703-F8FC-DCFE-9EA1-D95B00FD393C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8706540-6374-2AEE-3527-09E6C68E51B5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9FC75ACC-7872-1831-A078-37198BE8B93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E684CDEF-76ED-2EC9-F6FB-9A9AEC3001E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58EDF986-57B2-1E02-C188-E3A99374832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如何借助人工智能体帮助老师在备课中提高效率？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D40DE24-CF3A-BCDD-D2A6-4307C88D082F}"/>
              </a:ext>
            </a:extLst>
          </p:cNvPr>
          <p:cNvSpPr txBox="1"/>
          <p:nvPr/>
        </p:nvSpPr>
        <p:spPr>
          <a:xfrm>
            <a:off x="502276" y="1270169"/>
            <a:ext cx="1152659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/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通过提示语设置教育人工智能体的角色、技能、任务和说明等，创建适合自己教学的智能体。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5D517C6-251C-F948-BA1F-9515F0A389D9}"/>
              </a:ext>
            </a:extLst>
          </p:cNvPr>
          <p:cNvSpPr txBox="1"/>
          <p:nvPr/>
        </p:nvSpPr>
        <p:spPr>
          <a:xfrm>
            <a:off x="9756990" y="3721884"/>
            <a:ext cx="2271878" cy="550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例：即梦</a:t>
            </a:r>
            <a:endParaRPr lang="en-US" altLang="zh-CN" sz="25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3C0C66D-E82B-7EF4-764B-7F07EFDBEF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129" y="2131943"/>
            <a:ext cx="7106846" cy="426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8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4A7A2-1EFF-65CB-62DE-1938FE860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F5F8C3-50E9-180D-BADF-BE358E36C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81" y="364093"/>
            <a:ext cx="7901712" cy="22661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8CB9AB-59C2-59FA-1ECC-9FEF90F49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4" y="2630244"/>
            <a:ext cx="3488680" cy="29320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511A5-476C-6A1E-9300-6B0CE4354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472" y="4098545"/>
            <a:ext cx="7156267" cy="23953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F94EF0A-1408-78D6-F2A1-06D285AA8AE3}"/>
              </a:ext>
            </a:extLst>
          </p:cNvPr>
          <p:cNvPicPr>
            <a:picLocks/>
          </p:cNvPicPr>
          <p:nvPr/>
        </p:nvPicPr>
        <p:blipFill>
          <a:blip r:embed="rId5"/>
          <a:srcRect t="37516"/>
          <a:stretch>
            <a:fillRect/>
          </a:stretch>
        </p:blipFill>
        <p:spPr>
          <a:xfrm>
            <a:off x="4042447" y="2736244"/>
            <a:ext cx="7802319" cy="130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28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5197A-DF71-3DED-F6F5-E719F1E23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22DD216-2068-CBAD-6600-54F971EB1B5E}"/>
              </a:ext>
            </a:extLst>
          </p:cNvPr>
          <p:cNvSpPr txBox="1"/>
          <p:nvPr/>
        </p:nvSpPr>
        <p:spPr>
          <a:xfrm>
            <a:off x="8559945" y="864888"/>
            <a:ext cx="3380105" cy="10890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借助人工智能体，用一句话简述你想要的</a:t>
            </a:r>
            <a:r>
              <a:rPr lang="zh-CN" altLang="en-US" sz="25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素材</a:t>
            </a:r>
            <a:r>
              <a:rPr lang="zh-CN" altLang="en-US" sz="25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BF2EA1D-2BF9-FDCB-6545-B7B6292CB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0" y="277302"/>
            <a:ext cx="7901712" cy="20276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C42C225-F70D-E630-0C28-DBF03FA8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6" y="3292931"/>
            <a:ext cx="2385422" cy="21468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F6CAF2-4603-DD20-9EFF-CF5483A41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174" y="4146411"/>
            <a:ext cx="1991051" cy="25867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B4A869-E3E1-B853-9BF6-F69BA7CE9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348" y="2379148"/>
            <a:ext cx="7712866" cy="189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52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FA5F6-5E46-4AF5-5517-ABCC831BE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71EF36-7159-79D9-C149-7D1082139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90" y="259454"/>
            <a:ext cx="7663169" cy="20375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D1FFBA-F8F4-0CD0-DDE8-32B69A175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71" y="2490084"/>
            <a:ext cx="2435119" cy="28823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7AC6FD-47B3-670D-5D57-AB44C486D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436" y="2490084"/>
            <a:ext cx="6897846" cy="17393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A9E014-F05A-CEE2-E9FD-F4B218C2D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288" y="4422536"/>
            <a:ext cx="2922142" cy="19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88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4F9E825-51DA-2F6E-4BE4-43A1CBF3B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31" y="414421"/>
            <a:ext cx="3230259" cy="17791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7117D2-FCD7-95AD-78A9-2E7414EFC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83" y="2860564"/>
            <a:ext cx="2445058" cy="22959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E87ED4A-4269-9169-00C7-47B016EDF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443" y="613206"/>
            <a:ext cx="7702926" cy="13815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6EBC396-91DA-F229-97E7-1D5CF51EB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382" y="2860564"/>
            <a:ext cx="2743236" cy="22363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2925C2-3976-8725-F282-995FCBA59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1312" y="3953882"/>
            <a:ext cx="2872446" cy="22860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814776-0519-039D-E4C8-722BA6F60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4398" y="2193549"/>
            <a:ext cx="2246273" cy="145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88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8CBB23-334F-490D-2A5F-2842842B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4" y="441089"/>
            <a:ext cx="2226394" cy="18288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A5CE3A-78F1-0107-DE6A-00D69D318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34" y="2876594"/>
            <a:ext cx="2693539" cy="21866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6CB7D7-5E7C-236F-9D4A-75B3D83BC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207" y="530543"/>
            <a:ext cx="4333517" cy="17393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E4CF7B-18BA-2252-5BA0-9C48D9A97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589" y="2876594"/>
            <a:ext cx="2494754" cy="223633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1111A2-538A-11FA-92C8-4C319BD87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871" y="2461253"/>
            <a:ext cx="4572060" cy="17294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93740B-20A3-A0D6-776F-351B8445D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767" y="4293715"/>
            <a:ext cx="2574268" cy="23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47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9BF76-9E42-0E33-BBEC-7C6A3D6DE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917AB0A4-247E-AE7C-8169-173C0EF7275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C4B9D40-A260-6387-862E-42630EF1B947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7A162AB5-1381-D533-A716-C3E69465DF4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AB83130-4B63-B429-178B-65FEA425EA6F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BB73651-53CC-5493-D7CE-9430C5BDC335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38559CC8-1DBE-7B36-1B05-01928243701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399FA27-309E-1114-5B9F-F577746EAA35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F7D48C9E-36A3-D88E-CAF8-F571C1B6DFC1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人工智能应用对课件制作有什么帮助？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6C73C560-ABBC-1894-1445-C569786F09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4B57CE16-BF32-D1D9-11C5-9DC80B9EE3F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0015423A-D590-35A8-34F2-D2AA90D33228}"/>
              </a:ext>
            </a:extLst>
          </p:cNvPr>
          <p:cNvSpPr txBox="1"/>
          <p:nvPr/>
        </p:nvSpPr>
        <p:spPr>
          <a:xfrm>
            <a:off x="-28784" y="3747217"/>
            <a:ext cx="1061039" cy="30670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《吹气球》</a:t>
            </a:r>
          </a:p>
        </p:txBody>
      </p:sp>
      <p:pic>
        <p:nvPicPr>
          <p:cNvPr id="4" name="图片 3" descr="图形用户界面, 文本, 应用程序, 电子邮件&#10;&#10;AI 生成的内容可能不正确。">
            <a:extLst>
              <a:ext uri="{FF2B5EF4-FFF2-40B4-BE49-F238E27FC236}">
                <a16:creationId xmlns:a16="http://schemas.microsoft.com/office/drawing/2014/main" id="{B5507811-BA23-F02C-AF5E-AD7EA731D3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64034" y="1343190"/>
            <a:ext cx="9361035" cy="4891263"/>
          </a:xfrm>
          <a:prstGeom prst="rect">
            <a:avLst/>
          </a:prstGeom>
        </p:spPr>
      </p:pic>
      <p:pic>
        <p:nvPicPr>
          <p:cNvPr id="14" name="图片 13" descr="图形用户界面, 应用程序, Teams&#10;&#10;AI 生成的内容可能不正确。">
            <a:extLst>
              <a:ext uri="{FF2B5EF4-FFF2-40B4-BE49-F238E27FC236}">
                <a16:creationId xmlns:a16="http://schemas.microsoft.com/office/drawing/2014/main" id="{5D0B0D33-F330-2A7B-EDDF-625DF3ECC92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9182" y="1270367"/>
            <a:ext cx="6853636" cy="5260406"/>
          </a:xfrm>
          <a:prstGeom prst="rect">
            <a:avLst/>
          </a:prstGeom>
        </p:spPr>
      </p:pic>
      <p:pic>
        <p:nvPicPr>
          <p:cNvPr id="19" name="图片 18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C9A44188-327F-4C52-591B-B7446C01E1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778" y="1297457"/>
            <a:ext cx="9889564" cy="5029265"/>
          </a:xfrm>
          <a:prstGeom prst="rect">
            <a:avLst/>
          </a:prstGeom>
        </p:spPr>
      </p:pic>
      <p:pic>
        <p:nvPicPr>
          <p:cNvPr id="17" name="图片 16" descr="图形用户界面, 文本, 应用程序, Word&#10;&#10;AI 生成的内容可能不正确。">
            <a:extLst>
              <a:ext uri="{FF2B5EF4-FFF2-40B4-BE49-F238E27FC236}">
                <a16:creationId xmlns:a16="http://schemas.microsoft.com/office/drawing/2014/main" id="{980E9BC2-F65A-AED6-02B8-8E493F79AD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59282" y="0"/>
            <a:ext cx="7073435" cy="6858000"/>
          </a:xfrm>
          <a:prstGeom prst="rect">
            <a:avLst/>
          </a:prstGeom>
        </p:spPr>
      </p:pic>
      <p:pic>
        <p:nvPicPr>
          <p:cNvPr id="20" name="未命名项目">
            <a:hlinkClick r:id="" action="ppaction://media"/>
            <a:extLst>
              <a:ext uri="{FF2B5EF4-FFF2-40B4-BE49-F238E27FC236}">
                <a16:creationId xmlns:a16="http://schemas.microsoft.com/office/drawing/2014/main" id="{14568292-CBA8-EB8B-1F8A-9470A08C4F35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34267" y="1095351"/>
            <a:ext cx="9923463" cy="559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8C7DD-1FF7-C4C8-24F5-491D9C04B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5A0CF211-DD9E-E3AF-DD8C-59F28E382C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1CED63A-8848-6C0A-3147-5C2609541F70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689A5883-7EF8-B569-D70C-12B44D9E52FF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1DCEAF4-68EB-674B-43E7-0F99C0D61B70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55F30A8-0C0D-9634-FAF3-974EA2DCA1B5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4F4EE3BA-A76D-0DDC-07C2-F686694BC0B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D449469-0EBB-B9FD-76D7-D133F90FB24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3C5FDA4F-A801-41F6-1A25-1FA63FB2D81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如何用教育智能体在探究实践中培养学生科学思维？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0E22AD3-67D9-4C28-4792-65CA1121BEAC}"/>
              </a:ext>
            </a:extLst>
          </p:cNvPr>
          <p:cNvSpPr txBox="1"/>
          <p:nvPr/>
        </p:nvSpPr>
        <p:spPr>
          <a:xfrm>
            <a:off x="1220423" y="1270169"/>
            <a:ext cx="609814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3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思维型探究实践课堂教学的原则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457CB54-9A9A-3169-9F49-908C38421BAA}"/>
              </a:ext>
            </a:extLst>
          </p:cNvPr>
          <p:cNvSpPr txBox="1"/>
          <p:nvPr/>
        </p:nvSpPr>
        <p:spPr>
          <a:xfrm>
            <a:off x="1087187" y="2074462"/>
            <a:ext cx="10017625" cy="3384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以思维培养为核心，引领核心素养协调发展。</a:t>
            </a:r>
          </a:p>
          <a:p>
            <a:pPr marL="342900" indent="-342900" defTabSz="91440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创设能够引起学生认知冲突的教学情境，引发学生积极思维。</a:t>
            </a:r>
          </a:p>
          <a:p>
            <a:pPr marL="342900" indent="-342900" defTabSz="91440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灵活协同自主学习与合作，支撑探究过程的自主构建。</a:t>
            </a:r>
          </a:p>
          <a:p>
            <a:pPr marL="342900" indent="-342900" defTabSz="914400">
              <a:lnSpc>
                <a:spcPct val="200000"/>
              </a:lnSpc>
              <a:buFont typeface="Wingdings" panose="05000000000000000000" charset="0"/>
              <a:buChar char="p"/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通过应用迁移加深学生对知识的理解养成良好的态度与责任。</a:t>
            </a:r>
          </a:p>
        </p:txBody>
      </p:sp>
    </p:spTree>
    <p:extLst>
      <p:ext uri="{BB962C8B-B14F-4D97-AF65-F5344CB8AC3E}">
        <p14:creationId xmlns:p14="http://schemas.microsoft.com/office/powerpoint/2010/main" val="535127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597874" y="838200"/>
            <a:ext cx="10996246" cy="51816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28370" y="396240"/>
            <a:ext cx="10072370" cy="889635"/>
            <a:chOff x="1971" y="624"/>
            <a:chExt cx="15862" cy="1401"/>
          </a:xfrm>
        </p:grpSpPr>
        <p:sp>
          <p:nvSpPr>
            <p:cNvPr id="40" name="圆角矩形 39"/>
            <p:cNvSpPr/>
            <p:nvPr>
              <p:custDataLst>
                <p:tags r:id="rId21"/>
              </p:custDataLst>
            </p:nvPr>
          </p:nvSpPr>
          <p:spPr>
            <a:xfrm>
              <a:off x="1971" y="624"/>
              <a:ext cx="15862" cy="1401"/>
            </a:xfrm>
            <a:prstGeom prst="roundRect">
              <a:avLst>
                <a:gd name="adj" fmla="val 12134"/>
              </a:avLst>
            </a:prstGeom>
            <a:gradFill>
              <a:gsLst>
                <a:gs pos="2000">
                  <a:schemeClr val="accent1">
                    <a:lumMod val="86000"/>
                    <a:lumOff val="14000"/>
                  </a:schemeClr>
                </a:gs>
                <a:gs pos="100000">
                  <a:schemeClr val="accent1"/>
                </a:gs>
              </a:gsLst>
              <a:lin ang="16800000" scaled="0"/>
            </a:gradFill>
            <a:ln>
              <a:noFill/>
            </a:ln>
            <a:effectLst>
              <a:outerShdw blurRad="50800" dist="101600" dir="2400000" algn="l" rotWithShape="0">
                <a:schemeClr val="accent1">
                  <a:alpha val="15000"/>
                </a:schemeClr>
              </a:outerShdw>
            </a:effectLst>
          </p:spPr>
          <p:txBody>
            <a:bodyPr wrap="none" lIns="0" tIns="0" rIns="0" bIns="0" rtlCol="0" anchor="ctr" anchorCtr="0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b="1" kern="0" dirty="0">
                <a:ln>
                  <a:noFill/>
                  <a:prstDash val="sysDot"/>
                </a:ln>
                <a:solidFill>
                  <a:srgbClr val="FFFFFF"/>
                </a:solidFill>
                <a:latin typeface="+mn-ea"/>
                <a:cs typeface="+mn-ea"/>
                <a:sym typeface="+mn-ea"/>
              </a:endParaRPr>
            </a:p>
          </p:txBody>
        </p:sp>
        <p:cxnSp>
          <p:nvCxnSpPr>
            <p:cNvPr id="41" name="直接连接符 40"/>
            <p:cNvCxnSpPr/>
            <p:nvPr>
              <p:custDataLst>
                <p:tags r:id="rId22"/>
              </p:custDataLst>
            </p:nvPr>
          </p:nvCxnSpPr>
          <p:spPr>
            <a:xfrm>
              <a:off x="3918" y="1013"/>
              <a:ext cx="0" cy="624"/>
            </a:xfrm>
            <a:prstGeom prst="line">
              <a:avLst/>
            </a:prstGeom>
            <a:ln w="9525">
              <a:solidFill>
                <a:srgbClr val="FFFFFF">
                  <a:alpha val="60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2" name="椭圆 41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16166" y="1101"/>
              <a:ext cx="85" cy="8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16166" y="1282"/>
              <a:ext cx="85" cy="8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16166" y="1464"/>
              <a:ext cx="85" cy="8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5"/>
            <p:cNvSpPr/>
            <p:nvPr>
              <p:custDataLst>
                <p:tags r:id="rId26"/>
              </p:custDataLst>
            </p:nvPr>
          </p:nvSpPr>
          <p:spPr>
            <a:xfrm>
              <a:off x="2566" y="900"/>
              <a:ext cx="850" cy="850"/>
            </a:xfrm>
            <a:custGeom>
              <a:avLst/>
              <a:gdLst>
                <a:gd name="connsiteX0" fmla="*/ 0 w 1569671"/>
                <a:gd name="connsiteY0" fmla="*/ 784836 h 1569671"/>
                <a:gd name="connsiteX1" fmla="*/ 784836 w 1569671"/>
                <a:gd name="connsiteY1" fmla="*/ 1569672 h 1569671"/>
                <a:gd name="connsiteX2" fmla="*/ 1569672 w 1569671"/>
                <a:gd name="connsiteY2" fmla="*/ 784836 h 1569671"/>
                <a:gd name="connsiteX3" fmla="*/ 784836 w 1569671"/>
                <a:gd name="connsiteY3" fmla="*/ 0 h 1569671"/>
                <a:gd name="connsiteX4" fmla="*/ 0 w 1569671"/>
                <a:gd name="connsiteY4" fmla="*/ 784836 h 156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671" h="1569671">
                  <a:moveTo>
                    <a:pt x="0" y="784836"/>
                  </a:moveTo>
                  <a:cubicBezTo>
                    <a:pt x="0" y="1218288"/>
                    <a:pt x="351383" y="1569672"/>
                    <a:pt x="784836" y="1569672"/>
                  </a:cubicBezTo>
                  <a:cubicBezTo>
                    <a:pt x="1218288" y="1569672"/>
                    <a:pt x="1569672" y="1218288"/>
                    <a:pt x="1569672" y="784836"/>
                  </a:cubicBezTo>
                  <a:cubicBezTo>
                    <a:pt x="1569672" y="351383"/>
                    <a:pt x="1218288" y="0"/>
                    <a:pt x="784836" y="0"/>
                  </a:cubicBezTo>
                  <a:cubicBezTo>
                    <a:pt x="351383" y="0"/>
                    <a:pt x="0" y="351383"/>
                    <a:pt x="0" y="784836"/>
                  </a:cubicBezTo>
                  <a:close/>
                </a:path>
              </a:pathLst>
            </a:custGeom>
            <a:solidFill>
              <a:srgbClr val="FFFFFF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sp>
          <p:nvSpPr>
            <p:cNvPr id="57" name="任意多边形: 形状 56"/>
            <p:cNvSpPr/>
            <p:nvPr>
              <p:custDataLst>
                <p:tags r:id="rId27"/>
              </p:custDataLst>
            </p:nvPr>
          </p:nvSpPr>
          <p:spPr>
            <a:xfrm>
              <a:off x="2809" y="1131"/>
              <a:ext cx="374" cy="398"/>
            </a:xfrm>
            <a:custGeom>
              <a:avLst/>
              <a:gdLst>
                <a:gd name="connsiteX0" fmla="*/ 678101 w 689886"/>
                <a:gd name="connsiteY0" fmla="*/ 721456 h 734013"/>
                <a:gd name="connsiteX1" fmla="*/ 619500 w 689886"/>
                <a:gd name="connsiteY1" fmla="*/ 721456 h 734013"/>
                <a:gd name="connsiteX2" fmla="*/ 481368 w 689886"/>
                <a:gd name="connsiteY2" fmla="*/ 583325 h 734013"/>
                <a:gd name="connsiteX3" fmla="*/ 48139 w 689886"/>
                <a:gd name="connsiteY3" fmla="*/ 482866 h 734013"/>
                <a:gd name="connsiteX4" fmla="*/ 146505 w 689886"/>
                <a:gd name="connsiteY4" fmla="*/ 47544 h 734013"/>
                <a:gd name="connsiteX5" fmla="*/ 579735 w 689886"/>
                <a:gd name="connsiteY5" fmla="*/ 148003 h 734013"/>
                <a:gd name="connsiteX6" fmla="*/ 544155 w 689886"/>
                <a:gd name="connsiteY6" fmla="*/ 526817 h 734013"/>
                <a:gd name="connsiteX7" fmla="*/ 678101 w 689886"/>
                <a:gd name="connsiteY7" fmla="*/ 660762 h 734013"/>
                <a:gd name="connsiteX8" fmla="*/ 678101 w 689886"/>
                <a:gd name="connsiteY8" fmla="*/ 721456 h 734013"/>
                <a:gd name="connsiteX9" fmla="*/ 678101 w 689886"/>
                <a:gd name="connsiteY9" fmla="*/ 721456 h 734013"/>
                <a:gd name="connsiteX10" fmla="*/ 565084 w 689886"/>
                <a:gd name="connsiteY10" fmla="*/ 315434 h 734013"/>
                <a:gd name="connsiteX11" fmla="*/ 313937 w 689886"/>
                <a:gd name="connsiteY11" fmla="*/ 64287 h 734013"/>
                <a:gd name="connsiteX12" fmla="*/ 62789 w 689886"/>
                <a:gd name="connsiteY12" fmla="*/ 315434 h 734013"/>
                <a:gd name="connsiteX13" fmla="*/ 313937 w 689886"/>
                <a:gd name="connsiteY13" fmla="*/ 566582 h 734013"/>
                <a:gd name="connsiteX14" fmla="*/ 565084 w 689886"/>
                <a:gd name="connsiteY14" fmla="*/ 315434 h 734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9886" h="734013">
                  <a:moveTo>
                    <a:pt x="678101" y="721456"/>
                  </a:moveTo>
                  <a:cubicBezTo>
                    <a:pt x="661357" y="738199"/>
                    <a:pt x="636243" y="738199"/>
                    <a:pt x="619500" y="721456"/>
                  </a:cubicBezTo>
                  <a:lnTo>
                    <a:pt x="481368" y="583325"/>
                  </a:lnTo>
                  <a:cubicBezTo>
                    <a:pt x="332773" y="675412"/>
                    <a:pt x="140226" y="629369"/>
                    <a:pt x="48139" y="482866"/>
                  </a:cubicBezTo>
                  <a:cubicBezTo>
                    <a:pt x="-43948" y="336363"/>
                    <a:pt x="2" y="139631"/>
                    <a:pt x="146505" y="47544"/>
                  </a:cubicBezTo>
                  <a:cubicBezTo>
                    <a:pt x="293008" y="-44544"/>
                    <a:pt x="489740" y="1500"/>
                    <a:pt x="579735" y="148003"/>
                  </a:cubicBezTo>
                  <a:cubicBezTo>
                    <a:pt x="655079" y="269391"/>
                    <a:pt x="640429" y="424265"/>
                    <a:pt x="544155" y="526817"/>
                  </a:cubicBezTo>
                  <a:lnTo>
                    <a:pt x="678101" y="660762"/>
                  </a:lnTo>
                  <a:cubicBezTo>
                    <a:pt x="692751" y="677505"/>
                    <a:pt x="694844" y="704713"/>
                    <a:pt x="678101" y="721456"/>
                  </a:cubicBezTo>
                  <a:cubicBezTo>
                    <a:pt x="678101" y="719363"/>
                    <a:pt x="678101" y="721456"/>
                    <a:pt x="678101" y="721456"/>
                  </a:cubicBezTo>
                  <a:close/>
                  <a:moveTo>
                    <a:pt x="565084" y="315434"/>
                  </a:moveTo>
                  <a:cubicBezTo>
                    <a:pt x="565084" y="177303"/>
                    <a:pt x="452068" y="64287"/>
                    <a:pt x="313937" y="64287"/>
                  </a:cubicBezTo>
                  <a:cubicBezTo>
                    <a:pt x="175806" y="64287"/>
                    <a:pt x="62789" y="177303"/>
                    <a:pt x="62789" y="315434"/>
                  </a:cubicBezTo>
                  <a:cubicBezTo>
                    <a:pt x="62789" y="453566"/>
                    <a:pt x="175806" y="566582"/>
                    <a:pt x="313937" y="566582"/>
                  </a:cubicBezTo>
                  <a:cubicBezTo>
                    <a:pt x="452068" y="566582"/>
                    <a:pt x="565084" y="453566"/>
                    <a:pt x="565084" y="315434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圆角矩形 5"/>
            <p:cNvSpPr/>
            <p:nvPr>
              <p:custDataLst>
                <p:tags r:id="rId28"/>
              </p:custDataLst>
            </p:nvPr>
          </p:nvSpPr>
          <p:spPr>
            <a:xfrm>
              <a:off x="3894" y="900"/>
              <a:ext cx="12357" cy="85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400" dirty="0">
                  <a:solidFill>
                    <a:srgbClr val="262626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如何用教育智能体辅助备课（思维性探究实践指导）？</a:t>
              </a:r>
              <a:endParaRPr lang="zh-CN" altLang="en-US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116965" y="1424940"/>
            <a:ext cx="9898380" cy="936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200000"/>
              </a:lnSpc>
            </a:pPr>
            <a:r>
              <a:rPr lang="zh-CN" altLang="en-US" sz="23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思维型探究实践课堂基本流程</a:t>
            </a:r>
          </a:p>
          <a:p>
            <a:pPr>
              <a:lnSpc>
                <a:spcPct val="180000"/>
              </a:lnSpc>
            </a:pPr>
            <a:endParaRPr lang="zh-CN" altLang="en-US" sz="2000" dirty="0">
              <a:solidFill>
                <a:schemeClr val="tx1"/>
              </a:solidFill>
              <a:effectLst/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88" name="燕尾形 187"/>
          <p:cNvSpPr/>
          <p:nvPr>
            <p:custDataLst>
              <p:tags r:id="rId3"/>
            </p:custDataLst>
          </p:nvPr>
        </p:nvSpPr>
        <p:spPr>
          <a:xfrm>
            <a:off x="1758963" y="3033586"/>
            <a:ext cx="7912057" cy="879169"/>
          </a:xfrm>
          <a:prstGeom prst="chevron">
            <a:avLst/>
          </a:prstGeom>
          <a:gradFill>
            <a:gsLst>
              <a:gs pos="0">
                <a:schemeClr val="accent1">
                  <a:lumMod val="40000"/>
                  <a:lumOff val="60000"/>
                  <a:alpha val="13000"/>
                </a:schemeClr>
              </a:gs>
              <a:gs pos="100000">
                <a:schemeClr val="accent1">
                  <a:lumMod val="60000"/>
                  <a:lumOff val="40000"/>
                  <a:alpha val="50000"/>
                </a:schemeClr>
              </a:gs>
            </a:gsLst>
            <a:lin ang="0" scaled="0"/>
          </a:gradFill>
          <a:ln>
            <a:noFill/>
          </a:ln>
          <a:effectLst>
            <a:outerShdw blurRad="177800" dist="63500" dir="8100000" algn="t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思源黑体 CN Regular" panose="020B0500000000000000" charset="-122"/>
              <a:sym typeface="+mn-ea"/>
            </a:endParaRPr>
          </a:p>
        </p:txBody>
      </p:sp>
      <p:cxnSp>
        <p:nvCxnSpPr>
          <p:cNvPr id="194" name="直接连接符 193"/>
          <p:cNvCxnSpPr/>
          <p:nvPr>
            <p:custDataLst>
              <p:tags r:id="rId4"/>
            </p:custDataLst>
          </p:nvPr>
        </p:nvCxnSpPr>
        <p:spPr>
          <a:xfrm flipH="1">
            <a:off x="2054345" y="3956946"/>
            <a:ext cx="6106271" cy="0"/>
          </a:xfrm>
          <a:prstGeom prst="line">
            <a:avLst/>
          </a:prstGeom>
          <a:ln w="9525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连接符 194"/>
          <p:cNvCxnSpPr/>
          <p:nvPr>
            <p:custDataLst>
              <p:tags r:id="rId5"/>
            </p:custDataLst>
          </p:nvPr>
        </p:nvCxnSpPr>
        <p:spPr>
          <a:xfrm flipH="1">
            <a:off x="2938166" y="2991721"/>
            <a:ext cx="6106271" cy="0"/>
          </a:xfrm>
          <a:prstGeom prst="line">
            <a:avLst/>
          </a:prstGeom>
          <a:ln w="9525">
            <a:gradFill>
              <a:gsLst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08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燕尾形 189"/>
          <p:cNvSpPr/>
          <p:nvPr>
            <p:custDataLst>
              <p:tags r:id="rId6"/>
            </p:custDataLst>
          </p:nvPr>
        </p:nvSpPr>
        <p:spPr>
          <a:xfrm>
            <a:off x="2494395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1">
                  <a:lumMod val="55000"/>
                  <a:lumOff val="45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创设情境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提出问题</a:t>
            </a:r>
          </a:p>
        </p:txBody>
      </p:sp>
      <p:sp>
        <p:nvSpPr>
          <p:cNvPr id="191" name="燕尾形 190"/>
          <p:cNvSpPr/>
          <p:nvPr>
            <p:custDataLst>
              <p:tags r:id="rId7"/>
            </p:custDataLst>
          </p:nvPr>
        </p:nvSpPr>
        <p:spPr>
          <a:xfrm>
            <a:off x="3781052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2">
                  <a:lumMod val="70000"/>
                  <a:lumOff val="30000"/>
                  <a:alpha val="100000"/>
                </a:schemeClr>
              </a:gs>
              <a:gs pos="100000">
                <a:schemeClr val="accent2">
                  <a:lumMod val="95000"/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作出假设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制定计划</a:t>
            </a:r>
          </a:p>
        </p:txBody>
      </p:sp>
      <p:sp>
        <p:nvSpPr>
          <p:cNvPr id="192" name="燕尾形 191"/>
          <p:cNvSpPr/>
          <p:nvPr>
            <p:custDataLst>
              <p:tags r:id="rId8"/>
            </p:custDataLst>
          </p:nvPr>
        </p:nvSpPr>
        <p:spPr>
          <a:xfrm>
            <a:off x="5067709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1">
                  <a:lumMod val="85000"/>
                  <a:lumOff val="15000"/>
                  <a:alpha val="100000"/>
                </a:schemeClr>
              </a:gs>
              <a:gs pos="100000">
                <a:schemeClr val="accent1">
                  <a:lumMod val="90000"/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搜集证据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信息处理</a:t>
            </a:r>
          </a:p>
        </p:txBody>
      </p:sp>
      <p:sp>
        <p:nvSpPr>
          <p:cNvPr id="193" name="燕尾形 192"/>
          <p:cNvSpPr/>
          <p:nvPr>
            <p:custDataLst>
              <p:tags r:id="rId9"/>
            </p:custDataLst>
          </p:nvPr>
        </p:nvSpPr>
        <p:spPr>
          <a:xfrm>
            <a:off x="6354366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2">
                  <a:lumMod val="85000"/>
                  <a:lumOff val="15000"/>
                  <a:alpha val="100000"/>
                </a:schemeClr>
              </a:gs>
              <a:gs pos="100000">
                <a:schemeClr val="accent2">
                  <a:lumMod val="85000"/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得出结论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表达交流</a:t>
            </a:r>
          </a:p>
        </p:txBody>
      </p:sp>
      <p:sp>
        <p:nvSpPr>
          <p:cNvPr id="3" name="燕尾形 2"/>
          <p:cNvSpPr/>
          <p:nvPr>
            <p:custDataLst>
              <p:tags r:id="rId10"/>
            </p:custDataLst>
          </p:nvPr>
        </p:nvSpPr>
        <p:spPr>
          <a:xfrm>
            <a:off x="7641023" y="3153600"/>
            <a:ext cx="1379691" cy="597742"/>
          </a:xfrm>
          <a:prstGeom prst="chevron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lumMod val="80000"/>
                  <a:alpha val="100000"/>
                </a:schemeClr>
              </a:gs>
            </a:gsLst>
            <a:lin ang="0" scaled="0"/>
          </a:gradFill>
          <a:ln>
            <a:noFill/>
          </a:ln>
          <a:effectLst>
            <a:outerShdw blurRad="152400" dist="88900" dir="8100000" algn="tr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反思评价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cap="all" dirty="0">
                <a:solidFill>
                  <a:srgbClr val="FFFFFF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迁移应用</a:t>
            </a:r>
          </a:p>
        </p:txBody>
      </p:sp>
      <p:sp>
        <p:nvSpPr>
          <p:cNvPr id="4" name="矩形 3"/>
          <p:cNvSpPr/>
          <p:nvPr>
            <p:custDataLst>
              <p:tags r:id="rId11"/>
            </p:custDataLst>
          </p:nvPr>
        </p:nvSpPr>
        <p:spPr>
          <a:xfrm>
            <a:off x="2955290" y="4263390"/>
            <a:ext cx="2359660" cy="5753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生活关联、教学内容、认知冲突</a:t>
            </a:r>
          </a:p>
        </p:txBody>
      </p:sp>
      <p:cxnSp>
        <p:nvCxnSpPr>
          <p:cNvPr id="8" name="直接箭头连接符 7"/>
          <p:cNvCxnSpPr/>
          <p:nvPr>
            <p:custDataLst>
              <p:tags r:id="rId12"/>
            </p:custDataLst>
          </p:nvPr>
        </p:nvCxnSpPr>
        <p:spPr>
          <a:xfrm flipH="1" flipV="1">
            <a:off x="2861413" y="3965319"/>
            <a:ext cx="1861" cy="43121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13"/>
            </p:custDataLst>
          </p:nvPr>
        </p:nvSpPr>
        <p:spPr>
          <a:xfrm>
            <a:off x="5580325" y="4238839"/>
            <a:ext cx="1864862" cy="5754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发散、比较、分析、综合等思维方式搜集证据；</a:t>
            </a:r>
          </a:p>
          <a:p>
            <a:pPr>
              <a:lnSpc>
                <a:spcPct val="130000"/>
              </a:lnSpc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分析、综合、推理等思维方式处理信息。</a:t>
            </a:r>
          </a:p>
        </p:txBody>
      </p:sp>
      <p:cxnSp>
        <p:nvCxnSpPr>
          <p:cNvPr id="12" name="直接箭头连接符 11"/>
          <p:cNvCxnSpPr/>
          <p:nvPr>
            <p:custDataLst>
              <p:tags r:id="rId14"/>
            </p:custDataLst>
          </p:nvPr>
        </p:nvCxnSpPr>
        <p:spPr>
          <a:xfrm flipH="1" flipV="1">
            <a:off x="5418446" y="3965319"/>
            <a:ext cx="1861" cy="43121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>
            <p:custDataLst>
              <p:tags r:id="rId15"/>
            </p:custDataLst>
          </p:nvPr>
        </p:nvSpPr>
        <p:spPr>
          <a:xfrm>
            <a:off x="8134567" y="4238839"/>
            <a:ext cx="1864862" cy="5754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分析、比较、概括等思维活动为基础自我反思</a:t>
            </a:r>
          </a:p>
        </p:txBody>
      </p:sp>
      <p:cxnSp>
        <p:nvCxnSpPr>
          <p:cNvPr id="14" name="直接箭头连接符 13"/>
          <p:cNvCxnSpPr/>
          <p:nvPr>
            <p:custDataLst>
              <p:tags r:id="rId16"/>
            </p:custDataLst>
          </p:nvPr>
        </p:nvCxnSpPr>
        <p:spPr>
          <a:xfrm flipH="1" flipV="1">
            <a:off x="7968967" y="3965319"/>
            <a:ext cx="1861" cy="43121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>
            <p:custDataLst>
              <p:tags r:id="rId17"/>
            </p:custDataLst>
          </p:nvPr>
        </p:nvSpPr>
        <p:spPr>
          <a:xfrm>
            <a:off x="6836045" y="2427922"/>
            <a:ext cx="1864862" cy="57541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批判思维</a:t>
            </a:r>
          </a:p>
        </p:txBody>
      </p:sp>
      <p:cxnSp>
        <p:nvCxnSpPr>
          <p:cNvPr id="16" name="直接箭头连接符 15"/>
          <p:cNvCxnSpPr/>
          <p:nvPr>
            <p:custDataLst>
              <p:tags r:id="rId18"/>
            </p:custDataLst>
          </p:nvPr>
        </p:nvCxnSpPr>
        <p:spPr>
          <a:xfrm flipV="1">
            <a:off x="6698591" y="2567022"/>
            <a:ext cx="0" cy="42237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>
            <p:custDataLst>
              <p:tags r:id="rId19"/>
            </p:custDataLst>
          </p:nvPr>
        </p:nvSpPr>
        <p:spPr>
          <a:xfrm>
            <a:off x="4257039" y="2444115"/>
            <a:ext cx="2697551" cy="5753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altLang="en-US" sz="1200" b="1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因果推理、类比推理、演绎推理</a:t>
            </a:r>
          </a:p>
        </p:txBody>
      </p:sp>
      <p:cxnSp>
        <p:nvCxnSpPr>
          <p:cNvPr id="18" name="直接箭头连接符 17"/>
          <p:cNvCxnSpPr/>
          <p:nvPr>
            <p:custDataLst>
              <p:tags r:id="rId20"/>
            </p:custDataLst>
          </p:nvPr>
        </p:nvCxnSpPr>
        <p:spPr>
          <a:xfrm flipV="1">
            <a:off x="4131789" y="2567022"/>
            <a:ext cx="0" cy="42237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26719-9BFB-2CE2-478F-D0448F32D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C1CBC7F0-15C8-0C5B-9C0D-0D1B3A59B5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634851C4-A025-B5FD-F4A8-8E09150CCFB7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0B514B34-FF0C-3C1F-590B-B38BE1A3B5EE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702735A-EDFA-3A68-D7BF-64295720E9AD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CA6EE45-300A-8376-A326-B709513BFE7D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DE59E820-361D-728D-3E0F-0E4B55E409F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B0636A70-5843-1E97-0F3C-91BDBADA387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E3332B63-A41D-ED67-14B2-ADB48B74655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如何用教育智能体在探究实践中培养学生科学思维？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329C2389-1EBF-7E25-0243-847752AE3A1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825"/>
          <a:stretch>
            <a:fillRect/>
          </a:stretch>
        </p:blipFill>
        <p:spPr>
          <a:xfrm>
            <a:off x="1000760" y="1668270"/>
            <a:ext cx="4545965" cy="375666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F399847-D318-6976-7CFB-0DC9A18DEF96}"/>
              </a:ext>
            </a:extLst>
          </p:cNvPr>
          <p:cNvSpPr txBox="1"/>
          <p:nvPr/>
        </p:nvSpPr>
        <p:spPr>
          <a:xfrm>
            <a:off x="2991485" y="5486525"/>
            <a:ext cx="6247765" cy="34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en-US" altLang="zh-CN" sz="12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——</a:t>
            </a:r>
            <a:r>
              <a:rPr lang="zh-CN" altLang="en-US" sz="12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引用：</a:t>
            </a:r>
            <a:r>
              <a:rPr lang="zh-CN" altLang="en-US" sz="120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卢宇《生成式人工智能赋能课堂教学的形态层级与进阶路径》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91043CB-AFC1-4CC6-17E3-3E8E302E16CF}"/>
              </a:ext>
            </a:extLst>
          </p:cNvPr>
          <p:cNvSpPr txBox="1"/>
          <p:nvPr/>
        </p:nvSpPr>
        <p:spPr>
          <a:xfrm>
            <a:off x="6096000" y="2621966"/>
            <a:ext cx="519938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 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构建学生、教师和生成式人工智能等多元主体间的动态交互与融合系统，通过多主体协作来汇聚群体智慧，塑造个体思维。</a:t>
            </a:r>
          </a:p>
        </p:txBody>
      </p:sp>
    </p:spTree>
    <p:extLst>
      <p:ext uri="{BB962C8B-B14F-4D97-AF65-F5344CB8AC3E}">
        <p14:creationId xmlns:p14="http://schemas.microsoft.com/office/powerpoint/2010/main" val="91860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节编号">
            <a:extLst>
              <a:ext uri="{FF2B5EF4-FFF2-40B4-BE49-F238E27FC236}">
                <a16:creationId xmlns:a16="http://schemas.microsoft.com/office/drawing/2014/main" id="{9799E9B3-AAAE-51F2-943C-202F88C347C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335112" y="1374689"/>
            <a:ext cx="2542540" cy="575945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关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键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词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B14026C-AA82-5E8A-E9F8-6CD2EC42FD19}"/>
              </a:ext>
            </a:extLst>
          </p:cNvPr>
          <p:cNvSpPr txBox="1"/>
          <p:nvPr/>
        </p:nvSpPr>
        <p:spPr>
          <a:xfrm>
            <a:off x="1949924" y="2979742"/>
            <a:ext cx="8292152" cy="89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汉仪颜楷简" panose="00020600040101010101" charset="-122"/>
              </a:rPr>
              <a:t>人工智能、探究实践、思维培养</a:t>
            </a:r>
          </a:p>
        </p:txBody>
      </p:sp>
    </p:spTree>
    <p:extLst>
      <p:ext uri="{BB962C8B-B14F-4D97-AF65-F5344CB8AC3E}">
        <p14:creationId xmlns:p14="http://schemas.microsoft.com/office/powerpoint/2010/main" val="2234609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87B55-C9FC-8871-6243-0F63DF300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D326CD80-92C7-A5EB-DFD2-67F16A98E8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5A447FF-35C7-AC0E-2A3E-7BAE8510CBCC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95EBEA9E-AE27-82B8-BAF6-27C782AE5735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B401117-AC2A-03DD-6ABF-385CE031AEA6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0985456-F484-694A-10B4-6927B487A31E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C2F07950-863C-16AD-332E-AD91B1A807A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AF93AC7-D875-0E0E-8904-4CF60BF40D7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E4D532BF-06A8-46A1-0E0E-86B94946579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教师：教育智能体的“工具属性”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8E9F1959-38BE-BD5E-DFDA-890971A4E8F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AF955A5A-822F-35FB-3B59-E60BD1F54CE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C2613A1-C2D6-C0B3-551F-F687E9E631EF}"/>
              </a:ext>
            </a:extLst>
          </p:cNvPr>
          <p:cNvSpPr txBox="1"/>
          <p:nvPr/>
        </p:nvSpPr>
        <p:spPr>
          <a:xfrm>
            <a:off x="697096" y="1820386"/>
            <a:ext cx="10797807" cy="3217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8000">
              <a:lnSpc>
                <a:spcPct val="200000"/>
              </a:lnSpc>
            </a:pP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工具属性：</a:t>
            </a:r>
            <a:r>
              <a:rPr lang="en-US" altLang="zh-CN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教师可借助生成式人工智能构建系统化的教学资源库。一是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课程资源库</a:t>
            </a: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，二是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编写教案</a:t>
            </a: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。实验教师教学能力的显著提升与知识边界的有效拓展。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205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19E4B-F06B-97E4-FC66-AFA498530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24BC3C4-0B34-BD6C-4B0A-FE36E99AF626}"/>
              </a:ext>
            </a:extLst>
          </p:cNvPr>
          <p:cNvSpPr txBox="1"/>
          <p:nvPr/>
        </p:nvSpPr>
        <p:spPr>
          <a:xfrm>
            <a:off x="4510288" y="217799"/>
            <a:ext cx="3171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课程资源库的生成</a:t>
            </a:r>
            <a:endParaRPr lang="zh-CN" alt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A6C313-DAB8-FD11-4402-5C55C6046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33" y="1200923"/>
            <a:ext cx="3894455" cy="2938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7F2204-38E8-2971-F734-4C1A505B2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491" y="2089454"/>
            <a:ext cx="4091305" cy="2937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DB10CB2-35A3-D8B5-3D6E-50F5C3F56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510" y="3102610"/>
            <a:ext cx="3436620" cy="29381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47501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5E16-04B6-0745-B556-EE565945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15D81EB-4921-344F-D905-E4624BFC6E4C}"/>
              </a:ext>
            </a:extLst>
          </p:cNvPr>
          <p:cNvSpPr txBox="1"/>
          <p:nvPr/>
        </p:nvSpPr>
        <p:spPr>
          <a:xfrm>
            <a:off x="3594547" y="153404"/>
            <a:ext cx="5002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应用场景：课程资源库的生成</a:t>
            </a:r>
            <a:endParaRPr lang="zh-CN" altLang="en-US" sz="28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D872A59-2EEB-7B2E-6BE4-AE259DCF2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5" y="1229360"/>
            <a:ext cx="8420100" cy="3971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A1FE9E-8512-D922-D412-A43ED8A07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305" y="2326005"/>
            <a:ext cx="9493250" cy="336740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3C2A6B6-DF28-9884-8FDE-BB8E79921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930" y="1789430"/>
            <a:ext cx="8362950" cy="4191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389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1DC53-923A-3B47-9ACD-E1F751138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5CE9255-E1DB-C6B1-ADA5-91902C2735A4}"/>
              </a:ext>
            </a:extLst>
          </p:cNvPr>
          <p:cNvSpPr txBox="1"/>
          <p:nvPr/>
        </p:nvSpPr>
        <p:spPr>
          <a:xfrm>
            <a:off x="3594547" y="153404"/>
            <a:ext cx="5002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应用场景：撰写教案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167791-445E-2D3F-A3E0-2F33603B03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40"/>
          <a:stretch>
            <a:fillRect/>
          </a:stretch>
        </p:blipFill>
        <p:spPr>
          <a:xfrm>
            <a:off x="1140776" y="815626"/>
            <a:ext cx="9301937" cy="1856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28A5C8F-3CD0-F43D-3133-25DCCA3BD434}"/>
              </a:ext>
            </a:extLst>
          </p:cNvPr>
          <p:cNvSpPr txBox="1"/>
          <p:nvPr/>
        </p:nvSpPr>
        <p:spPr>
          <a:xfrm>
            <a:off x="1140776" y="3081270"/>
            <a:ext cx="10839155" cy="3222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如何向教育智能体提问？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明确教学的内容、版本、要求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明确教学目标</a:t>
            </a:r>
          </a:p>
          <a:p>
            <a:pPr algn="just"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提问小技巧：</a:t>
            </a:r>
          </a:p>
          <a:p>
            <a:pPr algn="just">
              <a:lnSpc>
                <a:spcPct val="15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思维型探究教学模式；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苏格拉底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“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产婆术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”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启发式教学问题</a:t>
            </a:r>
          </a:p>
        </p:txBody>
      </p:sp>
    </p:spTree>
    <p:extLst>
      <p:ext uri="{BB962C8B-B14F-4D97-AF65-F5344CB8AC3E}">
        <p14:creationId xmlns:p14="http://schemas.microsoft.com/office/powerpoint/2010/main" val="912667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B7BC1-1BCA-B876-129F-8ABDE56F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732E864-256F-96AC-2530-AE1D5A975CAD}"/>
              </a:ext>
            </a:extLst>
          </p:cNvPr>
          <p:cNvSpPr txBox="1"/>
          <p:nvPr/>
        </p:nvSpPr>
        <p:spPr>
          <a:xfrm>
            <a:off x="3594547" y="153404"/>
            <a:ext cx="50029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应用场景：撰写教案</a:t>
            </a:r>
            <a:endParaRPr lang="zh-CN" altLang="en-US" sz="28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33E7A92-E0D6-A2B4-08D8-8C8A0B07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99" y="1144342"/>
            <a:ext cx="7981950" cy="48596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7F07F4C7-30C1-3222-17C4-6896F70EDF96}"/>
              </a:ext>
            </a:extLst>
          </p:cNvPr>
          <p:cNvGrpSpPr/>
          <p:nvPr/>
        </p:nvGrpSpPr>
        <p:grpSpPr>
          <a:xfrm>
            <a:off x="1698468" y="783344"/>
            <a:ext cx="7768590" cy="5144770"/>
            <a:chOff x="3455" y="1827"/>
            <a:chExt cx="12234" cy="8102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036F78E-1E15-A327-253E-4BA49395C155}"/>
                </a:ext>
              </a:extLst>
            </p:cNvPr>
            <p:cNvGrpSpPr/>
            <p:nvPr/>
          </p:nvGrpSpPr>
          <p:grpSpPr>
            <a:xfrm>
              <a:off x="3455" y="1827"/>
              <a:ext cx="12234" cy="8102"/>
              <a:chOff x="3455" y="1827"/>
              <a:chExt cx="12234" cy="8102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C27BBD44-AC2E-7F8F-A3F8-8278D5394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55" y="1827"/>
                <a:ext cx="12235" cy="8103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D4684813-7DFB-5C87-D4E3-F48A3AAEC24B}"/>
                  </a:ext>
                </a:extLst>
              </p:cNvPr>
              <p:cNvSpPr/>
              <p:nvPr/>
            </p:nvSpPr>
            <p:spPr>
              <a:xfrm>
                <a:off x="6537" y="3068"/>
                <a:ext cx="7031" cy="33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CFC07B8-16AB-6591-D9D0-FD097F9E5C21}"/>
                </a:ext>
              </a:extLst>
            </p:cNvPr>
            <p:cNvSpPr/>
            <p:nvPr/>
          </p:nvSpPr>
          <p:spPr>
            <a:xfrm>
              <a:off x="4127" y="5304"/>
              <a:ext cx="10467" cy="35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585DD11-FBB4-3FE9-2FD7-160C65D1FEC5}"/>
                </a:ext>
              </a:extLst>
            </p:cNvPr>
            <p:cNvSpPr/>
            <p:nvPr/>
          </p:nvSpPr>
          <p:spPr>
            <a:xfrm>
              <a:off x="4008" y="5981"/>
              <a:ext cx="11166" cy="71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19C2BA5A-92FB-33AC-32D3-52E7D2ED8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52" y="1971241"/>
            <a:ext cx="10254615" cy="33077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B940717-E0EF-9CC6-291C-0500AE5BF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992" y="783344"/>
            <a:ext cx="78517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3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E543F-FF82-489F-469F-837D12B9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C7223AD9-F540-C15A-824F-39D1218F60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E48C1BE9-2F2D-B141-0C14-E93ACF8F980E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C5102391-6B93-9F8E-481F-A8DA4938CDB8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C0C5C21-9BE5-49F6-88EF-DD2B03851523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138E5080-5598-AA29-EA63-4F66A1528B68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2118F732-72FE-9D40-BD70-7E8F7475CCD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6BFDB411-A87E-89EA-9E4F-B867CAE89CE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A71C2D9C-3683-AB14-BE2A-B534A4A8420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学生：教育智能体的“伴学属性”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77F76057-ECEC-CC53-F8EE-968592C9A84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F3BEB81D-CED6-497A-A4E4-02069FDA2021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A92ADA2-B9F3-E3A8-461D-D05D0BF1F5C2}"/>
              </a:ext>
            </a:extLst>
          </p:cNvPr>
          <p:cNvSpPr txBox="1"/>
          <p:nvPr/>
        </p:nvSpPr>
        <p:spPr>
          <a:xfrm>
            <a:off x="697096" y="1820386"/>
            <a:ext cx="10797807" cy="3217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8000">
              <a:lnSpc>
                <a:spcPct val="200000"/>
              </a:lnSpc>
            </a:pPr>
            <a:r>
              <a:rPr lang="zh-CN" altLang="en-US" sz="3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围绕学生兴趣爱好提供个性化学习路径、适切性数字资源和探究性学习指导，针对性提供定制化的学习建议和反馈。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7950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E77AF-85C5-BE55-BDCD-6298DFCA1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1B716FB3-5AA4-B088-1460-7811126759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07D9061-7195-774D-37E1-D6EAD7384796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E76560DE-2C74-2006-0C1B-A881AFD895F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1E1B010-7DCE-8C37-65B9-6023ABA8FCFE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DF3DDDA-DAF5-F683-161B-B279D6B22138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AD859D7D-0D1C-38CC-9D80-0E9B41BA5EE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AC3D104E-CF6C-9815-D15F-238BB90AB4B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385AE19A-AFDF-2657-6C10-23098A24F71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如何制作一个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“伴学”教育智能体？</a:t>
            </a:r>
            <a:endParaRPr lang="en-US" altLang="zh-CN" sz="2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5F1EEE58-05FC-4BF7-FDDB-9391DEC0361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61954152-21B4-BED7-40EE-66758A9FF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9626" y="2023375"/>
            <a:ext cx="270645" cy="27064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3D4EEB-26D2-E8FD-F256-42C19F44A3F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735" y="1786255"/>
            <a:ext cx="6022975" cy="420179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3E56E63-5621-53B9-42F7-0A13164DCF2B}"/>
              </a:ext>
            </a:extLst>
          </p:cNvPr>
          <p:cNvSpPr txBox="1"/>
          <p:nvPr/>
        </p:nvSpPr>
        <p:spPr>
          <a:xfrm>
            <a:off x="6621794" y="1786255"/>
            <a:ext cx="4954270" cy="373127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  <a:sym typeface="+mn-ea"/>
              </a:rPr>
              <a:t>用户为小学生，向智能体提出问题，但是你不能直接的给出答案，按照科学思维发展的一般过程“创设情境提出问题”“作出假设并制定计划”“收集证据与信息处理”“得出结论与表达交流”“反思评价与应用迁移”，要采用启发式的方法，学生回答后，你在进行新的提问，不要一次性的生成，一步一步引导学生自主探究</a:t>
            </a:r>
          </a:p>
        </p:txBody>
      </p:sp>
    </p:spTree>
    <p:extLst>
      <p:ext uri="{BB962C8B-B14F-4D97-AF65-F5344CB8AC3E}">
        <p14:creationId xmlns:p14="http://schemas.microsoft.com/office/powerpoint/2010/main" val="395290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6897-344D-2073-F7AB-4C8C24B5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7C75410-2CCE-F437-3F77-41B4E5565833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sp useBgFill="1">
        <p:nvSpPr>
          <p:cNvPr id="4" name="矩形 3">
            <a:extLst>
              <a:ext uri="{FF2B5EF4-FFF2-40B4-BE49-F238E27FC236}">
                <a16:creationId xmlns:a16="http://schemas.microsoft.com/office/drawing/2014/main" id="{B3A56A19-7927-B5FD-6878-CBA499B11EA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2613" y="848995"/>
            <a:ext cx="11048365" cy="5523865"/>
          </a:xfrm>
          <a:prstGeom prst="rect">
            <a:avLst/>
          </a:prstGeom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21788FF-D713-11BD-468A-516DF679D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1355090"/>
            <a:ext cx="8810625" cy="4381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圆角矩形 3">
            <a:extLst>
              <a:ext uri="{FF2B5EF4-FFF2-40B4-BE49-F238E27FC236}">
                <a16:creationId xmlns:a16="http://schemas.microsoft.com/office/drawing/2014/main" id="{651A4A66-BFAE-F184-E181-46DE7C60FDD6}"/>
              </a:ext>
            </a:extLst>
          </p:cNvPr>
          <p:cNvSpPr/>
          <p:nvPr/>
        </p:nvSpPr>
        <p:spPr>
          <a:xfrm>
            <a:off x="1384935" y="1514475"/>
            <a:ext cx="1977390" cy="571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4">
            <a:extLst>
              <a:ext uri="{FF2B5EF4-FFF2-40B4-BE49-F238E27FC236}">
                <a16:creationId xmlns:a16="http://schemas.microsoft.com/office/drawing/2014/main" id="{070E6F38-1338-0BDB-E63A-F8EAAA6E00F3}"/>
              </a:ext>
            </a:extLst>
          </p:cNvPr>
          <p:cNvSpPr/>
          <p:nvPr/>
        </p:nvSpPr>
        <p:spPr>
          <a:xfrm>
            <a:off x="1403985" y="3696335"/>
            <a:ext cx="1977390" cy="571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4B01E95-E7EA-A93C-0A10-90CF089450FD}"/>
              </a:ext>
            </a:extLst>
          </p:cNvPr>
          <p:cNvSpPr txBox="1"/>
          <p:nvPr/>
        </p:nvSpPr>
        <p:spPr>
          <a:xfrm>
            <a:off x="6515100" y="3259131"/>
            <a:ext cx="5551170" cy="8744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1.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仿照学生，提出探究性问题，设计实验。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汉仪颜楷简" panose="0002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2.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按照思维探究的一般过程，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设置启发式教学问题。</a:t>
            </a:r>
          </a:p>
        </p:txBody>
      </p:sp>
    </p:spTree>
    <p:extLst>
      <p:ext uri="{BB962C8B-B14F-4D97-AF65-F5344CB8AC3E}">
        <p14:creationId xmlns:p14="http://schemas.microsoft.com/office/powerpoint/2010/main" val="3909478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E0AF0-E234-860E-DA35-FD88B24F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E5CB9BD-FA7F-C8B5-B0CA-A68DECCE216A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sp useBgFill="1">
        <p:nvSpPr>
          <p:cNvPr id="2" name="矩形 1">
            <a:extLst>
              <a:ext uri="{FF2B5EF4-FFF2-40B4-BE49-F238E27FC236}">
                <a16:creationId xmlns:a16="http://schemas.microsoft.com/office/drawing/2014/main" id="{C90EC2CF-6043-8EE9-8BA2-672E3EF6F3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2613" y="848995"/>
            <a:ext cx="11048365" cy="5523865"/>
          </a:xfrm>
          <a:prstGeom prst="rect">
            <a:avLst/>
          </a:prstGeom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37DEFE-3D6F-1A5D-CA62-5FF704C14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" y="1490980"/>
            <a:ext cx="10108565" cy="387540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915A924-E3A0-8E25-3134-8279F52C3FEB}"/>
              </a:ext>
            </a:extLst>
          </p:cNvPr>
          <p:cNvSpPr txBox="1"/>
          <p:nvPr/>
        </p:nvSpPr>
        <p:spPr>
          <a:xfrm>
            <a:off x="7613650" y="4995545"/>
            <a:ext cx="2453005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得出结论，原理总结</a:t>
            </a:r>
          </a:p>
        </p:txBody>
      </p:sp>
      <p:sp>
        <p:nvSpPr>
          <p:cNvPr id="9" name="圆角矩形 4">
            <a:extLst>
              <a:ext uri="{FF2B5EF4-FFF2-40B4-BE49-F238E27FC236}">
                <a16:creationId xmlns:a16="http://schemas.microsoft.com/office/drawing/2014/main" id="{59C8158B-892F-DC4E-B02D-5795A8B13370}"/>
              </a:ext>
            </a:extLst>
          </p:cNvPr>
          <p:cNvSpPr/>
          <p:nvPr/>
        </p:nvSpPr>
        <p:spPr>
          <a:xfrm>
            <a:off x="8372475" y="3987165"/>
            <a:ext cx="2413000" cy="571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2">
            <a:extLst>
              <a:ext uri="{FF2B5EF4-FFF2-40B4-BE49-F238E27FC236}">
                <a16:creationId xmlns:a16="http://schemas.microsoft.com/office/drawing/2014/main" id="{67154E11-A2FC-081C-57AC-48FDF4A2758A}"/>
              </a:ext>
            </a:extLst>
          </p:cNvPr>
          <p:cNvSpPr/>
          <p:nvPr/>
        </p:nvSpPr>
        <p:spPr>
          <a:xfrm>
            <a:off x="1346835" y="4346575"/>
            <a:ext cx="1647825" cy="48514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93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59C38-443D-13F2-5AE2-5C39473D8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B6CDF32-8944-5FC7-FA81-B90A560B2682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4CE52EC-13B6-CD26-C5E9-FDF7D9D0B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355" y="1289050"/>
            <a:ext cx="8943975" cy="4857750"/>
          </a:xfrm>
          <a:prstGeom prst="rect">
            <a:avLst/>
          </a:prstGeom>
        </p:spPr>
      </p:pic>
      <p:sp>
        <p:nvSpPr>
          <p:cNvPr id="6" name="圆角矩形 4">
            <a:extLst>
              <a:ext uri="{FF2B5EF4-FFF2-40B4-BE49-F238E27FC236}">
                <a16:creationId xmlns:a16="http://schemas.microsoft.com/office/drawing/2014/main" id="{38092498-3EF5-CC62-C128-D38D782F3472}"/>
              </a:ext>
            </a:extLst>
          </p:cNvPr>
          <p:cNvSpPr/>
          <p:nvPr/>
        </p:nvSpPr>
        <p:spPr>
          <a:xfrm>
            <a:off x="7190105" y="1807210"/>
            <a:ext cx="2876550" cy="444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2">
            <a:extLst>
              <a:ext uri="{FF2B5EF4-FFF2-40B4-BE49-F238E27FC236}">
                <a16:creationId xmlns:a16="http://schemas.microsoft.com/office/drawing/2014/main" id="{8850FD26-835E-01DC-7C6D-2364A0E0AE44}"/>
              </a:ext>
            </a:extLst>
          </p:cNvPr>
          <p:cNvSpPr/>
          <p:nvPr/>
        </p:nvSpPr>
        <p:spPr>
          <a:xfrm>
            <a:off x="1530985" y="3429000"/>
            <a:ext cx="8729345" cy="261112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3">
            <a:extLst>
              <a:ext uri="{FF2B5EF4-FFF2-40B4-BE49-F238E27FC236}">
                <a16:creationId xmlns:a16="http://schemas.microsoft.com/office/drawing/2014/main" id="{21C54761-7F8E-E3CA-8597-E1A8941C5CF5}"/>
              </a:ext>
            </a:extLst>
          </p:cNvPr>
          <p:cNvSpPr/>
          <p:nvPr/>
        </p:nvSpPr>
        <p:spPr>
          <a:xfrm>
            <a:off x="1686560" y="2118360"/>
            <a:ext cx="4921250" cy="4445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038A045-56DA-27E8-CF82-63CC202354E6}"/>
              </a:ext>
            </a:extLst>
          </p:cNvPr>
          <p:cNvSpPr txBox="1"/>
          <p:nvPr/>
        </p:nvSpPr>
        <p:spPr>
          <a:xfrm>
            <a:off x="8247380" y="2785745"/>
            <a:ext cx="292735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“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学生能够听懂的语言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249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节编号">
            <a:extLst>
              <a:ext uri="{FF2B5EF4-FFF2-40B4-BE49-F238E27FC236}">
                <a16:creationId xmlns:a16="http://schemas.microsoft.com/office/drawing/2014/main" id="{9016B71D-6D1A-D5E3-15BA-438E6F897A8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97288" y="1451002"/>
            <a:ext cx="2542540" cy="57594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核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心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问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题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FCDA9D3-6B3D-0C3E-E431-27C664CAD513}"/>
              </a:ext>
            </a:extLst>
          </p:cNvPr>
          <p:cNvSpPr txBox="1"/>
          <p:nvPr/>
        </p:nvSpPr>
        <p:spPr>
          <a:xfrm>
            <a:off x="434662" y="2505766"/>
            <a:ext cx="11322676" cy="1846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汉仪颜楷简" panose="00020600040101010101" charset="-122"/>
              </a:rPr>
              <a:t>    如何借助人工智能应用，在小学科学探究实践教学中，培养并提升学生科学思维？</a:t>
            </a:r>
          </a:p>
        </p:txBody>
      </p:sp>
    </p:spTree>
    <p:extLst>
      <p:ext uri="{BB962C8B-B14F-4D97-AF65-F5344CB8AC3E}">
        <p14:creationId xmlns:p14="http://schemas.microsoft.com/office/powerpoint/2010/main" val="2002891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2E614-BF0A-BEC1-1A7D-7EA7BB4BA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39A4F21-2768-5B54-7D15-CB4BEABB624A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C1D915-D6EE-CC94-1149-045B8C5E2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60" y="1281537"/>
            <a:ext cx="8801100" cy="478155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1716BF-FC39-8D38-2C1D-A184331F6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89" y="1281537"/>
            <a:ext cx="10218420" cy="451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1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311A2-5095-69C6-A0D2-3F2F85143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F6E6831D-BBB7-9DB1-43C5-DE4E89BA7D2C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F4962A-EBF0-2158-2DFB-0369C8D44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05" y="1571625"/>
            <a:ext cx="9053195" cy="4467225"/>
          </a:xfrm>
          <a:prstGeom prst="rect">
            <a:avLst/>
          </a:prstGeom>
        </p:spPr>
      </p:pic>
      <p:sp>
        <p:nvSpPr>
          <p:cNvPr id="7" name="圆角矩形 4">
            <a:extLst>
              <a:ext uri="{FF2B5EF4-FFF2-40B4-BE49-F238E27FC236}">
                <a16:creationId xmlns:a16="http://schemas.microsoft.com/office/drawing/2014/main" id="{D5C57205-5E64-9F64-1B26-7913A85E5D24}"/>
              </a:ext>
            </a:extLst>
          </p:cNvPr>
          <p:cNvSpPr/>
          <p:nvPr/>
        </p:nvSpPr>
        <p:spPr>
          <a:xfrm>
            <a:off x="1743710" y="1570990"/>
            <a:ext cx="1791970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2">
            <a:extLst>
              <a:ext uri="{FF2B5EF4-FFF2-40B4-BE49-F238E27FC236}">
                <a16:creationId xmlns:a16="http://schemas.microsoft.com/office/drawing/2014/main" id="{D28221A5-1E56-9C91-E2A7-F31744F13C5D}"/>
              </a:ext>
            </a:extLst>
          </p:cNvPr>
          <p:cNvSpPr/>
          <p:nvPr/>
        </p:nvSpPr>
        <p:spPr>
          <a:xfrm>
            <a:off x="1743710" y="3326130"/>
            <a:ext cx="8217535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B6DD11E-C90C-E7CD-50EB-D616540EE47D}"/>
              </a:ext>
            </a:extLst>
          </p:cNvPr>
          <p:cNvSpPr txBox="1"/>
          <p:nvPr/>
        </p:nvSpPr>
        <p:spPr>
          <a:xfrm>
            <a:off x="8024495" y="3804285"/>
            <a:ext cx="292735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“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提出新的问题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”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深度思考</a:t>
            </a:r>
          </a:p>
        </p:txBody>
      </p:sp>
      <p:sp>
        <p:nvSpPr>
          <p:cNvPr id="10" name="圆角矩形 3">
            <a:extLst>
              <a:ext uri="{FF2B5EF4-FFF2-40B4-BE49-F238E27FC236}">
                <a16:creationId xmlns:a16="http://schemas.microsoft.com/office/drawing/2014/main" id="{7C18C1F9-53A2-F92E-F458-7441D428A40F}"/>
              </a:ext>
            </a:extLst>
          </p:cNvPr>
          <p:cNvSpPr/>
          <p:nvPr/>
        </p:nvSpPr>
        <p:spPr>
          <a:xfrm>
            <a:off x="1134745" y="5619750"/>
            <a:ext cx="3846830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850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4E87F-E3A3-F89F-C696-20C4A3F74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1350B65-15EF-F6E3-8FDC-C433F17F25C8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A1C5A7-2A24-85C7-2CB8-FAD564BC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75" y="1306195"/>
            <a:ext cx="8924925" cy="461010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74C09EB6-5418-ECCF-A7A6-727514EC0D21}"/>
              </a:ext>
            </a:extLst>
          </p:cNvPr>
          <p:cNvSpPr/>
          <p:nvPr/>
        </p:nvSpPr>
        <p:spPr>
          <a:xfrm>
            <a:off x="1482090" y="3674110"/>
            <a:ext cx="1791970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74C9777-0331-7DEB-831F-5C971147026A}"/>
              </a:ext>
            </a:extLst>
          </p:cNvPr>
          <p:cNvSpPr txBox="1"/>
          <p:nvPr/>
        </p:nvSpPr>
        <p:spPr>
          <a:xfrm>
            <a:off x="7694930" y="3674110"/>
            <a:ext cx="2927350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反馈，复习巩固</a:t>
            </a:r>
          </a:p>
        </p:txBody>
      </p:sp>
    </p:spTree>
    <p:extLst>
      <p:ext uri="{BB962C8B-B14F-4D97-AF65-F5344CB8AC3E}">
        <p14:creationId xmlns:p14="http://schemas.microsoft.com/office/powerpoint/2010/main" val="3337059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B9EAC-12EA-5083-DAC9-ADB03BC7E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E335D93-A60F-E9CB-80DA-5DD0929865E8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C2B7E4E-4E33-847A-846F-68A737FFB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55" y="1072515"/>
            <a:ext cx="9067800" cy="50768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C7DE7A3-82D0-0AD3-AE00-552F0AA8C213}"/>
              </a:ext>
            </a:extLst>
          </p:cNvPr>
          <p:cNvSpPr txBox="1"/>
          <p:nvPr/>
        </p:nvSpPr>
        <p:spPr>
          <a:xfrm>
            <a:off x="3236595" y="4180840"/>
            <a:ext cx="1153795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颜楷简" panose="00020600040101010101" charset="-122"/>
              </a:rPr>
              <a:t>知识解析</a:t>
            </a:r>
          </a:p>
        </p:txBody>
      </p:sp>
    </p:spTree>
    <p:extLst>
      <p:ext uri="{BB962C8B-B14F-4D97-AF65-F5344CB8AC3E}">
        <p14:creationId xmlns:p14="http://schemas.microsoft.com/office/powerpoint/2010/main" val="3253784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D945-503D-4F40-5945-D427C8F84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77B3A0B-EB86-AA4F-0FFD-3A1BA5C6489C}"/>
              </a:ext>
            </a:extLst>
          </p:cNvPr>
          <p:cNvSpPr txBox="1"/>
          <p:nvPr/>
        </p:nvSpPr>
        <p:spPr>
          <a:xfrm>
            <a:off x="2286000" y="138164"/>
            <a:ext cx="76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“伴学”智能体应用场景：个性化学习指导</a:t>
            </a:r>
            <a:endParaRPr lang="zh-CN" altLang="en-US" sz="28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AE9DDA-577E-A0C1-CF43-0A73C635B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30" y="1478280"/>
            <a:ext cx="10022205" cy="4044950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4F1616EB-5476-D304-C7DE-E7EE99E74DD4}"/>
              </a:ext>
            </a:extLst>
          </p:cNvPr>
          <p:cNvSpPr/>
          <p:nvPr/>
        </p:nvSpPr>
        <p:spPr>
          <a:xfrm>
            <a:off x="1675765" y="1600200"/>
            <a:ext cx="1791970" cy="4191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812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33F47-912C-993F-E0B1-34298C408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>
            <a:extLst>
              <a:ext uri="{FF2B5EF4-FFF2-40B4-BE49-F238E27FC236}">
                <a16:creationId xmlns:a16="http://schemas.microsoft.com/office/drawing/2014/main" id="{067BECC0-134A-F311-51DA-0151EC218AB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458970" y="1955800"/>
            <a:ext cx="5099957" cy="1755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感谢观看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7504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DDD4B-3610-B3E5-02A9-5D3EA70E2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节编号">
            <a:extLst>
              <a:ext uri="{FF2B5EF4-FFF2-40B4-BE49-F238E27FC236}">
                <a16:creationId xmlns:a16="http://schemas.microsoft.com/office/drawing/2014/main" id="{7EF1F777-3453-B2B3-9A54-F4C635F3DC2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696119" y="555089"/>
            <a:ext cx="10799762" cy="590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  <a:cs typeface="汉仪颜楷简" panose="00020600040101010101" charset="-122"/>
              </a:rPr>
              <a:t>问题解析：</a:t>
            </a: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DCEC5F-7044-23E0-A9F7-3750AB3C29CC}"/>
              </a:ext>
            </a:extLst>
          </p:cNvPr>
          <p:cNvSpPr txBox="1"/>
          <p:nvPr/>
        </p:nvSpPr>
        <p:spPr>
          <a:xfrm>
            <a:off x="696119" y="1430856"/>
            <a:ext cx="11203960" cy="399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✬什么是人工智能应用？</a:t>
            </a:r>
            <a:b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</a:b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+mn-ea"/>
              </a:rPr>
              <a:t>✬教学中</a:t>
            </a:r>
            <a: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如何用好人工智能应用？</a:t>
            </a:r>
            <a:br>
              <a:rPr lang="zh-CN" altLang="en-US" sz="4400" b="1" cap="all" dirty="0">
                <a:blipFill dpi="0" rotWithShape="1">
                  <a:blip r:embed="rId3"/>
                  <a:srcRect/>
                  <a:tile tx="6350" ty="-127000" sx="65000" sy="64000" flip="none" algn="tl"/>
                </a:blipFill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</a:br>
            <a:r>
              <a:rPr lang="zh-CN" altLang="en-US" sz="4400" b="1" cap="all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+mn-ea"/>
              </a:rPr>
              <a:t>✬</a:t>
            </a:r>
            <a:r>
              <a:rPr lang="zh-CN" altLang="en-US" sz="4400" b="1" cap="all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汉仪汉黑简" panose="00020600040101010101" charset="-122"/>
              </a:rPr>
              <a:t>如何用人工智能应用在小学科学探究实践中培养学生科学思维？</a:t>
            </a:r>
            <a:endParaRPr lang="zh-CN" altLang="en-US" sz="4400" b="1" cap="all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1127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A533792A-577A-EC71-BBC4-BCAE446200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682235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EE4B631-AECD-ED87-EFFD-5881628B9B41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929052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A77FAE2E-6084-CB01-B8DC-5A4E17EEC02C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985008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AA8107A-0662-A68F-D7EC-D5C35CCA9A24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1100065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B908C3-35E2-C4C8-D97F-781E3562683D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1215121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BD4AFDE5-A319-E0DF-65AF-28AD5CC49C5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857052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A60FC769-BFA7-DBAF-57E5-3D7CBB6DC8A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1004136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B8B44F78-E86D-5FA0-CF70-7DF5E64B09E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857250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65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什么是人工智能应用？</a:t>
            </a:r>
            <a:endParaRPr lang="en-US" altLang="zh-CN" sz="2665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 useBgFill="1">
        <p:nvSpPr>
          <p:cNvPr id="42" name="圆角矩形 1">
            <a:extLst>
              <a:ext uri="{FF2B5EF4-FFF2-40B4-BE49-F238E27FC236}">
                <a16:creationId xmlns:a16="http://schemas.microsoft.com/office/drawing/2014/main" id="{03443E42-0189-1FEF-0783-95D8ABFE8DC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16243" y="1803198"/>
            <a:ext cx="5045311" cy="4164871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43" name="圆角矩形 2">
            <a:extLst>
              <a:ext uri="{FF2B5EF4-FFF2-40B4-BE49-F238E27FC236}">
                <a16:creationId xmlns:a16="http://schemas.microsoft.com/office/drawing/2014/main" id="{BBA9E98B-4486-A611-8406-4CFF2F70DE10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775266" y="1802516"/>
            <a:ext cx="5047357" cy="4163507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圆角矩形 18">
            <a:extLst>
              <a:ext uri="{FF2B5EF4-FFF2-40B4-BE49-F238E27FC236}">
                <a16:creationId xmlns:a16="http://schemas.microsoft.com/office/drawing/2014/main" id="{22636EF4-BD98-7F0E-F3D3-E4A013BE7F67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16243" y="1801152"/>
            <a:ext cx="5045311" cy="4164871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20">
            <a:extLst>
              <a:ext uri="{FF2B5EF4-FFF2-40B4-BE49-F238E27FC236}">
                <a16:creationId xmlns:a16="http://schemas.microsoft.com/office/drawing/2014/main" id="{3CB25418-139B-0301-D0E5-CE4C70BCBCB6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775266" y="1799049"/>
            <a:ext cx="5045311" cy="4163507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EDD607CE-36A9-F77E-B623-213A87EAB3D4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5234112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EF3F7BB-0A20-1646-71D2-F98E30933221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5849943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78B83179-B696-448A-8D65-19D62C2B6F0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271621" y="2698379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E712144E-7202-BC25-9BE1-AADD0A902E04}"/>
              </a:ext>
            </a:extLst>
          </p:cNvPr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5234112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A35D5F99-C25D-C0E9-C1EC-C6D273BFDFED}"/>
              </a:ext>
            </a:extLst>
          </p:cNvPr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5849943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529AF5D8-E92C-5A7C-18BE-B371901D2295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271621" y="3835244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A5F36675-8E2D-24C2-5F4C-9D86DD61E175}"/>
              </a:ext>
            </a:extLst>
          </p:cNvPr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5234112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B987C4C9-1966-E73C-D91B-BDB5376BA119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5849943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F30E465B-A1B4-2206-4575-F6B235037CF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271621" y="4972110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793C2C8A-1350-7831-A5EA-45938E94C6FF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56" name="图片 9" descr="343439383331313b343532303032353bc9ccb3c7">
            <a:extLst>
              <a:ext uri="{FF2B5EF4-FFF2-40B4-BE49-F238E27FC236}">
                <a16:creationId xmlns:a16="http://schemas.microsoft.com/office/drawing/2014/main" id="{46A88B24-7D97-802F-DD85-6E0CE8E97163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49778" y="3771452"/>
            <a:ext cx="270645" cy="270645"/>
          </a:xfrm>
          <a:prstGeom prst="rect">
            <a:avLst/>
          </a:prstGeom>
        </p:spPr>
      </p:pic>
      <p:pic>
        <p:nvPicPr>
          <p:cNvPr id="57" name="图片 23" descr="343439383331313b343532303034303bcffacadbb9dcc0ed">
            <a:extLst>
              <a:ext uri="{FF2B5EF4-FFF2-40B4-BE49-F238E27FC236}">
                <a16:creationId xmlns:a16="http://schemas.microsoft.com/office/drawing/2014/main" id="{8BCA1F75-AF9A-8FC7-F107-A47A4B88B0B8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018441" y="2499894"/>
            <a:ext cx="270645" cy="270645"/>
          </a:xfrm>
          <a:prstGeom prst="rect">
            <a:avLst/>
          </a:prstGeom>
        </p:spPr>
      </p:pic>
      <p:pic>
        <p:nvPicPr>
          <p:cNvPr id="58" name="图片 4" descr="343439383331313b343532303032303bb8f6c8cbd0c5cfa2">
            <a:extLst>
              <a:ext uri="{FF2B5EF4-FFF2-40B4-BE49-F238E27FC236}">
                <a16:creationId xmlns:a16="http://schemas.microsoft.com/office/drawing/2014/main" id="{7B65D269-966B-F8AC-07DB-341DDC0B4EE2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018441" y="3771452"/>
            <a:ext cx="270645" cy="270645"/>
          </a:xfrm>
          <a:prstGeom prst="rect">
            <a:avLst/>
          </a:prstGeom>
        </p:spPr>
      </p:pic>
      <p:pic>
        <p:nvPicPr>
          <p:cNvPr id="59" name="图片 7" descr="343439383331313b343532303032333bc6f3d2b5bcf2bde9">
            <a:extLst>
              <a:ext uri="{FF2B5EF4-FFF2-40B4-BE49-F238E27FC236}">
                <a16:creationId xmlns:a16="http://schemas.microsoft.com/office/drawing/2014/main" id="{234B1BA0-D683-BC33-7EE4-7873FB4B0F39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008776" y="5033343"/>
            <a:ext cx="289977" cy="289977"/>
          </a:xfrm>
          <a:prstGeom prst="rect">
            <a:avLst/>
          </a:prstGeom>
        </p:spPr>
      </p:pic>
      <p:pic>
        <p:nvPicPr>
          <p:cNvPr id="60" name="图片 2" descr="343439383331313b343532303031383bd2b5bca8c9f3bacb">
            <a:extLst>
              <a:ext uri="{FF2B5EF4-FFF2-40B4-BE49-F238E27FC236}">
                <a16:creationId xmlns:a16="http://schemas.microsoft.com/office/drawing/2014/main" id="{BA6586C2-EE88-CCB0-A879-DED7D71B584D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30446" y="5023677"/>
            <a:ext cx="309309" cy="309309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D7547081-2EF6-A2BD-248C-5F7859DBA77A}"/>
              </a:ext>
            </a:extLst>
          </p:cNvPr>
          <p:cNvSpPr txBox="1"/>
          <p:nvPr/>
        </p:nvSpPr>
        <p:spPr>
          <a:xfrm>
            <a:off x="918901" y="2499894"/>
            <a:ext cx="4038949" cy="33515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    人工智能应用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指的是利用人工智能（</a:t>
            </a: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</a:rPr>
              <a:t>AI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）</a:t>
            </a: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技术</a:t>
            </a: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软件程序或系统，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用来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解决实际问题、优化流程或创造新价值的软件、系统或服务。人工智能（</a:t>
            </a: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</a:rPr>
              <a:t>AI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）应用的核心是通过模拟人类智能</a:t>
            </a: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（如学习、推理、感知、决策等）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，使机器能够执行通常需要人类参与的任务。</a:t>
            </a:r>
          </a:p>
        </p:txBody>
      </p:sp>
      <p:sp>
        <p:nvSpPr>
          <p:cNvPr id="62" name="文本框 61" descr="7b0a202020202262756c6c6574223a20227b5c2263617465676f727949645c223a5c225c222c5c2274656d706c61746549645c223a32303233313635327d220a7d0a">
            <a:extLst>
              <a:ext uri="{FF2B5EF4-FFF2-40B4-BE49-F238E27FC236}">
                <a16:creationId xmlns:a16="http://schemas.microsoft.com/office/drawing/2014/main" id="{E02A1F9C-7190-1B74-81EA-9194B0487595}"/>
              </a:ext>
            </a:extLst>
          </p:cNvPr>
          <p:cNvSpPr txBox="1"/>
          <p:nvPr/>
        </p:nvSpPr>
        <p:spPr>
          <a:xfrm>
            <a:off x="6237128" y="1995743"/>
            <a:ext cx="4517011" cy="3767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核心特点：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数据驱动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人工智能应用通常依赖大量数据训练模型，以识别模式、做出预测或生成内容。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自动化与智能化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能够自动处理重复性任务，并在复杂场景中做出适应性的决策。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持续学习与优化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部分人工智能（</a:t>
            </a: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</a:rPr>
              <a:t>AI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）应用（如基于机器学习的系统）可通过新数据不断改进性能。</a:t>
            </a:r>
          </a:p>
        </p:txBody>
      </p:sp>
    </p:spTree>
    <p:extLst>
      <p:ext uri="{BB962C8B-B14F-4D97-AF65-F5344CB8AC3E}">
        <p14:creationId xmlns:p14="http://schemas.microsoft.com/office/powerpoint/2010/main" val="401538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8AAAC-6A6E-64D8-D067-DC59D2EFA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9C5C6B00-70EC-7A45-E73E-F94306A2CB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682235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E50C46B-FFA7-79B2-0C46-7CBD6141BC78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929052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5C32227B-329F-A77D-8394-FE7FE1684242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985008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13E64E5-3039-EF10-0A28-C70903089996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1100065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4606979-C86B-E718-2CC3-415C4112CF90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1215121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E6D5BF2C-6EAF-66A3-8C1E-E2270C3CCFB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857052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F9546F47-71FE-345C-013F-C4CFC7DBF72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1004136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47462AA0-39FF-B8BB-52FD-9B9F7A9DD22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857250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教学中</a:t>
            </a:r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如何用好人工智能应用？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29453A5F-C1B8-DA0E-540A-4EF6E0002B5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56" name="图片 9" descr="343439383331313b343532303032353bc9ccb3c7">
            <a:extLst>
              <a:ext uri="{FF2B5EF4-FFF2-40B4-BE49-F238E27FC236}">
                <a16:creationId xmlns:a16="http://schemas.microsoft.com/office/drawing/2014/main" id="{E209F4AE-8D0E-7DD4-2F19-8529CD3D517E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49778" y="3771452"/>
            <a:ext cx="270645" cy="270645"/>
          </a:xfrm>
          <a:prstGeom prst="rect">
            <a:avLst/>
          </a:prstGeom>
        </p:spPr>
      </p:pic>
      <p:pic>
        <p:nvPicPr>
          <p:cNvPr id="57" name="图片 23" descr="343439383331313b343532303034303bcffacadbb9dcc0ed">
            <a:extLst>
              <a:ext uri="{FF2B5EF4-FFF2-40B4-BE49-F238E27FC236}">
                <a16:creationId xmlns:a16="http://schemas.microsoft.com/office/drawing/2014/main" id="{BB41E225-C98F-6DAA-73C8-2B212CDF2D6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018441" y="2499894"/>
            <a:ext cx="270645" cy="270645"/>
          </a:xfrm>
          <a:prstGeom prst="rect">
            <a:avLst/>
          </a:prstGeom>
        </p:spPr>
      </p:pic>
      <p:pic>
        <p:nvPicPr>
          <p:cNvPr id="58" name="图片 4" descr="343439383331313b343532303032303bb8f6c8cbd0c5cfa2">
            <a:extLst>
              <a:ext uri="{FF2B5EF4-FFF2-40B4-BE49-F238E27FC236}">
                <a16:creationId xmlns:a16="http://schemas.microsoft.com/office/drawing/2014/main" id="{76DB5879-ABE6-FBC7-EB88-FBDAE32AD376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018441" y="3771452"/>
            <a:ext cx="270645" cy="270645"/>
          </a:xfrm>
          <a:prstGeom prst="rect">
            <a:avLst/>
          </a:prstGeom>
        </p:spPr>
      </p:pic>
      <p:pic>
        <p:nvPicPr>
          <p:cNvPr id="59" name="图片 7" descr="343439383331313b343532303032333bc6f3d2b5bcf2bde9">
            <a:extLst>
              <a:ext uri="{FF2B5EF4-FFF2-40B4-BE49-F238E27FC236}">
                <a16:creationId xmlns:a16="http://schemas.microsoft.com/office/drawing/2014/main" id="{5B767052-D80D-FC33-4E5A-1B87E01B1906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008776" y="5033343"/>
            <a:ext cx="289977" cy="289977"/>
          </a:xfrm>
          <a:prstGeom prst="rect">
            <a:avLst/>
          </a:prstGeom>
        </p:spPr>
      </p:pic>
      <p:pic>
        <p:nvPicPr>
          <p:cNvPr id="60" name="图片 2" descr="343439383331313b343532303031383bd2b5bca8c9f3bacb">
            <a:extLst>
              <a:ext uri="{FF2B5EF4-FFF2-40B4-BE49-F238E27FC236}">
                <a16:creationId xmlns:a16="http://schemas.microsoft.com/office/drawing/2014/main" id="{8EE34D7B-ED7A-2B7D-66B1-BC149D977D8A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30446" y="5023677"/>
            <a:ext cx="309309" cy="309309"/>
          </a:xfrm>
          <a:prstGeom prst="rect">
            <a:avLst/>
          </a:prstGeom>
        </p:spPr>
      </p:pic>
      <p:sp useBgFill="1">
        <p:nvSpPr>
          <p:cNvPr id="2" name="圆角矩形 1">
            <a:extLst>
              <a:ext uri="{FF2B5EF4-FFF2-40B4-BE49-F238E27FC236}">
                <a16:creationId xmlns:a16="http://schemas.microsoft.com/office/drawing/2014/main" id="{89FD269D-5AFC-C88E-7282-EF8454ACDAD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16243" y="1803198"/>
            <a:ext cx="5045311" cy="4164871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3" name="圆角矩形 2">
            <a:extLst>
              <a:ext uri="{FF2B5EF4-FFF2-40B4-BE49-F238E27FC236}">
                <a16:creationId xmlns:a16="http://schemas.microsoft.com/office/drawing/2014/main" id="{68E5FEF0-AE77-8CD8-7659-C8479F037D7A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5775266" y="1802516"/>
            <a:ext cx="5047357" cy="4163507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" name="圆角矩形 18">
            <a:extLst>
              <a:ext uri="{FF2B5EF4-FFF2-40B4-BE49-F238E27FC236}">
                <a16:creationId xmlns:a16="http://schemas.microsoft.com/office/drawing/2014/main" id="{D654B3D5-C263-EB69-CC7E-CFAF7449FAA2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416243" y="1801152"/>
            <a:ext cx="5045311" cy="4164871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20">
            <a:extLst>
              <a:ext uri="{FF2B5EF4-FFF2-40B4-BE49-F238E27FC236}">
                <a16:creationId xmlns:a16="http://schemas.microsoft.com/office/drawing/2014/main" id="{9C1F24E9-CC3B-9B30-7BC5-0E28935A085F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775325" y="1800225"/>
            <a:ext cx="5643245" cy="4163695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ED562D9-860A-1193-90D5-40C3FA41656E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735440" y="2197828"/>
            <a:ext cx="3062158" cy="7929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你用过人工智能应用备过课吗？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FA5AF5E-7749-0F84-ED3A-C5C69E41BC49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756460" y="2306576"/>
            <a:ext cx="657281" cy="657281"/>
          </a:xfrm>
          <a:prstGeom prst="ellipse">
            <a:avLst/>
          </a:prstGeom>
          <a:gradFill>
            <a:gsLst>
              <a:gs pos="1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1400000" scaled="0"/>
          </a:gradFill>
          <a:effectLst>
            <a:outerShdw blurRad="101600" dist="38100" algn="l" rotWithShape="0">
              <a:schemeClr val="accent1">
                <a:alpha val="40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6341CFE-2330-5479-C76A-7DBF5B8BEDE5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1735539" y="4740918"/>
            <a:ext cx="3062104" cy="79314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人工智能应用在设定框架后有什么变化？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EFA333E-C4C8-CB94-665C-35714E268B9B}"/>
              </a:ext>
            </a:extLst>
          </p:cNvPr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756460" y="4849691"/>
            <a:ext cx="657281" cy="657281"/>
          </a:xfrm>
          <a:prstGeom prst="ellipse">
            <a:avLst/>
          </a:prstGeom>
          <a:gradFill>
            <a:gsLst>
              <a:gs pos="1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1400000" scaled="0"/>
          </a:gradFill>
          <a:effectLst>
            <a:outerShdw blurRad="101600" dist="38100" algn="l" rotWithShape="0">
              <a:schemeClr val="accent1">
                <a:alpha val="40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E590F07-C9C1-A9A8-36E0-F9EEE8EFC107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1735440" y="3469386"/>
            <a:ext cx="3062158" cy="7929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人工智能应用备课有什么问题？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C8584CC-1D5F-E393-0399-FC6F52659084}"/>
              </a:ext>
            </a:extLst>
          </p:cNvPr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756460" y="3578134"/>
            <a:ext cx="657281" cy="657281"/>
          </a:xfrm>
          <a:prstGeom prst="ellipse">
            <a:avLst/>
          </a:prstGeom>
          <a:gradFill>
            <a:gsLst>
              <a:gs pos="16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1400000" scaled="0"/>
          </a:gradFill>
          <a:effectLst>
            <a:outerShdw blurRad="101600" dist="38100" algn="l" rotWithShape="0">
              <a:schemeClr val="accent1">
                <a:alpha val="40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94AF767-8D84-09E3-2E50-19A484CEA1A4}"/>
              </a:ext>
            </a:extLst>
          </p:cNvPr>
          <p:cNvSpPr>
            <a:spLocks noChangeAspect="1"/>
          </p:cNvSpPr>
          <p:nvPr>
            <p:custDataLst>
              <p:tags r:id="rId25"/>
            </p:custDataLst>
          </p:nvPr>
        </p:nvSpPr>
        <p:spPr>
          <a:xfrm>
            <a:off x="5234112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45A634CB-B731-1FD8-B12F-7270C3736135}"/>
              </a:ext>
            </a:extLst>
          </p:cNvPr>
          <p:cNvSpPr>
            <a:spLocks noChangeAspect="1"/>
          </p:cNvSpPr>
          <p:nvPr>
            <p:custDataLst>
              <p:tags r:id="rId26"/>
            </p:custDataLst>
          </p:nvPr>
        </p:nvSpPr>
        <p:spPr>
          <a:xfrm>
            <a:off x="5849943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1EC5F1E-558F-BE9B-B500-6415B39408E1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5271621" y="2698379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C6C415FC-AE12-CD52-D324-022938C050D0}"/>
              </a:ext>
            </a:extLst>
          </p:cNvPr>
          <p:cNvSpPr>
            <a:spLocks noChangeAspect="1"/>
          </p:cNvSpPr>
          <p:nvPr>
            <p:custDataLst>
              <p:tags r:id="rId28"/>
            </p:custDataLst>
          </p:nvPr>
        </p:nvSpPr>
        <p:spPr>
          <a:xfrm>
            <a:off x="5234112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D1685B1-3FD1-E77C-80C0-B6BB3D212AC0}"/>
              </a:ext>
            </a:extLst>
          </p:cNvPr>
          <p:cNvSpPr>
            <a:spLocks noChangeAspect="1"/>
          </p:cNvSpPr>
          <p:nvPr>
            <p:custDataLst>
              <p:tags r:id="rId29"/>
            </p:custDataLst>
          </p:nvPr>
        </p:nvSpPr>
        <p:spPr>
          <a:xfrm>
            <a:off x="5849943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B994B926-4398-313F-F940-67B5B9528E8A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5271621" y="3835244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BE937473-E0D1-9E34-1077-B0D185D52D4F}"/>
              </a:ext>
            </a:extLst>
          </p:cNvPr>
          <p:cNvSpPr>
            <a:spLocks noChangeAspect="1"/>
          </p:cNvSpPr>
          <p:nvPr>
            <p:custDataLst>
              <p:tags r:id="rId31"/>
            </p:custDataLst>
          </p:nvPr>
        </p:nvSpPr>
        <p:spPr>
          <a:xfrm>
            <a:off x="5234112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36DDB5A1-28F5-749F-90E3-893AC0AEF6D2}"/>
              </a:ext>
            </a:extLst>
          </p:cNvPr>
          <p:cNvSpPr>
            <a:spLocks noChangeAspect="1"/>
          </p:cNvSpPr>
          <p:nvPr>
            <p:custDataLst>
              <p:tags r:id="rId32"/>
            </p:custDataLst>
          </p:nvPr>
        </p:nvSpPr>
        <p:spPr>
          <a:xfrm>
            <a:off x="5849943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3B10B607-ADB5-BDD0-8BE0-93015C31470B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5271621" y="4972110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3DF56133-F531-F22B-B7C1-E9130FA42F08}"/>
              </a:ext>
            </a:extLst>
          </p:cNvPr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30" name="图片 9" descr="343439383331313b343532303032353bc9ccb3c7">
            <a:extLst>
              <a:ext uri="{FF2B5EF4-FFF2-40B4-BE49-F238E27FC236}">
                <a16:creationId xmlns:a16="http://schemas.microsoft.com/office/drawing/2014/main" id="{D4D97F6D-E94D-4270-6A6F-0F13D31513CE}"/>
              </a:ext>
            </a:extLst>
          </p:cNvPr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49778" y="3771452"/>
            <a:ext cx="270645" cy="270645"/>
          </a:xfrm>
          <a:prstGeom prst="rect">
            <a:avLst/>
          </a:prstGeom>
        </p:spPr>
      </p:pic>
      <p:pic>
        <p:nvPicPr>
          <p:cNvPr id="31" name="图片 23" descr="343439383331313b343532303034303bcffacadbb9dcc0ed">
            <a:extLst>
              <a:ext uri="{FF2B5EF4-FFF2-40B4-BE49-F238E27FC236}">
                <a16:creationId xmlns:a16="http://schemas.microsoft.com/office/drawing/2014/main" id="{632813B0-46C9-AB39-B0FB-4653AD5D5D77}"/>
              </a:ext>
            </a:extLst>
          </p:cNvPr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0018441" y="2499894"/>
            <a:ext cx="270645" cy="270645"/>
          </a:xfrm>
          <a:prstGeom prst="rect">
            <a:avLst/>
          </a:prstGeom>
        </p:spPr>
      </p:pic>
      <p:pic>
        <p:nvPicPr>
          <p:cNvPr id="32" name="图片 4" descr="343439383331313b343532303032303bb8f6c8cbd0c5cfa2">
            <a:extLst>
              <a:ext uri="{FF2B5EF4-FFF2-40B4-BE49-F238E27FC236}">
                <a16:creationId xmlns:a16="http://schemas.microsoft.com/office/drawing/2014/main" id="{ED8C8BC6-A1E7-074C-83AA-4A598FA1851E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018441" y="3771452"/>
            <a:ext cx="270645" cy="270645"/>
          </a:xfrm>
          <a:prstGeom prst="rect">
            <a:avLst/>
          </a:prstGeom>
        </p:spPr>
      </p:pic>
      <p:pic>
        <p:nvPicPr>
          <p:cNvPr id="33" name="图片 7" descr="343439383331313b343532303032333bc6f3d2b5bcf2bde9">
            <a:extLst>
              <a:ext uri="{FF2B5EF4-FFF2-40B4-BE49-F238E27FC236}">
                <a16:creationId xmlns:a16="http://schemas.microsoft.com/office/drawing/2014/main" id="{DD7B0877-5579-A978-8C1C-E0944BE2D5AE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008776" y="5033343"/>
            <a:ext cx="289977" cy="289977"/>
          </a:xfrm>
          <a:prstGeom prst="rect">
            <a:avLst/>
          </a:prstGeom>
        </p:spPr>
      </p:pic>
      <p:pic>
        <p:nvPicPr>
          <p:cNvPr id="34" name="图片 2" descr="343439383331313b343532303031383bd2b5bca8c9f3bacb">
            <a:extLst>
              <a:ext uri="{FF2B5EF4-FFF2-40B4-BE49-F238E27FC236}">
                <a16:creationId xmlns:a16="http://schemas.microsoft.com/office/drawing/2014/main" id="{297027E7-4F65-BFC7-4265-8566290794FD}"/>
              </a:ext>
            </a:extLst>
          </p:cNvPr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930446" y="5023677"/>
            <a:ext cx="309309" cy="309309"/>
          </a:xfrm>
          <a:prstGeom prst="rect">
            <a:avLst/>
          </a:prstGeom>
        </p:spPr>
      </p:pic>
      <p:pic>
        <p:nvPicPr>
          <p:cNvPr id="63" name="图片 62" descr="文本&#10;&#10;AI 生成的内容可能不正确。">
            <a:extLst>
              <a:ext uri="{FF2B5EF4-FFF2-40B4-BE49-F238E27FC236}">
                <a16:creationId xmlns:a16="http://schemas.microsoft.com/office/drawing/2014/main" id="{65FBD976-F3F5-70ED-60C2-B76E70D16BD2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774515" y="2024822"/>
            <a:ext cx="5644055" cy="3871813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60133AF1-7583-9ABD-6123-DECA04472ED5}"/>
              </a:ext>
            </a:extLst>
          </p:cNvPr>
          <p:cNvSpPr txBox="1"/>
          <p:nvPr/>
        </p:nvSpPr>
        <p:spPr>
          <a:xfrm>
            <a:off x="9405913" y="2260730"/>
            <a:ext cx="14947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教材版本偏差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70F9C58-FFDA-0BC7-4871-5461EED2A227}"/>
              </a:ext>
            </a:extLst>
          </p:cNvPr>
          <p:cNvSpPr txBox="1"/>
          <p:nvPr/>
        </p:nvSpPr>
        <p:spPr>
          <a:xfrm>
            <a:off x="9405913" y="4634925"/>
            <a:ext cx="1496695" cy="33718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指令表述模糊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41AE8666-F149-91E0-002A-793783985B84}"/>
              </a:ext>
            </a:extLst>
          </p:cNvPr>
          <p:cNvSpPr txBox="1"/>
          <p:nvPr/>
        </p:nvSpPr>
        <p:spPr>
          <a:xfrm>
            <a:off x="9619615" y="5573395"/>
            <a:ext cx="2236470" cy="30670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例：《吹气球》</a:t>
            </a:r>
          </a:p>
        </p:txBody>
      </p:sp>
      <p:pic>
        <p:nvPicPr>
          <p:cNvPr id="68" name="图片 67" descr="图示&#10;&#10;AI 生成的内容可能不正确。">
            <a:extLst>
              <a:ext uri="{FF2B5EF4-FFF2-40B4-BE49-F238E27FC236}">
                <a16:creationId xmlns:a16="http://schemas.microsoft.com/office/drawing/2014/main" id="{FF8EA3A0-D1EE-91D2-9543-C36730E35D2D}"/>
              </a:ext>
            </a:extLst>
          </p:cNvPr>
          <p:cNvPicPr>
            <a:picLocks noChangeAspect="1"/>
          </p:cNvPicPr>
          <p:nvPr/>
        </p:nvPicPr>
        <p:blipFill>
          <a:blip r:embed="rId54"/>
          <a:srcRect t="23306"/>
          <a:stretch>
            <a:fillRect/>
          </a:stretch>
        </p:blipFill>
        <p:spPr>
          <a:xfrm>
            <a:off x="6310199" y="1619306"/>
            <a:ext cx="4512424" cy="45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0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8108-1DA0-39BD-8923-B1969C5C2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 descr="图形用户界面, 文本&#10;&#10;AI 生成的内容可能不正确。">
            <a:extLst>
              <a:ext uri="{FF2B5EF4-FFF2-40B4-BE49-F238E27FC236}">
                <a16:creationId xmlns:a16="http://schemas.microsoft.com/office/drawing/2014/main" id="{290EE2CE-E4A6-E99E-12B9-2DB49569F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1158" y="2020207"/>
            <a:ext cx="5088281" cy="4458456"/>
          </a:xfrm>
          <a:prstGeom prst="rect">
            <a:avLst/>
          </a:prstGeom>
        </p:spPr>
      </p:pic>
      <p:sp>
        <p:nvSpPr>
          <p:cNvPr id="5" name="圆角矩形 39">
            <a:extLst>
              <a:ext uri="{FF2B5EF4-FFF2-40B4-BE49-F238E27FC236}">
                <a16:creationId xmlns:a16="http://schemas.microsoft.com/office/drawing/2014/main" id="{0BD83E87-1397-680D-51D5-8A8F3FB9FF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DA3493F-B665-4E66-D0D2-4675FD03A3C7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E691F575-BDA9-F7D9-99B6-370FFF51CA64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4E24B70-267C-0505-9E18-FD3F3740A544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63C0EB2-9253-7671-0247-19924BD861EC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F8ECD548-B22F-7057-576B-8187D190ADE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FB4E88BC-71B9-4F73-7355-FA26EE3F6BC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6F82A1E3-8742-3628-961D-09076669D1D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人工智能应用再设定前提后有什么变化？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0296FE67-FCAB-8FB7-CEFC-536BFC2A670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1F9B3AB6-B3D7-2628-E4D0-E7FCD964BFF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5962190A-4AF9-3BBA-8825-F3872EDF8192}"/>
              </a:ext>
            </a:extLst>
          </p:cNvPr>
          <p:cNvSpPr txBox="1"/>
          <p:nvPr/>
        </p:nvSpPr>
        <p:spPr>
          <a:xfrm>
            <a:off x="9619615" y="5573395"/>
            <a:ext cx="2236470" cy="30670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例：《吹气球》</a:t>
            </a:r>
          </a:p>
        </p:txBody>
      </p:sp>
      <p:pic>
        <p:nvPicPr>
          <p:cNvPr id="36" name="图片 35" descr="文本&#10;&#10;AI 生成的内容可能不正确。">
            <a:extLst>
              <a:ext uri="{FF2B5EF4-FFF2-40B4-BE49-F238E27FC236}">
                <a16:creationId xmlns:a16="http://schemas.microsoft.com/office/drawing/2014/main" id="{6CC0152B-B98B-35C7-5D04-E8C286D0C0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2956" y="1095352"/>
            <a:ext cx="6023191" cy="844837"/>
          </a:xfrm>
          <a:prstGeom prst="rect">
            <a:avLst/>
          </a:prstGeom>
        </p:spPr>
      </p:pic>
      <p:pic>
        <p:nvPicPr>
          <p:cNvPr id="44" name="图片 43" descr="文本&#10;&#10;AI 生成的内容可能不正确。">
            <a:extLst>
              <a:ext uri="{FF2B5EF4-FFF2-40B4-BE49-F238E27FC236}">
                <a16:creationId xmlns:a16="http://schemas.microsoft.com/office/drawing/2014/main" id="{480996AE-D469-2D4F-EBA1-D9A1D561C8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8575" y="1940189"/>
            <a:ext cx="5088281" cy="4812367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C30E59DC-6325-71BB-18F5-C260731016BF}"/>
              </a:ext>
            </a:extLst>
          </p:cNvPr>
          <p:cNvSpPr txBox="1"/>
          <p:nvPr/>
        </p:nvSpPr>
        <p:spPr>
          <a:xfrm>
            <a:off x="4066714" y="3121971"/>
            <a:ext cx="17287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符合新教材版本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7245D2B-61B2-2F51-C914-1C74EBA8C7F7}"/>
              </a:ext>
            </a:extLst>
          </p:cNvPr>
          <p:cNvSpPr txBox="1"/>
          <p:nvPr/>
        </p:nvSpPr>
        <p:spPr>
          <a:xfrm>
            <a:off x="4137817" y="5880100"/>
            <a:ext cx="1496695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指令表述详实</a:t>
            </a:r>
          </a:p>
        </p:txBody>
      </p:sp>
    </p:spTree>
    <p:extLst>
      <p:ext uri="{BB962C8B-B14F-4D97-AF65-F5344CB8AC3E}">
        <p14:creationId xmlns:p14="http://schemas.microsoft.com/office/powerpoint/2010/main" val="231151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B234E-AE4F-14E8-B3BD-2EFB7640D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形用户界面, 文本, 电子邮件&#10;&#10;AI 生成的内容可能不正确。">
            <a:extLst>
              <a:ext uri="{FF2B5EF4-FFF2-40B4-BE49-F238E27FC236}">
                <a16:creationId xmlns:a16="http://schemas.microsoft.com/office/drawing/2014/main" id="{8428C5D9-333F-6A8F-0563-5308C1AEC2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5492" y="2115059"/>
            <a:ext cx="5839192" cy="4054994"/>
          </a:xfrm>
          <a:prstGeom prst="rect">
            <a:avLst/>
          </a:prstGeom>
        </p:spPr>
      </p:pic>
      <p:pic>
        <p:nvPicPr>
          <p:cNvPr id="3" name="图片 2" descr="图形用户界面, 文本&#10;&#10;AI 生成的内容可能不正确。">
            <a:extLst>
              <a:ext uri="{FF2B5EF4-FFF2-40B4-BE49-F238E27FC236}">
                <a16:creationId xmlns:a16="http://schemas.microsoft.com/office/drawing/2014/main" id="{DA170A58-30C5-E965-0E8B-EEEA45B7B57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33142"/>
          <a:stretch>
            <a:fillRect/>
          </a:stretch>
        </p:blipFill>
        <p:spPr>
          <a:xfrm>
            <a:off x="335915" y="1692419"/>
            <a:ext cx="5434591" cy="5165581"/>
          </a:xfrm>
          <a:prstGeom prst="rect">
            <a:avLst/>
          </a:prstGeom>
        </p:spPr>
      </p:pic>
      <p:sp>
        <p:nvSpPr>
          <p:cNvPr id="5" name="圆角矩形 39">
            <a:extLst>
              <a:ext uri="{FF2B5EF4-FFF2-40B4-BE49-F238E27FC236}">
                <a16:creationId xmlns:a16="http://schemas.microsoft.com/office/drawing/2014/main" id="{17E7D435-D7FC-8F1F-C14F-E6738C50C6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205717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010110D-8F4C-911E-2710-FA98B4EE125A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452534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BD93AB66-D798-01BE-5C36-A8676A94133B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508490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0EDA218B-1394-DE39-6613-FFF642BCE653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623547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01AC635-5DB1-E783-98B6-F48067B8ECBF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738603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D070B0B7-387E-EA30-D79D-55C0FCB4E1E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380534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B83D131-EBF4-D2CE-034F-3EFB3ED85A88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527618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440A0C2F-CB6C-3DAD-0513-AE56EA13DDA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380732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97500"/>
          </a:bodyPr>
          <a:lstStyle/>
          <a:p>
            <a:r>
              <a:rPr lang="zh-CN" altLang="en-US" sz="2600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人工智能应用再设定前提后有什么变化？</a:t>
            </a:r>
            <a:endParaRPr lang="en-US" altLang="zh-CN" sz="2600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18205159-AF71-72BD-1F4E-D82674BFF9A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29" name="图片 15" descr="343439383331313b343532303033313bd3a6d3c3c9ccb3c7">
            <a:extLst>
              <a:ext uri="{FF2B5EF4-FFF2-40B4-BE49-F238E27FC236}">
                <a16:creationId xmlns:a16="http://schemas.microsoft.com/office/drawing/2014/main" id="{04876D83-C3DD-BFDE-7E9A-1DE586B249A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56264E3F-4E6C-21D7-BE12-48967B2E8DC1}"/>
              </a:ext>
            </a:extLst>
          </p:cNvPr>
          <p:cNvSpPr txBox="1"/>
          <p:nvPr/>
        </p:nvSpPr>
        <p:spPr>
          <a:xfrm>
            <a:off x="9619615" y="5573395"/>
            <a:ext cx="2236470" cy="306705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4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例：《吹气球》</a:t>
            </a:r>
          </a:p>
        </p:txBody>
      </p:sp>
      <p:pic>
        <p:nvPicPr>
          <p:cNvPr id="36" name="图片 35" descr="文本&#10;&#10;AI 生成的内容可能不正确。">
            <a:extLst>
              <a:ext uri="{FF2B5EF4-FFF2-40B4-BE49-F238E27FC236}">
                <a16:creationId xmlns:a16="http://schemas.microsoft.com/office/drawing/2014/main" id="{99FAACBD-4A4B-6489-D091-1A74211486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32956" y="1095352"/>
            <a:ext cx="6023191" cy="844837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F1287110-FBDF-66CD-3111-878AF589FB66}"/>
              </a:ext>
            </a:extLst>
          </p:cNvPr>
          <p:cNvSpPr txBox="1"/>
          <p:nvPr/>
        </p:nvSpPr>
        <p:spPr>
          <a:xfrm>
            <a:off x="4066714" y="3121971"/>
            <a:ext cx="17287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0" i="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符合新教材版本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DB8C6AA5-A3CD-C4C7-D649-68B748E13E27}"/>
              </a:ext>
            </a:extLst>
          </p:cNvPr>
          <p:cNvSpPr txBox="1"/>
          <p:nvPr/>
        </p:nvSpPr>
        <p:spPr>
          <a:xfrm>
            <a:off x="4137817" y="5880100"/>
            <a:ext cx="1496695" cy="338554"/>
          </a:xfrm>
          <a:prstGeom prst="rect">
            <a:avLst/>
          </a:prstGeom>
        </p:spPr>
        <p:txBody>
          <a:bodyPr wrap="square" rtlCol="0" anchor="t">
            <a:spAutoFit/>
          </a:bodyPr>
          <a:lstStyle/>
          <a:p>
            <a:pPr lvl="0" algn="l" fontAlgn="base">
              <a:buClrTx/>
              <a:buSzTx/>
              <a:buFontTx/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指令表述详实</a:t>
            </a:r>
          </a:p>
        </p:txBody>
      </p:sp>
    </p:spTree>
    <p:extLst>
      <p:ext uri="{BB962C8B-B14F-4D97-AF65-F5344CB8AC3E}">
        <p14:creationId xmlns:p14="http://schemas.microsoft.com/office/powerpoint/2010/main" val="380198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5ABDE-B51E-2D32-5CDF-1C7D9F420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39">
            <a:extLst>
              <a:ext uri="{FF2B5EF4-FFF2-40B4-BE49-F238E27FC236}">
                <a16:creationId xmlns:a16="http://schemas.microsoft.com/office/drawing/2014/main" id="{D304B177-68E2-A9DE-B8AA-F053CBD0AE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1585" y="682235"/>
            <a:ext cx="9688830" cy="889635"/>
          </a:xfrm>
          <a:prstGeom prst="roundRect">
            <a:avLst>
              <a:gd name="adj" fmla="val 12134"/>
            </a:avLst>
          </a:prstGeom>
          <a:gradFill>
            <a:gsLst>
              <a:gs pos="2000">
                <a:schemeClr val="accent1">
                  <a:lumMod val="86000"/>
                  <a:lumOff val="14000"/>
                </a:schemeClr>
              </a:gs>
              <a:gs pos="100000">
                <a:schemeClr val="accent1"/>
              </a:gs>
            </a:gsLst>
            <a:lin ang="16800000" scaled="0"/>
          </a:gradFill>
          <a:ln>
            <a:noFill/>
          </a:ln>
          <a:effectLst>
            <a:outerShdw blurRad="50800" dist="101600" dir="2400000" algn="l" rotWithShape="0">
              <a:schemeClr val="accent1">
                <a:alpha val="15000"/>
              </a:schemeClr>
            </a:outerShdw>
          </a:effectLst>
        </p:spPr>
        <p:txBody>
          <a:bodyPr wrap="non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b="1" kern="0" dirty="0">
              <a:ln>
                <a:noFill/>
                <a:prstDash val="sysDot"/>
              </a:ln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4FC1CEC-B4ED-F91C-1623-90190F924665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>
            <a:off x="2487687" y="929052"/>
            <a:ext cx="0" cy="396000"/>
          </a:xfrm>
          <a:prstGeom prst="line">
            <a:avLst/>
          </a:prstGeom>
          <a:ln w="9525">
            <a:solidFill>
              <a:srgbClr val="FFFFFF">
                <a:alpha val="60000"/>
              </a:srgb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223D46EF-3049-9A3B-C279-F0A79D6BCFD0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0265248" y="985008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A74819B-5102-0994-4B67-95C51114ED61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265248" y="1100065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5BDCA932-1E56-F1F7-D660-0ED80FB49B50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0265248" y="1215121"/>
            <a:ext cx="53975" cy="539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55">
            <a:extLst>
              <a:ext uri="{FF2B5EF4-FFF2-40B4-BE49-F238E27FC236}">
                <a16:creationId xmlns:a16="http://schemas.microsoft.com/office/drawing/2014/main" id="{EB8482E3-34C7-919B-224D-51818009B50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29129" y="857052"/>
            <a:ext cx="540000" cy="540000"/>
          </a:xfrm>
          <a:custGeom>
            <a:avLst/>
            <a:gdLst>
              <a:gd name="connsiteX0" fmla="*/ 0 w 1569671"/>
              <a:gd name="connsiteY0" fmla="*/ 784836 h 1569671"/>
              <a:gd name="connsiteX1" fmla="*/ 784836 w 1569671"/>
              <a:gd name="connsiteY1" fmla="*/ 1569672 h 1569671"/>
              <a:gd name="connsiteX2" fmla="*/ 1569672 w 1569671"/>
              <a:gd name="connsiteY2" fmla="*/ 784836 h 1569671"/>
              <a:gd name="connsiteX3" fmla="*/ 784836 w 1569671"/>
              <a:gd name="connsiteY3" fmla="*/ 0 h 1569671"/>
              <a:gd name="connsiteX4" fmla="*/ 0 w 1569671"/>
              <a:gd name="connsiteY4" fmla="*/ 784836 h 15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671" h="1569671">
                <a:moveTo>
                  <a:pt x="0" y="784836"/>
                </a:moveTo>
                <a:cubicBezTo>
                  <a:pt x="0" y="1218288"/>
                  <a:pt x="351383" y="1569672"/>
                  <a:pt x="784836" y="1569672"/>
                </a:cubicBezTo>
                <a:cubicBezTo>
                  <a:pt x="1218288" y="1569672"/>
                  <a:pt x="1569672" y="1218288"/>
                  <a:pt x="1569672" y="784836"/>
                </a:cubicBezTo>
                <a:cubicBezTo>
                  <a:pt x="1569672" y="351383"/>
                  <a:pt x="1218288" y="0"/>
                  <a:pt x="784836" y="0"/>
                </a:cubicBezTo>
                <a:cubicBezTo>
                  <a:pt x="351383" y="0"/>
                  <a:pt x="0" y="351383"/>
                  <a:pt x="0" y="784836"/>
                </a:cubicBezTo>
                <a:close/>
              </a:path>
            </a:pathLst>
          </a:custGeom>
          <a:solidFill>
            <a:srgbClr val="FFFFFF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AA3CAFA-E067-5163-2053-50CA7A78E16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83928" y="1004136"/>
            <a:ext cx="237335" cy="252516"/>
          </a:xfrm>
          <a:custGeom>
            <a:avLst/>
            <a:gdLst>
              <a:gd name="connsiteX0" fmla="*/ 678101 w 689886"/>
              <a:gd name="connsiteY0" fmla="*/ 721456 h 734013"/>
              <a:gd name="connsiteX1" fmla="*/ 619500 w 689886"/>
              <a:gd name="connsiteY1" fmla="*/ 721456 h 734013"/>
              <a:gd name="connsiteX2" fmla="*/ 481368 w 689886"/>
              <a:gd name="connsiteY2" fmla="*/ 583325 h 734013"/>
              <a:gd name="connsiteX3" fmla="*/ 48139 w 689886"/>
              <a:gd name="connsiteY3" fmla="*/ 482866 h 734013"/>
              <a:gd name="connsiteX4" fmla="*/ 146505 w 689886"/>
              <a:gd name="connsiteY4" fmla="*/ 47544 h 734013"/>
              <a:gd name="connsiteX5" fmla="*/ 579735 w 689886"/>
              <a:gd name="connsiteY5" fmla="*/ 148003 h 734013"/>
              <a:gd name="connsiteX6" fmla="*/ 544155 w 689886"/>
              <a:gd name="connsiteY6" fmla="*/ 526817 h 734013"/>
              <a:gd name="connsiteX7" fmla="*/ 678101 w 689886"/>
              <a:gd name="connsiteY7" fmla="*/ 660762 h 734013"/>
              <a:gd name="connsiteX8" fmla="*/ 678101 w 689886"/>
              <a:gd name="connsiteY8" fmla="*/ 721456 h 734013"/>
              <a:gd name="connsiteX9" fmla="*/ 678101 w 689886"/>
              <a:gd name="connsiteY9" fmla="*/ 721456 h 734013"/>
              <a:gd name="connsiteX10" fmla="*/ 565084 w 689886"/>
              <a:gd name="connsiteY10" fmla="*/ 315434 h 734013"/>
              <a:gd name="connsiteX11" fmla="*/ 313937 w 689886"/>
              <a:gd name="connsiteY11" fmla="*/ 64287 h 734013"/>
              <a:gd name="connsiteX12" fmla="*/ 62789 w 689886"/>
              <a:gd name="connsiteY12" fmla="*/ 315434 h 734013"/>
              <a:gd name="connsiteX13" fmla="*/ 313937 w 689886"/>
              <a:gd name="connsiteY13" fmla="*/ 566582 h 734013"/>
              <a:gd name="connsiteX14" fmla="*/ 565084 w 689886"/>
              <a:gd name="connsiteY14" fmla="*/ 315434 h 7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9886" h="734013">
                <a:moveTo>
                  <a:pt x="678101" y="721456"/>
                </a:moveTo>
                <a:cubicBezTo>
                  <a:pt x="661357" y="738199"/>
                  <a:pt x="636243" y="738199"/>
                  <a:pt x="619500" y="721456"/>
                </a:cubicBezTo>
                <a:lnTo>
                  <a:pt x="481368" y="583325"/>
                </a:lnTo>
                <a:cubicBezTo>
                  <a:pt x="332773" y="675412"/>
                  <a:pt x="140226" y="629369"/>
                  <a:pt x="48139" y="482866"/>
                </a:cubicBezTo>
                <a:cubicBezTo>
                  <a:pt x="-43948" y="336363"/>
                  <a:pt x="2" y="139631"/>
                  <a:pt x="146505" y="47544"/>
                </a:cubicBezTo>
                <a:cubicBezTo>
                  <a:pt x="293008" y="-44544"/>
                  <a:pt x="489740" y="1500"/>
                  <a:pt x="579735" y="148003"/>
                </a:cubicBezTo>
                <a:cubicBezTo>
                  <a:pt x="655079" y="269391"/>
                  <a:pt x="640429" y="424265"/>
                  <a:pt x="544155" y="526817"/>
                </a:cubicBezTo>
                <a:lnTo>
                  <a:pt x="678101" y="660762"/>
                </a:lnTo>
                <a:cubicBezTo>
                  <a:pt x="692751" y="677505"/>
                  <a:pt x="694844" y="704713"/>
                  <a:pt x="678101" y="721456"/>
                </a:cubicBezTo>
                <a:cubicBezTo>
                  <a:pt x="678101" y="719363"/>
                  <a:pt x="678101" y="721456"/>
                  <a:pt x="678101" y="721456"/>
                </a:cubicBezTo>
                <a:close/>
                <a:moveTo>
                  <a:pt x="565084" y="315434"/>
                </a:moveTo>
                <a:cubicBezTo>
                  <a:pt x="565084" y="177303"/>
                  <a:pt x="452068" y="64287"/>
                  <a:pt x="313937" y="64287"/>
                </a:cubicBezTo>
                <a:cubicBezTo>
                  <a:pt x="175806" y="64287"/>
                  <a:pt x="62789" y="177303"/>
                  <a:pt x="62789" y="315434"/>
                </a:cubicBezTo>
                <a:cubicBezTo>
                  <a:pt x="62789" y="453566"/>
                  <a:pt x="175806" y="566582"/>
                  <a:pt x="313937" y="566582"/>
                </a:cubicBezTo>
                <a:cubicBezTo>
                  <a:pt x="452068" y="566582"/>
                  <a:pt x="565084" y="453566"/>
                  <a:pt x="565084" y="315434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圆角矩形 5">
            <a:extLst>
              <a:ext uri="{FF2B5EF4-FFF2-40B4-BE49-F238E27FC236}">
                <a16:creationId xmlns:a16="http://schemas.microsoft.com/office/drawing/2014/main" id="{683F14ED-F4B0-399F-DE98-991741F4C94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472690" y="857250"/>
            <a:ext cx="6943725" cy="539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 fontScale="8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65" dirty="0">
                <a:solidFill>
                  <a:srgbClr val="26262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什么设定好框架的人工智能教育应用？（教育智能体）</a:t>
            </a:r>
            <a:endParaRPr lang="en-US" altLang="zh-CN" sz="2665" dirty="0">
              <a:solidFill>
                <a:srgbClr val="26262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 useBgFill="1">
        <p:nvSpPr>
          <p:cNvPr id="42" name="圆角矩形 1">
            <a:extLst>
              <a:ext uri="{FF2B5EF4-FFF2-40B4-BE49-F238E27FC236}">
                <a16:creationId xmlns:a16="http://schemas.microsoft.com/office/drawing/2014/main" id="{B1A95BF1-CF72-551D-2F7C-D8E685EFA0D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16243" y="1803198"/>
            <a:ext cx="5045311" cy="4164871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43" name="圆角矩形 2">
            <a:extLst>
              <a:ext uri="{FF2B5EF4-FFF2-40B4-BE49-F238E27FC236}">
                <a16:creationId xmlns:a16="http://schemas.microsoft.com/office/drawing/2014/main" id="{A29247C7-B2F5-946D-7696-35E5660B884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775266" y="1802516"/>
            <a:ext cx="5047357" cy="4163507"/>
          </a:xfrm>
          <a:prstGeom prst="roundRect">
            <a:avLst>
              <a:gd name="adj" fmla="val 3296"/>
            </a:avLst>
          </a:prstGeom>
          <a:ln w="127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4" name="圆角矩形 18">
            <a:extLst>
              <a:ext uri="{FF2B5EF4-FFF2-40B4-BE49-F238E27FC236}">
                <a16:creationId xmlns:a16="http://schemas.microsoft.com/office/drawing/2014/main" id="{1655A32F-3DC7-7B14-6822-3A19F3168A7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16243" y="1801152"/>
            <a:ext cx="5045311" cy="4164871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20">
            <a:extLst>
              <a:ext uri="{FF2B5EF4-FFF2-40B4-BE49-F238E27FC236}">
                <a16:creationId xmlns:a16="http://schemas.microsoft.com/office/drawing/2014/main" id="{0FC00C61-9534-662D-CAB3-6710C5C5E957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775325" y="1800225"/>
            <a:ext cx="5643245" cy="4163695"/>
          </a:xfrm>
          <a:prstGeom prst="roundRect">
            <a:avLst>
              <a:gd name="adj" fmla="val 3296"/>
            </a:avLst>
          </a:prstGeom>
          <a:solidFill>
            <a:srgbClr val="FFFFFF">
              <a:alpha val="15000"/>
            </a:srgbClr>
          </a:solidFill>
          <a:ln w="12700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2E67E923-FFAA-68B3-8B92-DE133A834D9F}"/>
              </a:ext>
            </a:extLst>
          </p:cNvPr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5234112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05F69EB2-7A44-503F-2E5F-C1C94F564521}"/>
              </a:ext>
            </a:extLst>
          </p:cNvPr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5849943" y="266973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50BDE60F-E6D4-17F4-0BDD-A466CB9D32A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5271621" y="2698379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71998185-8147-FB66-B66B-D4A9578E497B}"/>
              </a:ext>
            </a:extLst>
          </p:cNvPr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5234112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33D7BBF7-07DE-37EB-E93A-B187666AEE89}"/>
              </a:ext>
            </a:extLst>
          </p:cNvPr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5849943" y="3805919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93902F75-CBC8-4EAE-6B21-053DAA39525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271621" y="3835244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B8A3FB0A-21C5-5E13-380C-15DED041D165}"/>
              </a:ext>
            </a:extLst>
          </p:cNvPr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5234112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4259C22A-96FD-5E97-9231-2275432933BD}"/>
              </a:ext>
            </a:extLst>
          </p:cNvPr>
          <p:cNvSpPr>
            <a:spLocks noChangeAspect="1"/>
          </p:cNvSpPr>
          <p:nvPr>
            <p:custDataLst>
              <p:tags r:id="rId20"/>
            </p:custDataLst>
          </p:nvPr>
        </p:nvSpPr>
        <p:spPr>
          <a:xfrm>
            <a:off x="5849943" y="4942785"/>
            <a:ext cx="154810" cy="1548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id="{6569EF5B-666C-6EB1-BCF1-D6A95707EAC2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5271621" y="4972110"/>
            <a:ext cx="695623" cy="96842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15" descr="343439383331313b343532303033313bd3a6d3c3c9ccb3c7">
            <a:extLst>
              <a:ext uri="{FF2B5EF4-FFF2-40B4-BE49-F238E27FC236}">
                <a16:creationId xmlns:a16="http://schemas.microsoft.com/office/drawing/2014/main" id="{5814AD58-E5D9-D71B-0F47-9F8FCC7BEE5A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9778" y="2499894"/>
            <a:ext cx="270645" cy="270645"/>
          </a:xfrm>
          <a:prstGeom prst="rect">
            <a:avLst/>
          </a:prstGeom>
        </p:spPr>
      </p:pic>
      <p:pic>
        <p:nvPicPr>
          <p:cNvPr id="56" name="图片 9" descr="343439383331313b343532303032353bc9ccb3c7">
            <a:extLst>
              <a:ext uri="{FF2B5EF4-FFF2-40B4-BE49-F238E27FC236}">
                <a16:creationId xmlns:a16="http://schemas.microsoft.com/office/drawing/2014/main" id="{8674996A-CC50-CEAA-38B3-A34E02A220AA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49778" y="3771452"/>
            <a:ext cx="270645" cy="270645"/>
          </a:xfrm>
          <a:prstGeom prst="rect">
            <a:avLst/>
          </a:prstGeom>
        </p:spPr>
      </p:pic>
      <p:pic>
        <p:nvPicPr>
          <p:cNvPr id="57" name="图片 23" descr="343439383331313b343532303034303bcffacadbb9dcc0ed">
            <a:extLst>
              <a:ext uri="{FF2B5EF4-FFF2-40B4-BE49-F238E27FC236}">
                <a16:creationId xmlns:a16="http://schemas.microsoft.com/office/drawing/2014/main" id="{D190D2F8-098A-242D-F992-C810C9E5A35F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018441" y="2499894"/>
            <a:ext cx="270645" cy="270645"/>
          </a:xfrm>
          <a:prstGeom prst="rect">
            <a:avLst/>
          </a:prstGeom>
        </p:spPr>
      </p:pic>
      <p:pic>
        <p:nvPicPr>
          <p:cNvPr id="58" name="图片 4" descr="343439383331313b343532303032303bb8f6c8cbd0c5cfa2">
            <a:extLst>
              <a:ext uri="{FF2B5EF4-FFF2-40B4-BE49-F238E27FC236}">
                <a16:creationId xmlns:a16="http://schemas.microsoft.com/office/drawing/2014/main" id="{B409E7BA-B76B-4FAB-ADF3-D835CCFCEAB0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0018441" y="3771452"/>
            <a:ext cx="270645" cy="270645"/>
          </a:xfrm>
          <a:prstGeom prst="rect">
            <a:avLst/>
          </a:prstGeom>
        </p:spPr>
      </p:pic>
      <p:pic>
        <p:nvPicPr>
          <p:cNvPr id="59" name="图片 7" descr="343439383331313b343532303032333bc6f3d2b5bcf2bde9">
            <a:extLst>
              <a:ext uri="{FF2B5EF4-FFF2-40B4-BE49-F238E27FC236}">
                <a16:creationId xmlns:a16="http://schemas.microsoft.com/office/drawing/2014/main" id="{ADE9E004-DA6B-8E0C-1B54-BB61095CBCF8}"/>
              </a:ext>
            </a:extLst>
          </p:cNvPr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0008776" y="5033343"/>
            <a:ext cx="289977" cy="289977"/>
          </a:xfrm>
          <a:prstGeom prst="rect">
            <a:avLst/>
          </a:prstGeom>
        </p:spPr>
      </p:pic>
      <p:pic>
        <p:nvPicPr>
          <p:cNvPr id="60" name="图片 2" descr="343439383331313b343532303031383bd2b5bca8c9f3bacb">
            <a:extLst>
              <a:ext uri="{FF2B5EF4-FFF2-40B4-BE49-F238E27FC236}">
                <a16:creationId xmlns:a16="http://schemas.microsoft.com/office/drawing/2014/main" id="{C0A4D890-5E7F-2A8D-B3D7-07D7EA408F1C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30446" y="5023677"/>
            <a:ext cx="309309" cy="309309"/>
          </a:xfrm>
          <a:prstGeom prst="rect">
            <a:avLst/>
          </a:prstGeom>
        </p:spPr>
      </p:pic>
      <p:sp>
        <p:nvSpPr>
          <p:cNvPr id="61" name="文本框 60">
            <a:extLst>
              <a:ext uri="{FF2B5EF4-FFF2-40B4-BE49-F238E27FC236}">
                <a16:creationId xmlns:a16="http://schemas.microsoft.com/office/drawing/2014/main" id="{58EA361B-D4D1-90EC-C343-AE84D1F62F1D}"/>
              </a:ext>
            </a:extLst>
          </p:cNvPr>
          <p:cNvSpPr txBox="1"/>
          <p:nvPr/>
        </p:nvSpPr>
        <p:spPr>
          <a:xfrm>
            <a:off x="918901" y="2499894"/>
            <a:ext cx="4038949" cy="33515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 </a:t>
            </a:r>
            <a:r>
              <a:rPr lang="en-US" altLang="zh-CN" dirty="0" err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教育智能体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是一种基于人工智能（</a:t>
            </a:r>
            <a:r>
              <a:rPr lang="en-US" altLang="zh-CN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AI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）技术的</a:t>
            </a: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软件程序或系统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，旨在通过模拟人类教师或学习伙伴的行为，辅助学习者完成教育目标、提升学习效果，或帮助教师优化教学过程。它能够感知学习者的需求、环境变化，并通过交互、反馈和个性化策略提供支持。</a:t>
            </a:r>
            <a:endParaRPr lang="zh-CN" altLang="en-US" dirty="0"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62" name="文本框 61" descr="7b0a202020202262756c6c6574223a20227b5c2263617465676f727949645c223a5c225c222c5c2274656d706c61746549645c223a32303233313635327d220a7d0a">
            <a:extLst>
              <a:ext uri="{FF2B5EF4-FFF2-40B4-BE49-F238E27FC236}">
                <a16:creationId xmlns:a16="http://schemas.microsoft.com/office/drawing/2014/main" id="{6BF83B81-F813-9E7C-FF7C-2E2B332ACD1A}"/>
              </a:ext>
            </a:extLst>
          </p:cNvPr>
          <p:cNvSpPr txBox="1"/>
          <p:nvPr/>
        </p:nvSpPr>
        <p:spPr>
          <a:xfrm>
            <a:off x="6237128" y="1995743"/>
            <a:ext cx="4899207" cy="33515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核心特点：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自主性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能根据预设规则或学习者的实时反馈，动态调整教学内容、难度或策略，无需人工干预。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交互性：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与学习者进行实时对话或协作。</a:t>
            </a:r>
          </a:p>
          <a:p>
            <a:pPr marL="285750" indent="-285750" algn="just">
              <a:lnSpc>
                <a:spcPct val="150000"/>
              </a:lnSpc>
              <a:buBlip>
                <a:blip r:embed="rId41">
                  <a:extLst>
                    <a:ext uri="{96DAC541-7B7A-43D3-8B79-37D633B846F1}">
                      <asvg:svgBlip xmlns:asvg="http://schemas.microsoft.com/office/drawing/2016/SVG/main" r:embed="rId42"/>
                    </a:ext>
                  </a:extLst>
                </a:blip>
              </a:buBlip>
            </a:pP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个性化</a:t>
            </a:r>
            <a:r>
              <a:rPr lang="en-US" altLang="zh-CN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​​</a:t>
            </a:r>
            <a:r>
              <a:rPr lang="zh-CN" altLang="en-US" sz="16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：</a:t>
            </a:r>
            <a:r>
              <a:rPr lang="zh-CN" altLang="en-US" dirty="0">
                <a:latin typeface="汉仪颜楷简" panose="00020600040101010101" charset="-122"/>
                <a:ea typeface="汉仪颜楷简" panose="00020600040101010101" charset="-122"/>
              </a:rPr>
              <a:t>基于学习者的能力、兴趣、进度等数据，智能调整教学内容或难度梯度。提供定制化学习路径和资源推荐。</a:t>
            </a:r>
          </a:p>
        </p:txBody>
      </p:sp>
    </p:spTree>
    <p:extLst>
      <p:ext uri="{BB962C8B-B14F-4D97-AF65-F5344CB8AC3E}">
        <p14:creationId xmlns:p14="http://schemas.microsoft.com/office/powerpoint/2010/main" val="18079604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90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90"/>
  <p:tag name="KSO_WM_TEMPLATE_CATEGORY" val="custom"/>
  <p:tag name="KSO_WM_UNIT_VALUE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4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5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6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7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8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9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0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2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4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5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6_1"/>
  <p:tag name="KSO_WM_TEMPLATE_CATEGORY" val="diagram"/>
  <p:tag name="KSO_WM_TEMPLATE_INDEX" val="20234871"/>
  <p:tag name="KSO_WM_UNIT_LAYERLEVEL" val="1_1_1"/>
  <p:tag name="KSO_WM_TAG_VERSION" val="3.0"/>
  <p:tag name="KSO_WM_UNIT_VALUE" val="75*75"/>
  <p:tag name="KSO_WM_UNIT_TYPE" val="l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3_1"/>
  <p:tag name="KSO_WM_TEMPLATE_CATEGORY" val="diagram"/>
  <p:tag name="KSO_WM_TEMPLATE_INDEX" val="20234871"/>
  <p:tag name="KSO_WM_UNIT_LAYERLEVEL" val="1_1_1"/>
  <p:tag name="KSO_WM_TAG_VERSION" val="3.0"/>
  <p:tag name="KSO_WM_UNIT_VALUE" val="80*80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5632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78*422"/>
  <p:tag name="KSO_WM_SLIDE_POSITION" val="47*66"/>
  <p:tag name="KSO_WM_TAG_VERSION" val="3.0"/>
  <p:tag name="KSO_WM_BEAUTIFY_FLAG" val="#wm#"/>
  <p:tag name="KSO_WM_TEMPLATE_CATEGORY" val="custom"/>
  <p:tag name="KSO_WM_TEMPLATE_INDEX" val="20235632"/>
  <p:tag name="KSO_WM_SLIDE_LAYOUT" val="a_f"/>
  <p:tag name="KSO_WM_SLIDE_LAYOUT_CNT" val="1_1"/>
  <p:tag name="RESOURCE_RECORD_KEY" val="{&quot;65&quot;:[20238590],&quot;70&quot;:[3312125]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632_1*i*1"/>
  <p:tag name="KSO_WM_TEMPLATE_CATEGORY" val="custom"/>
  <p:tag name="KSO_WM_TEMPLATE_INDEX" val="20235632"/>
  <p:tag name="KSO_WM_UNIT_LAYERLEVEL" val="1"/>
  <p:tag name="KSO_WM_TAG_VERSION" val="3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i*1_1"/>
  <p:tag name="KSO_WM_TEMPLATE_CATEGORY" val="diagram"/>
  <p:tag name="KSO_WM_TEMPLATE_INDEX" val="20230318"/>
  <p:tag name="KSO_WM_UNIT_LAYERLEVEL" val="1_1"/>
  <p:tag name="KSO_WM_TAG_VERSION" val="3.0"/>
  <p:tag name="KSO_WM_DIAGRAM_GROUP_CODE" val="m1-1"/>
  <p:tag name="KSO_WM_UNIT_TYPE" val="m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6000000238418579,&quot;colorType&quot;:1,&quot;foreColorIndex&quot;:5,&quot;pos&quot;:0,&quot;transparency&quot;:0.8700000047683716},{&quot;brightness&quot;:0.4000000059604645,&quot;colorType&quot;:1,&quot;foreColorIndex&quot;:5,&quot;pos&quot;:1,&quot;transparency&quot;:0.5}],&quot;type&quot;:3},&quot;glow&quot;:{&quot;colorType&quot;:0},&quot;line&quot;:{&quot;type&quot;:0},&quot;shadow&quot;:{&quot;brightness&quot;:0.400000005960464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i*1_2"/>
  <p:tag name="KSO_WM_TEMPLATE_CATEGORY" val="diagram"/>
  <p:tag name="KSO_WM_TEMPLATE_INDEX" val="20230318"/>
  <p:tag name="KSO_WM_UNIT_LAYERLEVEL" val="1_1"/>
  <p:tag name="KSO_WM_TAG_VERSION" val="3.0"/>
  <p:tag name="KSO_WM_DIAGRAM_GROUP_CODE" val="m1-1"/>
  <p:tag name="KSO_WM_UNIT_TYPE" val="m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.4000000059604645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i*1_3"/>
  <p:tag name="KSO_WM_TEMPLATE_CATEGORY" val="diagram"/>
  <p:tag name="KSO_WM_TEMPLATE_INDEX" val="20230318"/>
  <p:tag name="KSO_WM_UNIT_LAYERLEVEL" val="1_1"/>
  <p:tag name="KSO_WM_TAG_VERSION" val="3.0"/>
  <p:tag name="KSO_WM_DIAGRAM_GROUP_CODE" val="m1-1"/>
  <p:tag name="KSO_WM_UNIT_TYPE" val="m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5,&quot;pos&quot;:0,&quot;transparency&quot;:1},{&quot;brightness&quot;:0.4000000059604645,&quot;colorType&quot;:1,&quot;foreColorIndex&quot;:5,&quot;pos&quot;:1,&quot;transparency&quot;:0.6000000238418579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DIAGRAM_USE_COLOR_VALUE" val="{&quot;color_scheme&quot;:1,&quot;color_type&quot;:1,&quot;theme_color_indexes&quot;:[5,6,5,6,5,6]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1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44999998807907104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2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30000001192092896,&quot;colorType&quot;:1,&quot;foreColorIndex&quot;:5,&quot;pos&quot;:0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4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3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15000000596046448,&quot;colorType&quot;:1,&quot;foreColorIndex&quot;:5,&quot;pos&quot;:0,&quot;transparency&quot;:0},{&quot;brightness&quot;:-0.10000000149011612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4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.15000000596046448,&quot;colorType&quot;:1,&quot;foreColorIndex&quot;:5,&quot;pos&quot;:0,&quot;transparency&quot;:0},{&quot;brightness&quot;:-0.15000000596046448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318_4*m_h_a*1_5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UNIT_TYPE" val="m_h_a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gradient&quot;:[{&quot;brightness&quot;:0,&quot;colorType&quot;:1,&quot;foreColorIndex&quot;:5,&quot;pos&quot;:0,&quot;transparency&quot;:0},{&quot;brightness&quot;:-0.20000000298023224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ISCONTENTSTITLE" val="0"/>
  <p:tag name="KSO_WM_UNIT_ISNUMDGMTITLE" val="0"/>
  <p:tag name="KSO_WM_UNIT_NOCLEAR" val="0"/>
  <p:tag name="KSO_WM_UNIT_VALUE" val="21"/>
  <p:tag name="KSO_WM_UNIT_PRESET_TEXT" val="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0318_4*m_h_f*1_1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添加文本具体内容，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0318_4*m_h_i*1_1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0318_4*m_h_f*1_3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输入你的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0318_4*m_h_i*1_3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5_1"/>
  <p:tag name="KSO_WM_UNIT_ID" val="diagram20230318_4*m_h_f*1_5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输入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230318_4*m_h_i*1_5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4_1"/>
  <p:tag name="KSO_WM_UNIT_ID" val="diagram20230318_4*m_h_f*1_4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添加文本内容，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5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30318_4*m_h_i*1_4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0318_4*m_h_f*1_2_1"/>
  <p:tag name="KSO_WM_TEMPLATE_CATEGORY" val="diagram"/>
  <p:tag name="KSO_WM_TEMPLATE_INDEX" val="20230318"/>
  <p:tag name="KSO_WM_UNIT_LAYERLEVEL" val="1_1_1"/>
  <p:tag name="KSO_WM_TAG_VERSION" val="3.0"/>
  <p:tag name="KSO_WM_DIAGRAM_GROUP_CODE" val="m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LAYER_COUNT" val="1"/>
  <p:tag name="KSO_WM_BEAUTIFY_FLAG" val="#wm#"/>
  <p:tag name="KSO_WM_UNIT_PRESET_TEXT" val="单击此处输入正文，文字是您思想的提炼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30318_4*m_h_i*1_2_2"/>
  <p:tag name="KSO_WM_TEMPLATE_CATEGORY" val="diagram"/>
  <p:tag name="KSO_WM_TEMPLATE_INDEX" val="2023031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195.05,&quot;left&quot;:137.32496337890626,&quot;top&quot;:202.85,&quot;width&quot;:703.2000732421875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DIAGRAM_USE_COLOR_VALUE" val="{&quot;color_scheme&quot;:1,&quot;color_type&quot;:1,&quot;theme_color_indexes&quot;:[5,6,5,6,5,6]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6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7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8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90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90"/>
  <p:tag name="KSO_WM_TEMPLATE_CATEGORY" val="custom"/>
  <p:tag name="KSO_WM_UNIT_VALUE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9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631_1*i*1"/>
  <p:tag name="KSO_WM_TEMPLATE_CATEGORY" val="custom"/>
  <p:tag name="KSO_WM_TEMPLATE_INDEX" val="20235631"/>
  <p:tag name="KSO_WM_UNIT_LAYERLEVEL" val="1"/>
  <p:tag name="KSO_WM_TAG_VERSION" val="3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0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5631_1*i*1"/>
  <p:tag name="KSO_WM_TEMPLATE_CATEGORY" val="custom"/>
  <p:tag name="KSO_WM_TEMPLATE_INDEX" val="20235631"/>
  <p:tag name="KSO_WM_UNIT_LAYERLEVEL" val="1"/>
  <p:tag name="KSO_WM_TAG_VERSION" val="3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8590_9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90"/>
  <p:tag name="KSO_WM_TEMPLATE_CATEGORY" val="custom"/>
  <p:tag name="KSO_WM_UNIT_ISCONTENTSTITLE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2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4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5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6_1"/>
  <p:tag name="KSO_WM_TEMPLATE_CATEGORY" val="diagram"/>
  <p:tag name="KSO_WM_TEMPLATE_INDEX" val="20234871"/>
  <p:tag name="KSO_WM_UNIT_LAYERLEVEL" val="1_1_1"/>
  <p:tag name="KSO_WM_TAG_VERSION" val="3.0"/>
  <p:tag name="KSO_WM_UNIT_VALUE" val="75*75"/>
  <p:tag name="KSO_WM_UNIT_TYPE" val="l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ID" val="custom20238590_7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8590"/>
  <p:tag name="KSO_WM_TEMPLATE_CATEGORY" val="custom"/>
  <p:tag name="KSO_WM_UNIT_VALUE" val="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3_1"/>
  <p:tag name="KSO_WM_TEMPLATE_CATEGORY" val="diagram"/>
  <p:tag name="KSO_WM_TEMPLATE_INDEX" val="20234871"/>
  <p:tag name="KSO_WM_UNIT_LAYERLEVEL" val="1_1_1"/>
  <p:tag name="KSO_WM_TAG_VERSION" val="3.0"/>
  <p:tag name="KSO_WM_UNIT_VALUE" val="80*80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2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4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5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6_1"/>
  <p:tag name="KSO_WM_TEMPLATE_CATEGORY" val="diagram"/>
  <p:tag name="KSO_WM_TEMPLATE_INDEX" val="20234871"/>
  <p:tag name="KSO_WM_UNIT_LAYERLEVEL" val="1_1_1"/>
  <p:tag name="KSO_WM_TAG_VERSION" val="3.0"/>
  <p:tag name="KSO_WM_UNIT_VALUE" val="75*75"/>
  <p:tag name="KSO_WM_UNIT_TYPE" val="l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3_1"/>
  <p:tag name="KSO_WM_TEMPLATE_CATEGORY" val="diagram"/>
  <p:tag name="KSO_WM_TEMPLATE_INDEX" val="20234871"/>
  <p:tag name="KSO_WM_UNIT_LAYERLEVEL" val="1_1_1"/>
  <p:tag name="KSO_WM_TAG_VERSION" val="3.0"/>
  <p:tag name="KSO_WM_UNIT_VALUE" val="80*80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4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4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.8500000238418579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871_2*l_h_f*1_1_1"/>
  <p:tag name="KSO_WM_TEMPLATE_CATEGORY" val="diagram"/>
  <p:tag name="KSO_WM_TEMPLATE_INDEX" val="20234871"/>
  <p:tag name="KSO_WM_UNIT_LAYERLEVEL" val="1_1_1"/>
  <p:tag name="KSO_WM_TAG_VERSION" val="3.0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你的正文，文字是您思想的提炼，可酌情增减文字"/>
  <p:tag name="KSO_WM_UNIT_TEXT_FILL_FORE_SCHEMECOLOR_INDEX" val="1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4871_2*l_h_i*1_1_1"/>
  <p:tag name="KSO_WM_TEMPLATE_CATEGORY" val="diagram"/>
  <p:tag name="KSO_WM_TEMPLATE_INDEX" val="20234871"/>
  <p:tag name="KSO_WM_UNIT_LAYERLEVEL" val="1_1_1"/>
  <p:tag name="KSO_WM_TAG_VERSION" val="3.0"/>
  <p:tag name="KSO_WM_UNIT_TEXT_FILL_FORE_SCHEMECOLOR_INDEX_BRIGHTNESS" val="0.15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gradient&quot;:[{&quot;brightness&quot;:0,&quot;colorType&quot;:1,&quot;foreColorIndex&quot;:5,&quot;pos&quot;:0.1599999964237213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VERSION" val="3"/>
  <p:tag name="KSO_WM_DIAGRAM_COLOR_TRICK" val="1"/>
  <p:tag name="KSO_WM_DIAGRAM_COLOR_TEXT_CAN_REMOVE" val="n"/>
  <p:tag name="KSO_WM_BEAUTIFY_FLAG" val="#wm#"/>
  <p:tag name="KSO_WM_UNIT_FILL_TYPE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871_2*l_h_f*1_3_1"/>
  <p:tag name="KSO_WM_TEMPLATE_CATEGORY" val="diagram"/>
  <p:tag name="KSO_WM_TEMPLATE_INDEX" val="20234871"/>
  <p:tag name="KSO_WM_UNIT_LAYERLEVEL" val="1_1_1"/>
  <p:tag name="KSO_WM_TAG_VERSION" val="3.0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添加正文，文字是您思想的提炼，请言简意赅的阐述您的观点"/>
  <p:tag name="KSO_WM_UNIT_TEXT_FILL_FORE_SCHEMECOLOR_INDEX" val="1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diagram20234871_2*l_h_i*1_3_1"/>
  <p:tag name="KSO_WM_TEMPLATE_CATEGORY" val="diagram"/>
  <p:tag name="KSO_WM_TEMPLATE_INDEX" val="20234871"/>
  <p:tag name="KSO_WM_UNIT_LAYERLEVEL" val="1_1_1"/>
  <p:tag name="KSO_WM_TAG_VERSION" val="3.0"/>
  <p:tag name="KSO_WM_UNIT_TEXT_FILL_FORE_SCHEMECOLOR_INDEX_BRIGHTNESS" val="0.15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gradient&quot;:[{&quot;brightness&quot;:0,&quot;colorType&quot;:1,&quot;foreColorIndex&quot;:5,&quot;pos&quot;:0.1599999964237213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VERSION" val="3"/>
  <p:tag name="KSO_WM_DIAGRAM_COLOR_TRICK" val="1"/>
  <p:tag name="KSO_WM_DIAGRAM_COLOR_TEXT_CAN_REMOVE" val="n"/>
  <p:tag name="KSO_WM_BEAUTIFY_FLAG" val="#wm#"/>
  <p:tag name="KSO_WM_UNIT_FILL_TYPE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871_2*l_h_f*1_2_1"/>
  <p:tag name="KSO_WM_TEMPLATE_CATEGORY" val="diagram"/>
  <p:tag name="KSO_WM_TEMPLATE_INDEX" val="20234871"/>
  <p:tag name="KSO_WM_UNIT_LAYERLEVEL" val="1_1_1"/>
  <p:tag name="KSO_WM_TAG_VERSION" val="3.0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文字是您思想的提炼，请尽量言简意赅的阐述观点，用文字传达你的思想"/>
  <p:tag name="KSO_WM_UNIT_TEXT_FILL_FORE_SCHEMECOLOR_INDEX" val="1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4871_2*l_h_i*1_2_1"/>
  <p:tag name="KSO_WM_TEMPLATE_CATEGORY" val="diagram"/>
  <p:tag name="KSO_WM_TEMPLATE_INDEX" val="20234871"/>
  <p:tag name="KSO_WM_UNIT_LAYERLEVEL" val="1_1_1"/>
  <p:tag name="KSO_WM_TAG_VERSION" val="3.0"/>
  <p:tag name="KSO_WM_UNIT_TEXT_FILL_FORE_SCHEMECOLOR_INDEX_BRIGHTNESS" val="0.15"/>
  <p:tag name="KSO_WM_DIAGRAM_GROUP_CODE" val="l1-2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gradient&quot;:[{&quot;brightness&quot;:0,&quot;colorType&quot;:1,&quot;foreColorIndex&quot;:5,&quot;pos&quot;:0.1599999964237213,&quot;transparency&quot;:0},{&quot;brightness&quot;:0.400000005960464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FILL_FORE_SCHEMECOLOR_INDEX" val="1"/>
  <p:tag name="KSO_WM_UNIT_TEXT_FILL_TYPE" val="1"/>
  <p:tag name="KSO_WM_UNIT_SHADOW_SCHEMECOLOR_INDEX_BRIGHTNESS" val="0"/>
  <p:tag name="KSO_WM_UNIT_SHADOW_SCHEMECOLOR_INDEX" val="5"/>
  <p:tag name="KSO_WM_UNIT_USESOURCEFORMAT_APPLY" val="1"/>
  <p:tag name="KSO_WM_DIAGRAM_VERSION" val="3"/>
  <p:tag name="KSO_WM_DIAGRAM_COLOR_TRICK" val="1"/>
  <p:tag name="KSO_WM_DIAGRAM_COLOR_TEXT_CAN_REMOVE" val="n"/>
  <p:tag name="KSO_WM_BEAUTIFY_FLAG" val="#wm#"/>
  <p:tag name="KSO_WM_UNIT_FILL_TYPE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5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5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6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6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7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7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8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8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9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9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0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0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2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2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2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4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5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5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6_1"/>
  <p:tag name="KSO_WM_TEMPLATE_CATEGORY" val="diagram"/>
  <p:tag name="KSO_WM_TEMPLATE_INDEX" val="20234871"/>
  <p:tag name="KSO_WM_UNIT_LAYERLEVEL" val="1_1_1"/>
  <p:tag name="KSO_WM_TAG_VERSION" val="3.0"/>
  <p:tag name="KSO_WM_UNIT_VALUE" val="75*75"/>
  <p:tag name="KSO_WM_UNIT_TYPE" val="l_h_x"/>
  <p:tag name="KSO_WM_UNIT_INDEX" val="1_6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3_1"/>
  <p:tag name="KSO_WM_TEMPLATE_CATEGORY" val="diagram"/>
  <p:tag name="KSO_WM_TEMPLATE_INDEX" val="20234871"/>
  <p:tag name="KSO_WM_UNIT_LAYERLEVEL" val="1_1_1"/>
  <p:tag name="KSO_WM_TAG_VERSION" val="3.0"/>
  <p:tag name="KSO_WM_UNIT_VALUE" val="80*80"/>
  <p:tag name="KSO_WM_UNIT_TYPE" val="l_h_x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h_x*1_1_1"/>
  <p:tag name="KSO_WM_TEMPLATE_CATEGORY" val="diagram"/>
  <p:tag name="KSO_WM_TEMPLATE_INDEX" val="20234871"/>
  <p:tag name="KSO_WM_UNIT_LAYERLEVEL" val="1_1_1"/>
  <p:tag name="KSO_WM_TAG_VERSION" val="3.0"/>
  <p:tag name="KSO_WM_UNIT_VALUE" val="70*70"/>
  <p:tag name="KSO_WM_UNIT_TYPE" val="l_h_x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892_1*i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SHADOW_SCHEMECOLOR_INDEX" val="5"/>
  <p:tag name="KSO_WM_UNIT_USESOURCEFORMAT_APPLY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892_1*i*2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USESOURCEFORMAT_APPLY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4892_1*i*3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4892_1*i*4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34892_1*i*5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custom20234892_1*i*6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7"/>
  <p:tag name="KSO_WM_UNIT_ID" val="custom20234892_1*i*7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f"/>
  <p:tag name="KSO_WM_UNIT_INDEX" val="1"/>
  <p:tag name="KSO_WM_UNIT_ID" val="custom20234892_1*f*1"/>
  <p:tag name="KSO_WM_TEMPLATE_CATEGORY" val="custom"/>
  <p:tag name="KSO_WM_TEMPLATE_INDEX" val="20234892"/>
  <p:tag name="KSO_WM_UNIT_LAYERLEVEL" val="1"/>
  <p:tag name="KSO_WM_TAG_VERSION" val="3.0"/>
  <p:tag name="KSO_WM_BEAUTIFY_FLAG" val="#wm#"/>
  <p:tag name="KSO_WM_UNIT_VALUE" val="66"/>
  <p:tag name="KSO_WM_UNIT_PRESET_TEXT" val="单击此处添加文本内容，简明扼要地阐述观点，可酌情增减文字"/>
  <p:tag name="KSO_WM_UNIT_TEXT_TYPE" val="1"/>
  <p:tag name="KSO_WM_UNIT_TEXT_LAYER_COUNT" val="1"/>
  <p:tag name="KSO_WM_UNIT_USESOURCEFORMAT_APPLY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1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1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2"/>
  <p:tag name="KSO_WM_UNIT_ID" val="diagram20234871_2*l_i*1_3"/>
  <p:tag name="KSO_WM_TEMPLATE_CATEGORY" val="diagram"/>
  <p:tag name="KSO_WM_TEMPLATE_INDEX" val="20234871"/>
  <p:tag name="KSO_WM_UNIT_LAYERLEVEL" val="1_1"/>
  <p:tag name="KSO_WM_TAG_VERSION" val="3.0"/>
  <p:tag name="KSO_WM_UNIT_TYPE" val="l_i"/>
  <p:tag name="KSO_WM_UNIT_INDEX" val="1_3"/>
  <p:tag name="KSO_WM_DIAGRAM_VERSION" val="3"/>
  <p:tag name="KSO_WM_DIAGRAM_COLOR_TRICK" val="1"/>
  <p:tag name="KSO_WM_DIAGRAM_COLOR_TEXT_CAN_REMOVE" val="n"/>
  <p:tag name="KSO_WM_DIAGRAM_MAX_ITEMCNT" val="6"/>
  <p:tag name="KSO_WM_DIAGRAM_MIN_ITEMCNT" val="4"/>
  <p:tag name="KSO_WM_DIAGRAM_VIRTUALLY_FRAME" val="{&quot;height&quot;:373.16929133858264,&quot;left&quot;:32.77503326656315,&quot;top&quot;:141.75,&quot;width&quot;:866.324966733436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2"/>
  <p:tag name="KSO_WM_UNIT_TEXT_FILL_TYPE" val="1"/>
  <p:tag name="KSO_WM_UNIT_USESOURCEFORMAT_APPLY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肥皂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160</TotalTime>
  <Words>1144</Words>
  <Application>Microsoft Office PowerPoint</Application>
  <PresentationFormat>宽屏</PresentationFormat>
  <Paragraphs>109</Paragraphs>
  <Slides>35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6" baseType="lpstr">
      <vt:lpstr>等线</vt:lpstr>
      <vt:lpstr>汉仪颜楷简</vt:lpstr>
      <vt:lpstr>黑体</vt:lpstr>
      <vt:lpstr>楷体</vt:lpstr>
      <vt:lpstr>思源黑体 CN Regular</vt:lpstr>
      <vt:lpstr>微软雅黑</vt:lpstr>
      <vt:lpstr>Arial</vt:lpstr>
      <vt:lpstr>Century Gothic</vt:lpstr>
      <vt:lpstr>Garamond</vt:lpstr>
      <vt:lpstr>Wingdings</vt:lpstr>
      <vt:lpstr>肥皂</vt:lpstr>
      <vt:lpstr>从观察到创造——科技赋能的科学思维进阶实践  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赟 李</dc:creator>
  <cp:lastModifiedBy>赟 李</cp:lastModifiedBy>
  <cp:revision>11</cp:revision>
  <dcterms:created xsi:type="dcterms:W3CDTF">2025-12-29T01:59:16Z</dcterms:created>
  <dcterms:modified xsi:type="dcterms:W3CDTF">2026-03-24T06:06:24Z</dcterms:modified>
</cp:coreProperties>
</file>