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3"/>
    <p:sldMasterId id="2147483652" r:id="rId4"/>
  </p:sldMasterIdLst>
  <p:notesMasterIdLst>
    <p:notesMasterId r:id="rId6"/>
  </p:notesMasterIdLst>
  <p:handoutMasterIdLst>
    <p:handoutMasterId r:id="rId46"/>
  </p:handoutMasterIdLst>
  <p:sldIdLst>
    <p:sldId id="298" r:id="rId5"/>
    <p:sldId id="299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9144000" cy="51435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image" Target="../media/image1.png"/><Relationship Id="rId2" Type="http://schemas.openxmlformats.org/officeDocument/2006/relationships/tags" Target="../tags/tag23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4657725" y="715007"/>
            <a:ext cx="4486275" cy="3680746"/>
          </a:xfrm>
          <a:prstGeom prst="rect">
            <a:avLst/>
          </a:prstGeom>
        </p:spPr>
      </p:pic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2675573" y="4290179"/>
            <a:ext cx="6468428" cy="852964"/>
          </a:xfrm>
          <a:custGeom>
            <a:avLst/>
            <a:gdLst>
              <a:gd name="connsiteX0" fmla="*/ 0 w 7639049"/>
              <a:gd name="connsiteY0" fmla="*/ 0 h 1219200"/>
              <a:gd name="connsiteX1" fmla="*/ 7639049 w 7639049"/>
              <a:gd name="connsiteY1" fmla="*/ 0 h 1219200"/>
              <a:gd name="connsiteX2" fmla="*/ 7639049 w 7639049"/>
              <a:gd name="connsiteY2" fmla="*/ 1219200 h 1219200"/>
              <a:gd name="connsiteX3" fmla="*/ 0 w 7639049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049" h="1219200">
                <a:moveTo>
                  <a:pt x="0" y="0"/>
                </a:moveTo>
                <a:lnTo>
                  <a:pt x="7639049" y="0"/>
                </a:lnTo>
                <a:lnTo>
                  <a:pt x="7639049" y="1219200"/>
                </a:lnTo>
                <a:lnTo>
                  <a:pt x="0" y="121920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834081" y="4289822"/>
            <a:ext cx="1841002" cy="8536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pic>
        <p:nvPicPr>
          <p:cNvPr id="44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147" y="222647"/>
            <a:ext cx="234553" cy="234553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9"/>
            </p:custDataLst>
          </p:nvPr>
        </p:nvSpPr>
        <p:spPr>
          <a:xfrm>
            <a:off x="413385" y="4368641"/>
            <a:ext cx="86678" cy="86678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10"/>
            </p:custDataLst>
          </p:nvPr>
        </p:nvSpPr>
        <p:spPr>
          <a:xfrm>
            <a:off x="413385" y="4514850"/>
            <a:ext cx="86678" cy="86678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11"/>
            </p:custDataLst>
          </p:nvPr>
        </p:nvSpPr>
        <p:spPr>
          <a:xfrm>
            <a:off x="413385" y="4660583"/>
            <a:ext cx="86678" cy="86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2"/>
            </p:custDataLst>
          </p:nvPr>
        </p:nvSpPr>
        <p:spPr>
          <a:xfrm>
            <a:off x="413385" y="4806791"/>
            <a:ext cx="86678" cy="86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13"/>
            </p:custDataLst>
          </p:nvPr>
        </p:nvSpPr>
        <p:spPr>
          <a:xfrm>
            <a:off x="829628" y="2357438"/>
            <a:ext cx="4208145" cy="676751"/>
          </a:xfrm>
          <a:prstGeom prst="rect">
            <a:avLst/>
          </a:prstGeom>
          <a:noFill/>
        </p:spPr>
        <p:txBody>
          <a:bodyPr vert="horz" wrap="square" lIns="107950" tIns="0" rIns="9144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1500" b="0" i="0" u="none" strike="noStrike" kern="1200" cap="none" spc="0" normalizeH="0" baseline="0" noProof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4"/>
            </p:custDataLst>
          </p:nvPr>
        </p:nvSpPr>
        <p:spPr>
          <a:xfrm>
            <a:off x="829628" y="746761"/>
            <a:ext cx="4208621" cy="1610678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90000"/>
              </a:lnSpc>
              <a:buClrTx/>
              <a:buSzTx/>
              <a:buFontTx/>
              <a:buNone/>
              <a:defRPr kumimoji="0" lang="zh-CN" altLang="en-US" sz="495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18"/>
            </p:custDataLst>
          </p:nvPr>
        </p:nvSpPr>
        <p:spPr>
          <a:xfrm>
            <a:off x="1097358" y="4578667"/>
            <a:ext cx="1314450" cy="271463"/>
          </a:xfrm>
        </p:spPr>
        <p:txBody>
          <a:bodyPr wrap="square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4657725" y="715007"/>
            <a:ext cx="4486275" cy="3680746"/>
          </a:xfrm>
          <a:prstGeom prst="rect">
            <a:avLst/>
          </a:prstGeom>
        </p:spPr>
      </p:pic>
      <p:sp>
        <p:nvSpPr>
          <p:cNvPr id="36" name="任意多边形: 形状 35"/>
          <p:cNvSpPr/>
          <p:nvPr>
            <p:custDataLst>
              <p:tags r:id="rId4"/>
            </p:custDataLst>
          </p:nvPr>
        </p:nvSpPr>
        <p:spPr>
          <a:xfrm>
            <a:off x="2675573" y="4290179"/>
            <a:ext cx="6468428" cy="852964"/>
          </a:xfrm>
          <a:custGeom>
            <a:avLst/>
            <a:gdLst>
              <a:gd name="connsiteX0" fmla="*/ 0 w 7639049"/>
              <a:gd name="connsiteY0" fmla="*/ 0 h 1219200"/>
              <a:gd name="connsiteX1" fmla="*/ 7639049 w 7639049"/>
              <a:gd name="connsiteY1" fmla="*/ 0 h 1219200"/>
              <a:gd name="connsiteX2" fmla="*/ 7639049 w 7639049"/>
              <a:gd name="connsiteY2" fmla="*/ 1219200 h 1219200"/>
              <a:gd name="connsiteX3" fmla="*/ 0 w 7639049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049" h="1219200">
                <a:moveTo>
                  <a:pt x="0" y="0"/>
                </a:moveTo>
                <a:lnTo>
                  <a:pt x="7639049" y="0"/>
                </a:lnTo>
                <a:lnTo>
                  <a:pt x="7639049" y="1219200"/>
                </a:lnTo>
                <a:lnTo>
                  <a:pt x="0" y="121920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lumOff val="90000"/>
                </a:schemeClr>
              </a:gs>
              <a:gs pos="100000">
                <a:schemeClr val="bg2">
                  <a:lumMod val="10000"/>
                  <a:lumOff val="9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834081" y="4289822"/>
            <a:ext cx="1841002" cy="8536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pic>
        <p:nvPicPr>
          <p:cNvPr id="44" name="图形 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/>
          <a:stretch>
            <a:fillRect/>
          </a:stretch>
        </p:blipFill>
        <p:spPr>
          <a:xfrm>
            <a:off x="413147" y="222647"/>
            <a:ext cx="234553" cy="234553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7"/>
            </p:custDataLst>
          </p:nvPr>
        </p:nvSpPr>
        <p:spPr>
          <a:xfrm>
            <a:off x="413385" y="4368641"/>
            <a:ext cx="86678" cy="86678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rgbClr val="02703B"/>
              </a:solidFill>
              <a:cs typeface="MiSans Normal" panose="00000500000000000000" charset="-122"/>
            </a:endParaRPr>
          </a:p>
        </p:txBody>
      </p:sp>
      <p:sp>
        <p:nvSpPr>
          <p:cNvPr id="60" name="椭圆 59"/>
          <p:cNvSpPr/>
          <p:nvPr>
            <p:custDataLst>
              <p:tags r:id="rId8"/>
            </p:custDataLst>
          </p:nvPr>
        </p:nvSpPr>
        <p:spPr>
          <a:xfrm>
            <a:off x="413385" y="4514850"/>
            <a:ext cx="86678" cy="86678"/>
          </a:xfrm>
          <a:prstGeom prst="ellipse">
            <a:avLst/>
          </a:prstGeom>
          <a:solidFill>
            <a:schemeClr val="l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 dirty="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1" name="椭圆 60"/>
          <p:cNvSpPr/>
          <p:nvPr>
            <p:custDataLst>
              <p:tags r:id="rId9"/>
            </p:custDataLst>
          </p:nvPr>
        </p:nvSpPr>
        <p:spPr>
          <a:xfrm>
            <a:off x="413385" y="4660583"/>
            <a:ext cx="86678" cy="86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62" name="椭圆 61"/>
          <p:cNvSpPr/>
          <p:nvPr>
            <p:custDataLst>
              <p:tags r:id="rId10"/>
            </p:custDataLst>
          </p:nvPr>
        </p:nvSpPr>
        <p:spPr>
          <a:xfrm>
            <a:off x="413385" y="4806791"/>
            <a:ext cx="86678" cy="866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350">
              <a:solidFill>
                <a:schemeClr val="lt1"/>
              </a:solidFill>
              <a:cs typeface="MiSans Normal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11"/>
            </p:custDataLst>
          </p:nvPr>
        </p:nvSpPr>
        <p:spPr>
          <a:xfrm>
            <a:off x="829628" y="2357438"/>
            <a:ext cx="4208145" cy="676751"/>
          </a:xfrm>
          <a:prstGeom prst="rect">
            <a:avLst/>
          </a:prstGeom>
          <a:noFill/>
        </p:spPr>
        <p:txBody>
          <a:bodyPr vert="horz" wrap="square" lIns="107950" tIns="0" rIns="9144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10000"/>
              </a:lnSpc>
              <a:buClrTx/>
              <a:buSzTx/>
              <a:buFontTx/>
              <a:buNone/>
              <a:defRPr kumimoji="0" lang="zh-CN" altLang="en-US" sz="1500" b="0" i="0" u="none" strike="noStrike" kern="1200" cap="none" spc="0" normalizeH="0" baseline="0" noProof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2"/>
            </p:custDataLst>
          </p:nvPr>
        </p:nvSpPr>
        <p:spPr>
          <a:xfrm>
            <a:off x="829628" y="746761"/>
            <a:ext cx="4208621" cy="1610678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90000"/>
              </a:lnSpc>
              <a:buClrTx/>
              <a:buSzTx/>
              <a:buFontTx/>
              <a:buNone/>
              <a:defRPr kumimoji="0" lang="zh-CN" altLang="en-US" sz="495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16"/>
            </p:custDataLst>
          </p:nvPr>
        </p:nvSpPr>
        <p:spPr>
          <a:xfrm>
            <a:off x="1097358" y="4578667"/>
            <a:ext cx="1314450" cy="271463"/>
          </a:xfrm>
        </p:spPr>
        <p:txBody>
          <a:bodyPr wrap="square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image" Target="../media/image5.png"/><Relationship Id="rId4" Type="http://schemas.openxmlformats.org/officeDocument/2006/relationships/tags" Target="../tags/tag16.xml"/><Relationship Id="rId3" Type="http://schemas.openxmlformats.org/officeDocument/2006/relationships/image" Target="../media/image4.png"/><Relationship Id="rId2" Type="http://schemas.openxmlformats.org/officeDocument/2006/relationships/tags" Target="../tags/tag15.xml"/><Relationship Id="rId12" Type="http://schemas.openxmlformats.org/officeDocument/2006/relationships/theme" Target="../theme/theme2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image" Target="../media/image5.png"/><Relationship Id="rId4" Type="http://schemas.openxmlformats.org/officeDocument/2006/relationships/tags" Target="../tags/tag38.xml"/><Relationship Id="rId3" Type="http://schemas.openxmlformats.org/officeDocument/2006/relationships/image" Target="../media/image4.png"/><Relationship Id="rId2" Type="http://schemas.openxmlformats.org/officeDocument/2006/relationships/tags" Target="../tags/tag37.xml"/><Relationship Id="rId12" Type="http://schemas.openxmlformats.org/officeDocument/2006/relationships/theme" Target="../theme/theme3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55245" y="-64770"/>
            <a:ext cx="1754981" cy="667226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8025289" y="0"/>
            <a:ext cx="1118711" cy="917734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521970" y="4767263"/>
            <a:ext cx="2057400" cy="273844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565487" y="4767263"/>
            <a:ext cx="2057400" cy="273844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21970" y="270000"/>
            <a:ext cx="8100000" cy="54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521970" y="976312"/>
            <a:ext cx="8100000" cy="3655219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24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0" lang="zh-CN" altLang="en-US" sz="135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2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2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05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05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0522852" flipH="1">
            <a:off x="-55245" y="-64770"/>
            <a:ext cx="1754981" cy="667226"/>
          </a:xfrm>
          <a:custGeom>
            <a:avLst/>
            <a:gdLst>
              <a:gd name="connsiteX0" fmla="*/ 3427141 w 3427141"/>
              <a:gd name="connsiteY0" fmla="*/ 1034748 h 1303135"/>
              <a:gd name="connsiteX1" fmla="*/ 105286 w 3427141"/>
              <a:gd name="connsiteY1" fmla="*/ 1303135 h 1303135"/>
              <a:gd name="connsiteX2" fmla="*/ 0 w 3427141"/>
              <a:gd name="connsiteY2" fmla="*/ 0 h 1303135"/>
              <a:gd name="connsiteX3" fmla="*/ 3427141 w 3427141"/>
              <a:gd name="connsiteY3" fmla="*/ 0 h 130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141" h="1303135">
                <a:moveTo>
                  <a:pt x="3427141" y="1034748"/>
                </a:moveTo>
                <a:lnTo>
                  <a:pt x="105286" y="1303135"/>
                </a:lnTo>
                <a:lnTo>
                  <a:pt x="0" y="0"/>
                </a:lnTo>
                <a:lnTo>
                  <a:pt x="3427141" y="0"/>
                </a:ln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/>
          <a:stretch>
            <a:fillRect/>
          </a:stretch>
        </p:blipFill>
        <p:spPr>
          <a:xfrm flipH="1" flipV="1">
            <a:off x="8025289" y="0"/>
            <a:ext cx="1118711" cy="917734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521970" y="4767263"/>
            <a:ext cx="2057400" cy="273844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565487" y="4767263"/>
            <a:ext cx="2057400" cy="273844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21970" y="270000"/>
            <a:ext cx="8100000" cy="54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/>
          <a:p>
            <a:pPr marL="0" marR="0" lvl="0" fontAlgn="auto">
              <a:lnSpc>
                <a:spcPct val="11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521970" y="976312"/>
            <a:ext cx="8100000" cy="3655219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¢"/>
            </a:pPr>
            <a:r>
              <a:rPr lang="zh-CN" altLang="en-US"/>
              <a:t>单击此处编辑母版文本样式</a:t>
            </a:r>
            <a:endParaRPr lang="zh-CN" altLang="en-US"/>
          </a:p>
          <a:p>
            <a:pPr marR="0" lvl="1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  <a:tabLst>
                <a:tab pos="1609725" algn="l"/>
              </a:tabLst>
            </a:pPr>
            <a:r>
              <a:rPr lang="zh-CN" altLang="en-US"/>
              <a:t>二级</a:t>
            </a:r>
            <a:endParaRPr lang="zh-CN" altLang="en-US"/>
          </a:p>
          <a:p>
            <a:pPr marR="0" lvl="2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三级</a:t>
            </a:r>
            <a:endParaRPr lang="zh-CN" altLang="en-US"/>
          </a:p>
          <a:p>
            <a:pPr marR="0" lvl="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四级</a:t>
            </a:r>
            <a:endParaRPr lang="zh-CN" altLang="en-US"/>
          </a:p>
          <a:p>
            <a:pPr marR="0" lvl="4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¢"/>
            </a:pP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A1D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2400" b="0" i="0" u="none" strike="noStrike" kern="1200" cap="none" spc="0" normalizeH="0" baseline="0" dirty="0" smtClean="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0" lang="zh-CN" altLang="en-US" sz="1350" b="0" i="0" u="none" strike="noStrike" kern="1200" cap="none" spc="150" normalizeH="0" baseline="0" smtClean="0">
          <a:ln>
            <a:noFill/>
            <a:prstDash val="sysDot"/>
          </a:ln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2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20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05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0" lang="zh-CN" altLang="en-US" sz="1050" b="0" i="0" u="none" strike="noStrike" kern="1200" cap="none" spc="150" normalizeH="0" baseline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7.pn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1.jpeg"/><Relationship Id="rId1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4.jpeg"/><Relationship Id="rId2" Type="http://schemas.openxmlformats.org/officeDocument/2006/relationships/image" Target="../media/image7.png"/><Relationship Id="rId1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52.png"/><Relationship Id="rId1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15.png"/><Relationship Id="rId3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15.png"/><Relationship Id="rId1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5.png"/><Relationship Id="rId5" Type="http://schemas.openxmlformats.org/officeDocument/2006/relationships/image" Target="../media/image15.png"/><Relationship Id="rId4" Type="http://schemas.openxmlformats.org/officeDocument/2006/relationships/image" Target="../media/image59.png"/><Relationship Id="rId3" Type="http://schemas.openxmlformats.org/officeDocument/2006/relationships/image" Target="../media/image58.jpe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67.png"/><Relationship Id="rId7" Type="http://schemas.openxmlformats.org/officeDocument/2006/relationships/image" Target="../media/image66.png"/><Relationship Id="rId6" Type="http://schemas.openxmlformats.org/officeDocument/2006/relationships/image" Target="../media/image55.png"/><Relationship Id="rId5" Type="http://schemas.openxmlformats.org/officeDocument/2006/relationships/image" Target="../media/image65.png"/><Relationship Id="rId4" Type="http://schemas.openxmlformats.org/officeDocument/2006/relationships/image" Target="../media/image15.png"/><Relationship Id="rId3" Type="http://schemas.openxmlformats.org/officeDocument/2006/relationships/image" Target="../media/image64.jpeg"/><Relationship Id="rId2" Type="http://schemas.openxmlformats.org/officeDocument/2006/relationships/image" Target="../media/image7.png"/><Relationship Id="rId1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2072640" y="4481830"/>
            <a:ext cx="5619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2800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课题组第</a:t>
            </a:r>
            <a:r>
              <a:rPr lang="en-US" altLang="zh-CN" sz="2800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21</a:t>
            </a:r>
            <a:r>
              <a:rPr lang="zh-CN" altLang="en-US" sz="2800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次活动</a:t>
            </a:r>
            <a:r>
              <a:rPr lang="en-US" altLang="zh-CN">
                <a:solidFill>
                  <a:schemeClr val="accen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Regular" panose="020B0500000000000000" charset="-122"/>
              </a:rPr>
              <a:t> </a:t>
            </a:r>
            <a:endParaRPr lang="en-US" altLang="zh-CN">
              <a:solidFill>
                <a:schemeClr val="accent1"/>
              </a:solidFill>
              <a:latin typeface="思源宋体 CN Heavy" panose="02020900000000000000" charset="-122"/>
              <a:ea typeface="思源宋体 CN Heavy" panose="02020900000000000000" charset="-122"/>
              <a:cs typeface="思源黑体 CN Regular" panose="020B0500000000000000" charset="-122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926465" y="1307465"/>
            <a:ext cx="7291070" cy="1610995"/>
          </a:xfrm>
        </p:spPr>
        <p:txBody>
          <a:bodyPr>
            <a:noAutofit/>
          </a:bodyPr>
          <a:lstStyle/>
          <a:p>
            <a:pPr indent="0" algn="ctr">
              <a:lnSpc>
                <a:spcPct val="150000"/>
              </a:lnSpc>
            </a:pPr>
            <a:r>
              <a:rPr altLang="en-US" sz="3600" b="1">
                <a:latin typeface="方正楷体_GBK" panose="02000000000000000000" charset="-122"/>
                <a:ea typeface="方正楷体_GBK" panose="02000000000000000000" charset="-122"/>
              </a:rPr>
              <a:t>基于科学思维发展的</a:t>
            </a:r>
            <a:endParaRPr altLang="zh-CN" sz="3600" b="1">
              <a:latin typeface="方正楷体_GBK" panose="02000000000000000000" charset="-122"/>
              <a:ea typeface="方正楷体_GBK" panose="02000000000000000000" charset="-122"/>
            </a:endParaRPr>
          </a:p>
          <a:p>
            <a:pPr indent="0" algn="ctr">
              <a:lnSpc>
                <a:spcPct val="150000"/>
              </a:lnSpc>
            </a:pPr>
            <a:r>
              <a:rPr altLang="zh-CN" sz="3600" b="1">
                <a:latin typeface="方正楷体_GBK" panose="02000000000000000000" charset="-122"/>
                <a:ea typeface="方正楷体_GBK" panose="02000000000000000000" charset="-122"/>
              </a:rPr>
              <a:t>小学科学实验教学优化研究</a:t>
            </a:r>
            <a:endParaRPr altLang="zh-CN" sz="3600" b="1">
              <a:latin typeface="方正楷体_GBK" panose="02000000000000000000" charset="-122"/>
              <a:ea typeface="方正楷体_GBK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4"/>
          <p:cNvSpPr/>
          <p:nvPr/>
        </p:nvSpPr>
        <p:spPr>
          <a:xfrm>
            <a:off x="1118451" y="547322"/>
            <a:ext cx="5344795" cy="15728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四、实验探究中， 培养学生科学</a:t>
            </a:r>
            <a:r>
              <a:rPr sz="2000" b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思维的有效方法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5270" algn="l" rtl="0" eaLnBrk="0">
              <a:lnSpc>
                <a:spcPts val="2375"/>
              </a:lnSpc>
              <a:spcBef>
                <a:spcPts val="1420"/>
              </a:spcBef>
            </a:pPr>
            <a:r>
              <a:rPr sz="17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 做好科学教学前的准备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1925" algn="l" rtl="0" eaLnBrk="0">
              <a:lnSpc>
                <a:spcPts val="2375"/>
              </a:lnSpc>
              <a:spcBef>
                <a:spcPts val="745"/>
              </a:spcBef>
            </a:pP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1.课前要探查学生的前概念， 暴露学生的思维原点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3195" algn="l" rtl="0" eaLnBrk="0">
              <a:lnSpc>
                <a:spcPts val="2325"/>
              </a:lnSpc>
              <a:spcBef>
                <a:spcPts val="5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电流在电路中流动的方向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6" name="picture 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79676" y="2284475"/>
            <a:ext cx="5039867" cy="1275588"/>
          </a:xfrm>
          <a:prstGeom prst="rect">
            <a:avLst/>
          </a:prstGeom>
        </p:spPr>
      </p:pic>
      <p:pic>
        <p:nvPicPr>
          <p:cNvPr id="98" name="picture 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02" name="textbox 102"/>
          <p:cNvSpPr/>
          <p:nvPr/>
        </p:nvSpPr>
        <p:spPr>
          <a:xfrm>
            <a:off x="1052321" y="419836"/>
            <a:ext cx="5011420" cy="9080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1.课前要探查学生的前概念， 暴露学生的思维原点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115" algn="l" rtl="0" eaLnBrk="0">
              <a:lnSpc>
                <a:spcPts val="2325"/>
              </a:lnSpc>
              <a:spcBef>
                <a:spcPts val="0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开关在电路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中的作用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4" name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21178" y="2262003"/>
            <a:ext cx="2048615" cy="1368345"/>
          </a:xfrm>
          <a:prstGeom prst="rect">
            <a:avLst/>
          </a:prstGeom>
        </p:spPr>
      </p:pic>
      <p:pic>
        <p:nvPicPr>
          <p:cNvPr id="106" name="picture 1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387112" y="2625004"/>
            <a:ext cx="679379" cy="7393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table 108"/>
          <p:cNvGraphicFramePr>
            <a:graphicFrameLocks noGrp="1"/>
          </p:cNvGraphicFramePr>
          <p:nvPr/>
        </p:nvGraphicFramePr>
        <p:xfrm>
          <a:off x="532561" y="621182"/>
          <a:ext cx="6122035" cy="3797300"/>
        </p:xfrm>
        <a:graphic>
          <a:graphicData uri="http://schemas.openxmlformats.org/drawingml/2006/table">
            <a:tbl>
              <a:tblPr/>
              <a:tblGrid>
                <a:gridCol w="1105535"/>
                <a:gridCol w="2682875"/>
                <a:gridCol w="1099820"/>
                <a:gridCol w="123380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5605" algn="l" rtl="0" eaLnBrk="0">
                        <a:lnSpc>
                          <a:spcPct val="86000"/>
                        </a:lnSpc>
                      </a:pPr>
                      <a:r>
                        <a:rPr sz="1400" kern="0" spc="-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内容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89330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学生回答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4650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人数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115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百分比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rowSpan="8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2390" algn="l" rtl="0" eaLnBrk="0">
                        <a:lnSpc>
                          <a:spcPct val="82000"/>
                        </a:lnSpc>
                      </a:pPr>
                      <a:r>
                        <a:rPr sz="1400" kern="0" spc="1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关于太阳东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83185" indent="-10160" algn="l" rtl="0" eaLnBrk="0">
                        <a:lnSpc>
                          <a:spcPct val="183000"/>
                        </a:lnSpc>
                        <a:spcBef>
                          <a:spcPts val="0"/>
                        </a:spcBef>
                      </a:pPr>
                      <a:r>
                        <a:rPr sz="1400" kern="0" spc="1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升西落的原</a:t>
                      </a:r>
                      <a:r>
                        <a:rPr sz="1400" kern="0" spc="-5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因猜想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0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地球的自转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244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321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11.63%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indent="-1270" algn="l" rtl="0" eaLnBrk="0">
                        <a:lnSpc>
                          <a:spcPct val="140000"/>
                        </a:lnSpc>
                        <a:spcBef>
                          <a:spcPts val="0"/>
                        </a:spcBef>
                      </a:pPr>
                      <a:r>
                        <a:rPr sz="1400" kern="0" spc="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地球自转一圈是一天，</a:t>
                      </a:r>
                      <a:r>
                        <a:rPr sz="1400" kern="0" spc="1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白天与</a:t>
                      </a: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黑</a:t>
                      </a: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夜轮流出现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68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625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703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2.32%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44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4770" indent="12065" algn="l" rtl="0" eaLnBrk="0">
                        <a:lnSpc>
                          <a:spcPct val="116000"/>
                        </a:lnSpc>
                      </a:pPr>
                      <a:r>
                        <a:rPr sz="1400" kern="0" spc="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因为地球自转， 太阳照到的是</a:t>
                      </a: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白</a:t>
                      </a:r>
                      <a:r>
                        <a:rPr sz="1400" kern="0" spc="-5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天， 没照到的是黑夜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08000" algn="l" rtl="0" eaLnBrk="0">
                        <a:lnSpc>
                          <a:spcPts val="1815"/>
                        </a:lnSpc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8140" algn="l" rtl="0" eaLnBrk="0">
                        <a:lnSpc>
                          <a:spcPts val="1815"/>
                        </a:lnSpc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4.65%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5405" algn="l" rtl="0" eaLnBrk="0">
                        <a:lnSpc>
                          <a:spcPct val="86000"/>
                        </a:lnSpc>
                      </a:pPr>
                      <a:r>
                        <a:rPr sz="1400" kern="0" spc="-4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傍晚， 太阳被乌云遮</a:t>
                      </a:r>
                      <a:r>
                        <a:rPr sz="1400" kern="0" spc="-5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住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0990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703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6.98%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540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与月亮有关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0800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814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4.65%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5405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与天气有关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625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703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2.32%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4770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太阳绕地球转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6418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9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686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30.23%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477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说不清楚原因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6418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9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17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686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39.53%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0" name="textbox 110"/>
          <p:cNvSpPr/>
          <p:nvPr/>
        </p:nvSpPr>
        <p:spPr>
          <a:xfrm>
            <a:off x="6813981" y="738454"/>
            <a:ext cx="2033270" cy="32912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8765" algn="l" rtl="0" eaLnBrk="0">
              <a:lnSpc>
                <a:spcPct val="88000"/>
              </a:lnSpc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教师应把这些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40970" algn="l" rtl="0" eaLnBrk="0">
              <a:lnSpc>
                <a:spcPct val="105000"/>
              </a:lnSpc>
              <a:spcBef>
                <a:spcPts val="245"/>
              </a:spcBef>
            </a:pPr>
            <a:r>
              <a:rPr sz="17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“原生态”的真实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认识作为教学的起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点， 也要作为科学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学习中的要点， 唤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醒学生探究的欲望。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905" algn="l" rtl="0" eaLnBrk="0">
              <a:lnSpc>
                <a:spcPct val="105000"/>
              </a:lnSpc>
              <a:spcBef>
                <a:spcPts val="10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学生的原有认识、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生活经验通过顺应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或转化， 形成正确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的认识， 有利于培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养学生的科学思维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能力。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2" name="picture 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14" name="textbox 114"/>
          <p:cNvSpPr/>
          <p:nvPr/>
        </p:nvSpPr>
        <p:spPr>
          <a:xfrm>
            <a:off x="837878" y="140350"/>
            <a:ext cx="4450715" cy="3543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590"/>
              </a:lnSpc>
            </a:pPr>
            <a:r>
              <a:rPr sz="2000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例3： 昼夜交替现象 （太阳的东升西落）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20" name="textbox 120"/>
          <p:cNvSpPr/>
          <p:nvPr/>
        </p:nvSpPr>
        <p:spPr>
          <a:xfrm>
            <a:off x="539242" y="275069"/>
            <a:ext cx="3877945" cy="765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2.让“下水实验”成为科学教</a:t>
            </a: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学的前奏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ts val="2325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油菜花的萼片是绿色的吗？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4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23088" y="1203959"/>
            <a:ext cx="1368551" cy="1153668"/>
          </a:xfrm>
          <a:prstGeom prst="rect">
            <a:avLst/>
          </a:prstGeom>
        </p:spPr>
      </p:pic>
      <p:pic>
        <p:nvPicPr>
          <p:cNvPr id="126" name="picture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12335" y="1205483"/>
            <a:ext cx="1223771" cy="1141476"/>
          </a:xfrm>
          <a:prstGeom prst="rect">
            <a:avLst/>
          </a:prstGeom>
        </p:spPr>
      </p:pic>
      <p:pic>
        <p:nvPicPr>
          <p:cNvPr id="128" name="picture 1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555747" y="1203959"/>
            <a:ext cx="1007364" cy="1153668"/>
          </a:xfrm>
          <a:prstGeom prst="rect">
            <a:avLst/>
          </a:prstGeom>
        </p:spPr>
      </p:pic>
      <p:pic>
        <p:nvPicPr>
          <p:cNvPr id="130" name="picture 1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28588" y="1202435"/>
            <a:ext cx="864107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box 132"/>
          <p:cNvSpPr/>
          <p:nvPr/>
        </p:nvSpPr>
        <p:spPr>
          <a:xfrm>
            <a:off x="332892" y="3017875"/>
            <a:ext cx="8433434" cy="14935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545465" algn="l" rtl="0" eaLnBrk="0">
              <a:lnSpc>
                <a:spcPct val="114000"/>
              </a:lnSpc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小学科学教师进行</a:t>
            </a:r>
            <a:r>
              <a:rPr sz="1700" kern="0" spc="-4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“下水实验”有利于自己的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角色换位， 亲自去当一回学生</a:t>
            </a:r>
            <a:r>
              <a:rPr sz="17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从学生的角度去思考问题、</a:t>
            </a:r>
            <a:r>
              <a:rPr sz="1700" kern="0" spc="-4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体验探究活动、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进行实验操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作等， 有利于教师发现实验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器材的不足， 估计探究活动的时间， 估量实验操作的难度， 预测实验中出现的问题，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从而为课堂教学扫清障碍， 保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证学生的课堂探究更有效。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可见， “下水实验”在科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学实验探究中具有举足轻重的作用， 是实验教学的前奏。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4" name="picture 1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212590" y="725170"/>
            <a:ext cx="3648075" cy="2056129"/>
          </a:xfrm>
          <a:prstGeom prst="rect">
            <a:avLst/>
          </a:prstGeom>
        </p:spPr>
      </p:pic>
      <p:pic>
        <p:nvPicPr>
          <p:cNvPr id="136" name="picture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12775" y="784859"/>
            <a:ext cx="2971800" cy="1938655"/>
          </a:xfrm>
          <a:prstGeom prst="rect">
            <a:avLst/>
          </a:prstGeom>
        </p:spPr>
      </p:pic>
      <p:pic>
        <p:nvPicPr>
          <p:cNvPr id="138" name="picture 1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40" name="textbox 140"/>
          <p:cNvSpPr/>
          <p:nvPr/>
        </p:nvSpPr>
        <p:spPr>
          <a:xfrm>
            <a:off x="405968" y="350951"/>
            <a:ext cx="255333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例3： 我们的</a:t>
            </a:r>
            <a:r>
              <a:rPr sz="1700" kern="0" spc="-3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“热气球”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box 142"/>
          <p:cNvSpPr/>
          <p:nvPr/>
        </p:nvSpPr>
        <p:spPr>
          <a:xfrm>
            <a:off x="549503" y="208089"/>
            <a:ext cx="8295640" cy="3882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40385" algn="l" rtl="0" eaLnBrk="0">
              <a:lnSpc>
                <a:spcPts val="2325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（二） 科学课上， 培养学生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科学思维的</a:t>
            </a:r>
            <a:r>
              <a:rPr sz="1700" kern="0" spc="-4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“关注点”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84505" algn="l" rtl="0" eaLnBrk="0">
              <a:lnSpc>
                <a:spcPts val="2375"/>
              </a:lnSpc>
              <a:spcBef>
                <a:spcPts val="1040"/>
              </a:spcBef>
            </a:pP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1.关注科学学习习惯</a:t>
            </a: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的培养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46405" algn="l" rtl="0" eaLnBrk="0">
              <a:lnSpc>
                <a:spcPts val="2325"/>
              </a:lnSpc>
              <a:spcBef>
                <a:spcPts val="1320"/>
              </a:spcBef>
            </a:pP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学会遵守课堂纪律。 （2） 学会倾听。  （3）</a:t>
            </a:r>
            <a:r>
              <a:rPr sz="17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学会与他人合作的习惯。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46405" algn="l" rtl="0" eaLnBrk="0">
              <a:lnSpc>
                <a:spcPts val="2325"/>
              </a:lnSpc>
              <a:spcBef>
                <a:spcPts val="75"/>
              </a:spcBef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（4） 学会规范操作。 （5） 学会合理摆放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和整理材料的习惯。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47370" algn="l" rtl="0" eaLnBrk="0">
              <a:lnSpc>
                <a:spcPts val="2375"/>
              </a:lnSpc>
              <a:spcBef>
                <a:spcPts val="710"/>
              </a:spcBef>
            </a:pP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2.指导学生深度探</a:t>
            </a: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究， 用心培养学生的科学思维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19430" algn="l" rtl="0" eaLnBrk="0">
              <a:lnSpc>
                <a:spcPts val="2105"/>
              </a:lnSpc>
              <a:spcBef>
                <a:spcPts val="455"/>
              </a:spcBef>
            </a:pPr>
            <a:r>
              <a:rPr sz="15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指导学生学会提问， 善于思</a:t>
            </a:r>
            <a:r>
              <a:rPr sz="15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71780" algn="l" rtl="0" eaLnBrk="0">
              <a:lnSpc>
                <a:spcPct val="104000"/>
              </a:lnSpc>
              <a:spcBef>
                <a:spcPts val="0"/>
              </a:spcBef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指导学生学会发现问题、</a:t>
            </a:r>
            <a:r>
              <a:rPr sz="17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提出问题是培养学生科学思维的重要环节。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在科学教学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中， 教师要充分利用学生的生活经验， 设计生动有趣、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直观形象的问题情境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让学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生在生动具体的情境中提出需要解决的问题， 在真实情境中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解决真实问题， 解决身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边的科学问题， 促进学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生积极思考。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4" name="picture 1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428490" y="1132204"/>
            <a:ext cx="3477894" cy="2196464"/>
          </a:xfrm>
          <a:prstGeom prst="rect">
            <a:avLst/>
          </a:prstGeom>
        </p:spPr>
      </p:pic>
      <p:pic>
        <p:nvPicPr>
          <p:cNvPr id="148" name="picture 1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27531" y="1132331"/>
            <a:ext cx="2799587" cy="2196084"/>
          </a:xfrm>
          <a:prstGeom prst="rect">
            <a:avLst/>
          </a:prstGeom>
        </p:spPr>
      </p:pic>
      <p:pic>
        <p:nvPicPr>
          <p:cNvPr id="150" name="picture 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378079" y="3527450"/>
            <a:ext cx="3615054" cy="890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240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1.没进水里之前，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小毛驴感到怎样？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77470" algn="l" rtl="0" eaLnBrk="0">
              <a:lnSpc>
                <a:spcPct val="112000"/>
              </a:lnSpc>
              <a:spcBef>
                <a:spcPts val="0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2.小毛驴摔倒在水里， 它又感到怎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样？ 为什么会有这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样的变化？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4" name="textbox 154"/>
          <p:cNvSpPr/>
          <p:nvPr/>
        </p:nvSpPr>
        <p:spPr>
          <a:xfrm>
            <a:off x="4516044" y="3527450"/>
            <a:ext cx="3509009" cy="869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ts val="2240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1.水有什么特点？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2160"/>
              </a:lnSpc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2.把枸杞和冰糖放进水里后会怎样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ts val="2240"/>
              </a:lnSpc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3.为什么会有这样的变化？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6" name="textbox 156"/>
          <p:cNvSpPr/>
          <p:nvPr/>
        </p:nvSpPr>
        <p:spPr>
          <a:xfrm>
            <a:off x="932002" y="356895"/>
            <a:ext cx="5492115" cy="3225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335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例1.《它们去哪里了》——溶解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 怎样指导学生思考？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158"/>
          <p:cNvSpPr/>
          <p:nvPr/>
        </p:nvSpPr>
        <p:spPr>
          <a:xfrm>
            <a:off x="4386359" y="577776"/>
            <a:ext cx="3935729" cy="33070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815"/>
              </a:lnSpc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师： 磁铁在哪里呢？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1120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磁铁在钓钩上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小鱼嘴里有铁片。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1220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磁铁在鱼嘴里， 钓钩上有铁片。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8890" algn="l" rtl="0" eaLnBrk="0">
              <a:lnSpc>
                <a:spcPct val="155000"/>
              </a:lnSpc>
              <a:spcBef>
                <a:spcPts val="225"/>
              </a:spcBef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师： 通过钓鱼活动， 能确定磁铁在哪里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吗？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不能确定。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" algn="l" rtl="0" eaLnBrk="0">
              <a:lnSpc>
                <a:spcPts val="1815"/>
              </a:lnSpc>
              <a:spcBef>
                <a:spcPts val="89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师： 有没有可能是钓钩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与小鱼嘴里都有磁铁？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680"/>
              </a:lnSpc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是可能的。 （磁铁也可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以吸引磁铁）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" algn="l" rtl="0" eaLnBrk="0">
              <a:lnSpc>
                <a:spcPct val="87000"/>
              </a:lnSpc>
              <a:spcBef>
                <a:spcPts val="1120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师： 虽然不然确定磁铁在哪里， 但是我们可以至少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9730" algn="l" rtl="0" eaLnBrk="0">
              <a:lnSpc>
                <a:spcPts val="1815"/>
              </a:lnSpc>
              <a:spcBef>
                <a:spcPts val="96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确定一点， 知道是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什么吗？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钓钩与鱼嘴里至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少有一处是磁铁。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0" name="picture 1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7994" y="770890"/>
            <a:ext cx="3175634" cy="2047239"/>
          </a:xfrm>
          <a:prstGeom prst="rect">
            <a:avLst/>
          </a:prstGeom>
        </p:spPr>
      </p:pic>
      <p:pic>
        <p:nvPicPr>
          <p:cNvPr id="162" name="picture 1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64" name="textbox 164"/>
          <p:cNvSpPr/>
          <p:nvPr/>
        </p:nvSpPr>
        <p:spPr>
          <a:xfrm>
            <a:off x="689457" y="4145915"/>
            <a:ext cx="7846694" cy="5251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508000" algn="l" rtl="0" eaLnBrk="0">
              <a:lnSpc>
                <a:spcPct val="98000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这一环节的教学， 让学生的思路打开， 进行发散性思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维， 教学的效果是不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一样的。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6" name="textbox 166"/>
          <p:cNvSpPr/>
          <p:nvPr/>
        </p:nvSpPr>
        <p:spPr>
          <a:xfrm>
            <a:off x="699702" y="3180006"/>
            <a:ext cx="2470785" cy="5975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815"/>
              </a:lnSpc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师： 小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鱼是怎么被钓起来的？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生： 这里面有磁铁。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8" name="textbox 168"/>
          <p:cNvSpPr/>
          <p:nvPr/>
        </p:nvSpPr>
        <p:spPr>
          <a:xfrm>
            <a:off x="643712" y="199275"/>
            <a:ext cx="3677284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例2.《磁铁能吸什么》——钓鱼游戏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box 170"/>
          <p:cNvSpPr/>
          <p:nvPr/>
        </p:nvSpPr>
        <p:spPr>
          <a:xfrm>
            <a:off x="405472" y="275069"/>
            <a:ext cx="6522084" cy="981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8285" algn="l" rtl="0" eaLnBrk="0">
              <a:lnSpc>
                <a:spcPts val="2375"/>
              </a:lnSpc>
            </a:pPr>
            <a:r>
              <a:rPr sz="17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指导学生有根据地猜想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95"/>
              </a:lnSpc>
              <a:spcBef>
                <a:spcPts val="5"/>
              </a:spcBef>
            </a:pPr>
            <a:r>
              <a:rPr sz="2700" kern="0" spc="-20" baseline="-1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</a:t>
            </a:r>
            <a:r>
              <a:rPr sz="17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-20" baseline="-1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连通气球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r>
              <a:rPr sz="2700" kern="0" spc="-20" baseline="1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</a:t>
            </a:r>
            <a:r>
              <a:rPr sz="17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-20" baseline="1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纸杯</a:t>
            </a:r>
            <a:r>
              <a:rPr sz="2700" kern="0" spc="-30" baseline="1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能烧水吗</a:t>
            </a:r>
            <a:endParaRPr sz="2700" baseline="1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2" name="picture 1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74" name="textbox 174"/>
          <p:cNvSpPr/>
          <p:nvPr/>
        </p:nvSpPr>
        <p:spPr>
          <a:xfrm>
            <a:off x="911414" y="2990296"/>
            <a:ext cx="2258695" cy="1468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学生的猜测：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1990"/>
              </a:lnSpc>
              <a:spcBef>
                <a:spcPts val="40"/>
              </a:spcBef>
            </a:pP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1.大的变小， 小的变</a:t>
            </a:r>
            <a:r>
              <a:rPr sz="15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2890" indent="-1905" algn="l" rtl="0" eaLnBrk="0">
              <a:lnSpc>
                <a:spcPct val="106000"/>
              </a:lnSpc>
              <a:spcBef>
                <a:spcPts val="25"/>
              </a:spcBef>
            </a:pP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2.小的更小， 大的更大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3.不变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0825" algn="l" rtl="0" eaLnBrk="0">
              <a:lnSpc>
                <a:spcPts val="1920"/>
              </a:lnSpc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4.一样大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6700" algn="l" rtl="0" eaLnBrk="0">
              <a:lnSpc>
                <a:spcPts val="1990"/>
              </a:lnSpc>
            </a:pP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5.都小一点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6" name="picture 1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487423" y="1491995"/>
            <a:ext cx="1985771" cy="1080516"/>
          </a:xfrm>
          <a:prstGeom prst="rect">
            <a:avLst/>
          </a:prstGeom>
        </p:spPr>
      </p:pic>
      <p:pic>
        <p:nvPicPr>
          <p:cNvPr id="178" name="picture 1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795771" y="1635252"/>
            <a:ext cx="957071" cy="13426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1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79832" y="2211324"/>
            <a:ext cx="3921252" cy="2147316"/>
          </a:xfrm>
          <a:prstGeom prst="rect">
            <a:avLst/>
          </a:prstGeom>
        </p:spPr>
      </p:pic>
      <p:pic>
        <p:nvPicPr>
          <p:cNvPr id="182" name="picture 1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279391" y="627888"/>
            <a:ext cx="3316223" cy="2026919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716779" y="3075305"/>
            <a:ext cx="3844925" cy="1355089"/>
          </a:xfrm>
          <a:prstGeom prst="rect">
            <a:avLst/>
          </a:prstGeom>
        </p:spPr>
      </p:pic>
      <p:pic>
        <p:nvPicPr>
          <p:cNvPr id="186" name="picture 1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188" name="picture 1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775575" y="123190"/>
            <a:ext cx="1074419" cy="2758439"/>
          </a:xfrm>
          <a:prstGeom prst="rect">
            <a:avLst/>
          </a:prstGeom>
        </p:spPr>
      </p:pic>
      <p:pic>
        <p:nvPicPr>
          <p:cNvPr id="190" name="picture 1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24455" y="699516"/>
            <a:ext cx="1315211" cy="1210055"/>
          </a:xfrm>
          <a:prstGeom prst="rect">
            <a:avLst/>
          </a:prstGeom>
        </p:spPr>
      </p:pic>
      <p:sp>
        <p:nvSpPr>
          <p:cNvPr id="192" name="textbox 192"/>
          <p:cNvSpPr/>
          <p:nvPr/>
        </p:nvSpPr>
        <p:spPr>
          <a:xfrm>
            <a:off x="768172" y="202641"/>
            <a:ext cx="4329429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3.精准的学法指导， 促进有序、</a:t>
            </a:r>
            <a:r>
              <a:rPr sz="1700" b="1" kern="0" spc="-3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深入地思考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4" name="textbox 194"/>
          <p:cNvSpPr/>
          <p:nvPr/>
        </p:nvSpPr>
        <p:spPr>
          <a:xfrm>
            <a:off x="405536" y="1007160"/>
            <a:ext cx="1299210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观察叶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2072640" y="4481830"/>
            <a:ext cx="56197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常州市龙城小学</a:t>
            </a:r>
            <a:r>
              <a:rPr lang="en-US" altLang="zh-CN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 </a:t>
            </a:r>
            <a:r>
              <a:rPr lang="zh-CN" altLang="en-US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程</a:t>
            </a:r>
            <a:r>
              <a:rPr lang="zh-CN" altLang="en-US" b="1">
                <a:solidFill>
                  <a:schemeClr val="accent1"/>
                </a:solidFill>
                <a:latin typeface="方正楷体_GBK" panose="02000000000000000000" charset="-122"/>
                <a:ea typeface="方正楷体_GBK" panose="02000000000000000000" charset="-122"/>
                <a:cs typeface="方正楷体_GBK" panose="02000000000000000000" charset="-122"/>
              </a:rPr>
              <a:t>英</a:t>
            </a:r>
            <a:r>
              <a:rPr lang="en-US" altLang="zh-CN" b="1">
                <a:solidFill>
                  <a:schemeClr val="accent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黑体 CN Regular" panose="020B0500000000000000" charset="-122"/>
              </a:rPr>
              <a:t> </a:t>
            </a:r>
            <a:endParaRPr lang="en-US" altLang="zh-CN" b="1">
              <a:solidFill>
                <a:schemeClr val="accent1"/>
              </a:solidFill>
              <a:latin typeface="思源宋体 CN Heavy" panose="02020900000000000000" charset="-122"/>
              <a:ea typeface="思源宋体 CN Heavy" panose="02020900000000000000" charset="-122"/>
              <a:cs typeface="思源黑体 CN Regular" panose="020B0500000000000000" charset="-122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926465" y="1307465"/>
            <a:ext cx="7291070" cy="1610995"/>
          </a:xfrm>
        </p:spPr>
        <p:txBody>
          <a:bodyPr>
            <a:noAutofit/>
          </a:bodyPr>
          <a:lstStyle/>
          <a:p>
            <a:pPr indent="0" algn="ctr">
              <a:lnSpc>
                <a:spcPct val="150000"/>
              </a:lnSpc>
            </a:pPr>
            <a:r>
              <a:rPr lang="zh-CN" altLang="en-US" sz="3600" b="1">
                <a:latin typeface="方正楷体_GBK" panose="02000000000000000000" charset="-122"/>
                <a:ea typeface="方正楷体_GBK" panose="02000000000000000000" charset="-122"/>
              </a:rPr>
              <a:t>从优化到创新</a:t>
            </a:r>
            <a:br>
              <a:rPr lang="zh-CN" altLang="en-US" sz="3600" b="1">
                <a:latin typeface="方正楷体_GBK" panose="02000000000000000000" charset="-122"/>
                <a:ea typeface="方正楷体_GBK" panose="02000000000000000000" charset="-122"/>
              </a:rPr>
            </a:br>
            <a:r>
              <a:rPr lang="en-US" altLang="zh-CN" sz="3600" b="1">
                <a:latin typeface="方正楷体_GBK" panose="02000000000000000000" charset="-122"/>
                <a:ea typeface="方正楷体_GBK" panose="02000000000000000000" charset="-122"/>
              </a:rPr>
              <a:t>——</a:t>
            </a:r>
            <a:r>
              <a:rPr lang="zh-CN" altLang="en-US" sz="3600" b="1">
                <a:latin typeface="方正楷体_GBK" panose="02000000000000000000" charset="-122"/>
                <a:ea typeface="方正楷体_GBK" panose="02000000000000000000" charset="-122"/>
              </a:rPr>
              <a:t>小学科学实验的实践探索</a:t>
            </a:r>
            <a:endParaRPr lang="zh-CN" altLang="en-US" sz="3600" b="1">
              <a:latin typeface="方正楷体_GBK" panose="02000000000000000000" charset="-122"/>
              <a:ea typeface="方正楷体_GBK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198" name="picture 1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99160" y="1051560"/>
            <a:ext cx="1970532" cy="1380743"/>
          </a:xfrm>
          <a:prstGeom prst="rect">
            <a:avLst/>
          </a:prstGeom>
        </p:spPr>
      </p:pic>
      <p:pic>
        <p:nvPicPr>
          <p:cNvPr id="200" name="picture 2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491483" y="1059180"/>
            <a:ext cx="1886711" cy="1373123"/>
          </a:xfrm>
          <a:prstGeom prst="rect">
            <a:avLst/>
          </a:prstGeom>
        </p:spPr>
      </p:pic>
      <p:pic>
        <p:nvPicPr>
          <p:cNvPr id="202" name="picture 2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795771" y="1059179"/>
            <a:ext cx="1754123" cy="1417320"/>
          </a:xfrm>
          <a:prstGeom prst="rect">
            <a:avLst/>
          </a:prstGeom>
        </p:spPr>
      </p:pic>
      <p:sp>
        <p:nvSpPr>
          <p:cNvPr id="204" name="textbox 204"/>
          <p:cNvSpPr/>
          <p:nvPr/>
        </p:nvSpPr>
        <p:spPr>
          <a:xfrm>
            <a:off x="1417650" y="3095015"/>
            <a:ext cx="4998084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325"/>
              </a:lnSpc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中年级怎样指导？ 高年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级怎样指导</a:t>
            </a:r>
            <a:r>
              <a:rPr sz="1700" kern="0" spc="-4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r>
              <a:rPr sz="1700" kern="0" spc="4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4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由扶到放）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6" name="textbox 206"/>
          <p:cNvSpPr/>
          <p:nvPr/>
        </p:nvSpPr>
        <p:spPr>
          <a:xfrm>
            <a:off x="833272" y="286791"/>
            <a:ext cx="244284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《它们去哪里了》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box 208"/>
          <p:cNvSpPr/>
          <p:nvPr/>
        </p:nvSpPr>
        <p:spPr>
          <a:xfrm>
            <a:off x="835913" y="761542"/>
            <a:ext cx="7701915" cy="2348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0975" algn="l" rtl="0" eaLnBrk="0">
              <a:lnSpc>
                <a:spcPts val="2375"/>
              </a:lnSpc>
            </a:pP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4.指导学生动手动脑</a:t>
            </a: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学科学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0020" algn="l" rtl="0" eaLnBrk="0">
              <a:lnSpc>
                <a:spcPts val="2325"/>
              </a:lnSpc>
              <a:spcBef>
                <a:spcPts val="510"/>
              </a:spcBef>
            </a:pPr>
            <a:r>
              <a:rPr sz="17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安静观察， 轻声研讨， 有序思考， 时间充分。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0020" algn="l" rtl="0" eaLnBrk="0">
              <a:lnSpc>
                <a:spcPts val="2325"/>
              </a:lnSpc>
              <a:spcBef>
                <a:spcPts val="515"/>
              </a:spcBef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说清楚再实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验， 实验前可以在头脑中预演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47320" algn="l" rtl="0" eaLnBrk="0">
              <a:lnSpc>
                <a:spcPct val="109000"/>
              </a:lnSpc>
              <a:spcBef>
                <a:spcPts val="5"/>
              </a:spcBef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 教师要关注学生是否在主动思考， 是否提出了自己的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观点， 能不能安静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地观察， 能否主动探寻问题解决的路径。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10" name="picture 2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box 212"/>
          <p:cNvSpPr/>
          <p:nvPr/>
        </p:nvSpPr>
        <p:spPr>
          <a:xfrm>
            <a:off x="796366" y="490181"/>
            <a:ext cx="6798944" cy="24085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4300" algn="l" rtl="0" eaLnBrk="0">
              <a:lnSpc>
                <a:spcPts val="2375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5.表达与描述， 凸显思维的发展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375"/>
              </a:lnSpc>
              <a:spcBef>
                <a:spcPts val="515"/>
              </a:spcBef>
            </a:pP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指导学生尝试用科学的语言进行描述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——叶脉、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粗糙、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溶解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3825" algn="l" rtl="0" eaLnBrk="0">
              <a:lnSpc>
                <a:spcPts val="2375"/>
              </a:lnSpc>
              <a:spcBef>
                <a:spcPts val="510"/>
              </a:spcBef>
            </a:pP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指导学生多种方法进行交流。</a:t>
            </a:r>
            <a:r>
              <a:rPr sz="1700" b="1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——语言、</a:t>
            </a:r>
            <a:r>
              <a:rPr sz="1700" b="1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图画、</a:t>
            </a:r>
            <a:r>
              <a:rPr sz="1700" b="1" kern="0" spc="-4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数字等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5095" algn="l" rtl="0" eaLnBrk="0">
              <a:lnSpc>
                <a:spcPts val="2325"/>
              </a:lnSpc>
            </a:pP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植物新生命的开始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14" name="picture 2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39496" y="3147060"/>
            <a:ext cx="5274563" cy="918972"/>
          </a:xfrm>
          <a:prstGeom prst="rect">
            <a:avLst/>
          </a:prstGeom>
        </p:spPr>
      </p:pic>
      <p:pic>
        <p:nvPicPr>
          <p:cNvPr id="216" name="picture 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2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942204" y="1275715"/>
            <a:ext cx="2606039" cy="2819400"/>
          </a:xfrm>
          <a:prstGeom prst="rect">
            <a:avLst/>
          </a:prstGeom>
        </p:spPr>
      </p:pic>
      <p:pic>
        <p:nvPicPr>
          <p:cNvPr id="220" name="picture 2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222" name="textbox 222"/>
          <p:cNvSpPr/>
          <p:nvPr/>
        </p:nvSpPr>
        <p:spPr>
          <a:xfrm>
            <a:off x="333883" y="863104"/>
            <a:ext cx="2213610" cy="6203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65810" indent="-753745" algn="l" rtl="0" eaLnBrk="0">
              <a:lnSpc>
                <a:spcPct val="115000"/>
              </a:lnSpc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简化的风速等级</a:t>
            </a:r>
            <a:r>
              <a:rPr sz="17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0、</a:t>
            </a:r>
            <a:r>
              <a:rPr sz="17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</a:t>
            </a:r>
            <a:r>
              <a:rPr sz="1700" kern="0" spc="-3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4" name="textbox 224"/>
          <p:cNvSpPr/>
          <p:nvPr/>
        </p:nvSpPr>
        <p:spPr>
          <a:xfrm>
            <a:off x="4797933" y="718959"/>
            <a:ext cx="278193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例3： 我们来做“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热气球”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box 226"/>
          <p:cNvSpPr/>
          <p:nvPr/>
        </p:nvSpPr>
        <p:spPr>
          <a:xfrm>
            <a:off x="405269" y="418388"/>
            <a:ext cx="8422005" cy="41078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47370" algn="l" rtl="0" eaLnBrk="0">
              <a:lnSpc>
                <a:spcPts val="2375"/>
              </a:lnSpc>
            </a:pP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6.指导学生学会研讨与反思， 引导学生思考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40385" algn="l" rtl="0" eaLnBrk="0">
              <a:lnSpc>
                <a:spcPts val="2325"/>
              </a:lnSpc>
              <a:spcBef>
                <a:spcPts val="1070"/>
              </a:spcBef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围绕关键问题研讨反思， 提升学生的思维认识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509905" algn="l" rtl="0" eaLnBrk="0">
              <a:lnSpc>
                <a:spcPct val="117000"/>
              </a:lnSpc>
              <a:spcBef>
                <a:spcPts val="136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在科学学习活动中， 教师要强化学生的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研讨和反思环节的教学。</a:t>
            </a:r>
            <a:r>
              <a:rPr sz="1700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围绕每节课的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关键问题， 教师组织学生进行交流、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讨论、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论证， 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并对探究的主题进行反思， 促进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学生科学思维的发展与提升。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学生研讨和反思的过程， 就是运用所收集的事实， 表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达自己观点的过程， 使学生经历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提炼解决问题方法、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总结科学概念的过程， 从而深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刻理解科学概念， 促进学生科学思维能力不断提升的过程，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逐渐由个人观点向集体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共识过渡。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4455" indent="509270" algn="l" rtl="0" eaLnBrk="0">
              <a:lnSpc>
                <a:spcPct val="115000"/>
              </a:lnSpc>
              <a:spcBef>
                <a:spcPts val="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在指导学生研讨时， 教师要关注科学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概念的理解、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科学方法的提升、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科学态度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的培养等方面的研讨和反思。</a:t>
            </a:r>
            <a:r>
              <a:rPr sz="1700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这恰是科学课欠缺的环节。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但愿我们的科学课堂常听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到：</a:t>
            </a: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你的想法是什么？ 你有什么证据支持你的想法？ /你赞同他们的观点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吗？ 你的想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法是怎样的？ 你的根据是什么？</a:t>
            </a:r>
            <a:endParaRPr sz="17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28" name="picture 2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" name="table 230"/>
          <p:cNvGraphicFramePr>
            <a:graphicFrameLocks noGrp="1"/>
          </p:cNvGraphicFramePr>
          <p:nvPr/>
        </p:nvGraphicFramePr>
        <p:xfrm>
          <a:off x="1275080" y="1264920"/>
          <a:ext cx="5267960" cy="1933575"/>
        </p:xfrm>
        <a:graphic>
          <a:graphicData uri="http://schemas.openxmlformats.org/drawingml/2006/table">
            <a:tbl>
              <a:tblPr/>
              <a:tblGrid>
                <a:gridCol w="885189"/>
                <a:gridCol w="864870"/>
                <a:gridCol w="864235"/>
                <a:gridCol w="929005"/>
                <a:gridCol w="692150"/>
                <a:gridCol w="1032510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大橡皮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小橡皮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573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乒乓球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06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木块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462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塑料块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1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2098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700" kern="0" spc="7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预测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17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782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035" algn="l" rtl="0" eaLnBrk="0">
                        <a:lnSpc>
                          <a:spcPts val="2110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164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17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6395" algn="l" rtl="0" eaLnBrk="0">
                        <a:lnSpc>
                          <a:spcPts val="2110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64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847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9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5410" algn="l" rtl="0" eaLnBrk="0">
                        <a:lnSpc>
                          <a:spcPct val="88000"/>
                        </a:lnSpc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掂一掂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6395" algn="l" rtl="0" eaLnBrk="0">
                        <a:lnSpc>
                          <a:spcPts val="2110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7782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64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482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6395" algn="l" rtl="0" eaLnBrk="0">
                        <a:lnSpc>
                          <a:spcPts val="2110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146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482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19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17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6395" algn="l" rtl="0" eaLnBrk="0">
                        <a:lnSpc>
                          <a:spcPts val="2110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464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8470" algn="l" rtl="0" eaLnBrk="0">
                        <a:lnSpc>
                          <a:spcPts val="2110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541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称一称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175" algn="l" rtl="0" eaLnBrk="0">
                        <a:lnSpc>
                          <a:spcPts val="2165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algn="l" rtl="0" eaLnBrk="0">
                        <a:lnSpc>
                          <a:spcPts val="2165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1005" algn="l" rtl="0" eaLnBrk="0">
                        <a:lnSpc>
                          <a:spcPts val="2165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1465" algn="l" rtl="0" eaLnBrk="0">
                        <a:lnSpc>
                          <a:spcPts val="2165"/>
                        </a:lnSpc>
                      </a:pPr>
                      <a:r>
                        <a:rPr sz="1700" kern="0" spc="-2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040" algn="l" rtl="0" eaLnBrk="0">
                        <a:lnSpc>
                          <a:spcPts val="2165"/>
                        </a:lnSpc>
                      </a:pPr>
                      <a:r>
                        <a:rPr sz="1700" kern="0" spc="30" dirty="0">
                          <a:solidFill>
                            <a:srgbClr val="250AC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2" name="picture 2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234" name="textbox 234"/>
          <p:cNvSpPr/>
          <p:nvPr/>
        </p:nvSpPr>
        <p:spPr>
          <a:xfrm>
            <a:off x="1075715" y="3508603"/>
            <a:ext cx="4064000" cy="8267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指导学生进行研讨与反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115" algn="l" rtl="0" eaLnBrk="0">
              <a:lnSpc>
                <a:spcPts val="2240"/>
              </a:lnSpc>
              <a:spcBef>
                <a:spcPts val="40"/>
              </a:spcBef>
            </a:pP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这三次排序的</a:t>
            </a:r>
            <a:r>
              <a:rPr sz="17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结果是怎样的？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2240"/>
              </a:lnSpc>
            </a:pPr>
            <a:r>
              <a:rPr sz="17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哪种方法更准确？  说说你的想法。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6" name="textbox 236"/>
          <p:cNvSpPr/>
          <p:nvPr/>
        </p:nvSpPr>
        <p:spPr>
          <a:xfrm>
            <a:off x="910158" y="718972"/>
            <a:ext cx="267144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一年级《谁轻谁重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box 238"/>
          <p:cNvSpPr/>
          <p:nvPr/>
        </p:nvSpPr>
        <p:spPr>
          <a:xfrm>
            <a:off x="331114" y="3018231"/>
            <a:ext cx="7828915" cy="13589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24180" algn="l" rtl="0" eaLnBrk="0">
              <a:lnSpc>
                <a:spcPts val="2375"/>
              </a:lnSpc>
            </a:pP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学生搭建一些反思交流的支架，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让学生便于交流。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17195" algn="l" rtl="0" eaLnBrk="0">
              <a:lnSpc>
                <a:spcPts val="2325"/>
              </a:lnSpc>
              <a:spcBef>
                <a:spcPts val="1635"/>
              </a:spcBef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《我们的水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钟》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403860" algn="l" rtl="0" eaLnBrk="0">
              <a:lnSpc>
                <a:spcPct val="98000"/>
              </a:lnSpc>
              <a:spcBef>
                <a:spcPts val="65"/>
              </a:spcBef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我们组的计时不准确， 我们分析原因可能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700" kern="0" spc="-5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u="sng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我们组认为可以这样调</a:t>
            </a:r>
            <a:r>
              <a:rPr sz="17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整： </a:t>
            </a:r>
            <a:r>
              <a:rPr sz="1700" u="sng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40" name="picture 2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39496" y="987552"/>
            <a:ext cx="4344923" cy="1757172"/>
          </a:xfrm>
          <a:prstGeom prst="rect">
            <a:avLst/>
          </a:prstGeom>
        </p:spPr>
      </p:pic>
      <p:pic>
        <p:nvPicPr>
          <p:cNvPr id="242" name="picture 2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244" name="textbox 244"/>
          <p:cNvSpPr/>
          <p:nvPr/>
        </p:nvSpPr>
        <p:spPr>
          <a:xfrm>
            <a:off x="5086739" y="1356718"/>
            <a:ext cx="3443604" cy="6851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37490" algn="l" rtl="0" eaLnBrk="0">
              <a:lnSpc>
                <a:spcPct val="108000"/>
              </a:lnSpc>
            </a:pPr>
            <a:r>
              <a:rPr sz="20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研讨： 你看到了什么现象？</a:t>
            </a:r>
            <a:r>
              <a:rPr sz="20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食盐和红糖真的“消失”了吗？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6" name="textbox 246"/>
          <p:cNvSpPr/>
          <p:nvPr/>
        </p:nvSpPr>
        <p:spPr>
          <a:xfrm>
            <a:off x="764997" y="351243"/>
            <a:ext cx="244284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《它们去哪里了》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box 248"/>
          <p:cNvSpPr/>
          <p:nvPr/>
        </p:nvSpPr>
        <p:spPr>
          <a:xfrm>
            <a:off x="690003" y="372186"/>
            <a:ext cx="7429500" cy="12979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3670" algn="l" rtl="0" eaLnBrk="0">
              <a:lnSpc>
                <a:spcPts val="2375"/>
              </a:lnSpc>
            </a:pP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（三） 教给学生思考的方法， 培养学生的科学思维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375"/>
              </a:lnSpc>
              <a:spcBef>
                <a:spcPts val="1125"/>
              </a:spcBef>
            </a:pP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1.指导学生学会收集有</a:t>
            </a: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序、</a:t>
            </a:r>
            <a:r>
              <a:rPr sz="1700" b="1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有效的信息， 培养学生思维的敏感性。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325"/>
              </a:lnSpc>
              <a:spcBef>
                <a:spcPts val="5"/>
              </a:spcBef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《</a:t>
            </a:r>
            <a:r>
              <a:rPr lang="zh-CN"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电路暗箱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》， 指导学生进行检测记录时， 下面是学生的记录：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0" name="picture 2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252" name="picture 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43939" y="1851659"/>
            <a:ext cx="2016251" cy="1583435"/>
          </a:xfrm>
          <a:prstGeom prst="rect">
            <a:avLst/>
          </a:prstGeom>
        </p:spPr>
      </p:pic>
      <p:sp>
        <p:nvSpPr>
          <p:cNvPr id="254" name="textbox 254"/>
          <p:cNvSpPr/>
          <p:nvPr/>
        </p:nvSpPr>
        <p:spPr>
          <a:xfrm>
            <a:off x="3482314" y="2239734"/>
            <a:ext cx="3450590" cy="732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学生1：</a:t>
            </a:r>
            <a:r>
              <a:rPr sz="1700" kern="0" spc="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1-3</a:t>
            </a:r>
            <a:r>
              <a:rPr sz="1700" kern="0" spc="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2-3</a:t>
            </a:r>
            <a:r>
              <a:rPr sz="1700" kern="0" spc="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</a:t>
            </a:r>
            <a:r>
              <a:rPr sz="1700" kern="0" spc="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2-4</a:t>
            </a:r>
            <a:r>
              <a:rPr sz="1700" kern="0" spc="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1-4</a:t>
            </a:r>
            <a:r>
              <a:rPr sz="1700" kern="0" spc="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3-4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  <a:spcBef>
                <a:spcPts val="0"/>
              </a:spcBef>
            </a:pP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学生2：</a:t>
            </a:r>
            <a:r>
              <a:rPr sz="1700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</a:t>
            </a:r>
            <a:r>
              <a:rPr sz="1700" kern="0" spc="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1-3</a:t>
            </a:r>
            <a:r>
              <a:rPr sz="1700" kern="0" spc="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1-4</a:t>
            </a:r>
            <a:r>
              <a:rPr sz="1700" kern="0" spc="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2-3</a:t>
            </a:r>
            <a:r>
              <a:rPr sz="1700" kern="0" spc="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2-4</a:t>
            </a:r>
            <a:r>
              <a:rPr sz="1700" kern="0" spc="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3- 4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6" name="textbox 256"/>
          <p:cNvSpPr/>
          <p:nvPr/>
        </p:nvSpPr>
        <p:spPr>
          <a:xfrm>
            <a:off x="1176078" y="3556498"/>
            <a:ext cx="6745605" cy="3543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590"/>
              </a:lnSpc>
            </a:pPr>
            <a:r>
              <a:rPr sz="20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这两个学生的思维方式一样吗？ 哪一个学生的思维方式更好</a:t>
            </a:r>
            <a:r>
              <a:rPr sz="20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258"/>
          <p:cNvSpPr/>
          <p:nvPr/>
        </p:nvSpPr>
        <p:spPr>
          <a:xfrm>
            <a:off x="981532" y="701255"/>
            <a:ext cx="198564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《抵抗弯曲》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60" name="table 260"/>
          <p:cNvGraphicFramePr>
            <a:graphicFrameLocks noGrp="1"/>
          </p:cNvGraphicFramePr>
          <p:nvPr/>
        </p:nvGraphicFramePr>
        <p:xfrm>
          <a:off x="677214" y="981227"/>
          <a:ext cx="7573645" cy="1470660"/>
        </p:xfrm>
        <a:graphic>
          <a:graphicData uri="http://schemas.openxmlformats.org/drawingml/2006/table">
            <a:tbl>
              <a:tblPr/>
              <a:tblGrid>
                <a:gridCol w="1014730"/>
                <a:gridCol w="840739"/>
                <a:gridCol w="924560"/>
                <a:gridCol w="924560"/>
                <a:gridCol w="238759"/>
                <a:gridCol w="1031239"/>
                <a:gridCol w="781050"/>
                <a:gridCol w="905510"/>
                <a:gridCol w="912495"/>
              </a:tblGrid>
              <a:tr h="249554"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1437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纸的宽度与抗弯曲能力的实</a:t>
                      </a: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验记录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7056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纸的厚度与抗弯曲能力的实</a:t>
                      </a: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验记录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764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纸的宽度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81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1倍宽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305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2倍宽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543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4倍宽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1272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纸的厚度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828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1倍厚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35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2倍厚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654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4倍厚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25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第一组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05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783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98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76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第一组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068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846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14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020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89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25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第二组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05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989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98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76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第二组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068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846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16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020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25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第三组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05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735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98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76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第三组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068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846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084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78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25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第四组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052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545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98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76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第四组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068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8460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7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147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33333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67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62" name="picture 2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79676" y="3328415"/>
            <a:ext cx="5484876" cy="1242060"/>
          </a:xfrm>
          <a:prstGeom prst="rect">
            <a:avLst/>
          </a:prstGeom>
        </p:spPr>
      </p:pic>
      <p:pic>
        <p:nvPicPr>
          <p:cNvPr id="264" name="picture 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266" name="textbox 266"/>
          <p:cNvSpPr/>
          <p:nvPr/>
        </p:nvSpPr>
        <p:spPr>
          <a:xfrm>
            <a:off x="800227" y="2657703"/>
            <a:ext cx="7018019" cy="594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240"/>
              </a:lnSpc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在研究不同桥面承重力不同时， 通过公平实验得到的数据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3825" algn="l" rtl="0" eaLnBrk="0">
              <a:lnSpc>
                <a:spcPts val="2240"/>
              </a:lnSpc>
            </a:pPr>
            <a:r>
              <a:rPr sz="17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（单位为1元硬币重量</a:t>
            </a:r>
            <a:r>
              <a:rPr sz="1700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8" name="textbox 268"/>
          <p:cNvSpPr/>
          <p:nvPr/>
        </p:nvSpPr>
        <p:spPr>
          <a:xfrm>
            <a:off x="608850" y="245529"/>
            <a:ext cx="2963545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2.学会比较， 使学生深入思考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0" name="table 270"/>
          <p:cNvGraphicFramePr>
            <a:graphicFrameLocks noGrp="1"/>
          </p:cNvGraphicFramePr>
          <p:nvPr/>
        </p:nvGraphicFramePr>
        <p:xfrm>
          <a:off x="1325880" y="981075"/>
          <a:ext cx="6182995" cy="1908810"/>
        </p:xfrm>
        <a:graphic>
          <a:graphicData uri="http://schemas.openxmlformats.org/drawingml/2006/table">
            <a:tbl>
              <a:tblPr/>
              <a:tblGrid>
                <a:gridCol w="1402080"/>
                <a:gridCol w="963295"/>
                <a:gridCol w="840740"/>
                <a:gridCol w="960755"/>
                <a:gridCol w="2016125"/>
              </a:tblGrid>
              <a:tr h="5480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8445" indent="-100330" algn="l" rtl="0" eaLnBrk="0">
                        <a:lnSpc>
                          <a:spcPct val="115000"/>
                        </a:lnSpc>
                      </a:pPr>
                      <a:r>
                        <a:rPr sz="1500" b="1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搬运重物(纸</a:t>
                      </a:r>
                      <a:r>
                        <a:rPr sz="1500" b="1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盒)的方式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70305" algn="l" rtl="0" eaLnBrk="0">
                        <a:lnSpc>
                          <a:spcPts val="2105"/>
                        </a:lnSpc>
                        <a:spcBef>
                          <a:spcPts val="5"/>
                        </a:spcBef>
                      </a:pPr>
                      <a:r>
                        <a:rPr sz="1500" b="1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拉力的大小 （垫圈</a:t>
                      </a:r>
                      <a:r>
                        <a:rPr sz="1500" b="1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的个数）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2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19710" algn="l" rtl="0" eaLnBrk="0">
                        <a:lnSpc>
                          <a:spcPts val="2060"/>
                        </a:lnSpc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第1次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8750" algn="l" rtl="0" eaLnBrk="0">
                        <a:lnSpc>
                          <a:spcPts val="2060"/>
                        </a:lnSpc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第2次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18440" algn="l" rtl="0" eaLnBrk="0">
                        <a:lnSpc>
                          <a:spcPts val="2060"/>
                        </a:lnSpc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第3次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ts val="2060"/>
                        </a:lnSpc>
                      </a:pP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平均值 （保留整个数）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162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直接滑动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5920" algn="l" rtl="0" eaLnBrk="0">
                        <a:lnSpc>
                          <a:spcPts val="2060"/>
                        </a:lnSpc>
                      </a:pP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4960" algn="l" rtl="0" eaLnBrk="0">
                        <a:lnSpc>
                          <a:spcPts val="2060"/>
                        </a:lnSpc>
                      </a:pP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4650" algn="l" rtl="0" eaLnBrk="0">
                        <a:lnSpc>
                          <a:spcPts val="2060"/>
                        </a:lnSpc>
                      </a:pP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99160" algn="l" rtl="0" eaLnBrk="0">
                        <a:lnSpc>
                          <a:spcPts val="2060"/>
                        </a:lnSpc>
                      </a:pP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7155" algn="l" rtl="0" eaLnBrk="0">
                        <a:lnSpc>
                          <a:spcPct val="88000"/>
                        </a:lnSpc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使用“滚木”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2910" algn="l" rtl="0" eaLnBrk="0">
                        <a:lnSpc>
                          <a:spcPts val="2055"/>
                        </a:lnSpc>
                      </a:pP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7825" algn="l" rtl="0" eaLnBrk="0">
                        <a:lnSpc>
                          <a:spcPts val="2055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1640" algn="l" rtl="0" eaLnBrk="0">
                        <a:lnSpc>
                          <a:spcPts val="2055"/>
                        </a:lnSpc>
                      </a:pP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46150" algn="l" rtl="0" eaLnBrk="0">
                        <a:lnSpc>
                          <a:spcPts val="2055"/>
                        </a:lnSpc>
                      </a:pP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035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使用轮子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2595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2110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1325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65835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72" name="picture 2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274" name="textbox 274"/>
          <p:cNvSpPr/>
          <p:nvPr/>
        </p:nvSpPr>
        <p:spPr>
          <a:xfrm>
            <a:off x="1276654" y="3527450"/>
            <a:ext cx="6416675" cy="6165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96035" indent="-1283970" algn="l" rtl="0" eaLnBrk="0">
              <a:lnSpc>
                <a:spcPct val="114000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比较思考： 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我们搬运重物时， 用什么方式比较省力？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这种方式有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什么好处？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6" name="textbox 276"/>
          <p:cNvSpPr/>
          <p:nvPr/>
        </p:nvSpPr>
        <p:spPr>
          <a:xfrm>
            <a:off x="1054125" y="287045"/>
            <a:ext cx="3128645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例3：</a:t>
            </a:r>
            <a:r>
              <a:rPr sz="1700" kern="0" spc="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四年级《运动与摩擦力》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/>
          <p:nvPr/>
        </p:nvSpPr>
        <p:spPr>
          <a:xfrm>
            <a:off x="477316" y="336702"/>
            <a:ext cx="8023859" cy="14986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0" algn="l" rtl="0" eaLnBrk="0">
              <a:lnSpc>
                <a:spcPct val="88000"/>
              </a:lnSpc>
            </a:pP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</a:t>
            </a:r>
            <a:r>
              <a:rPr sz="2300" b="1" kern="0" spc="-5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81940" algn="l" rtl="0" eaLnBrk="0">
              <a:lnSpc>
                <a:spcPct val="133000"/>
              </a:lnSpc>
              <a:spcBef>
                <a:spcPts val="0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2022年出版的《义务教育科学课程标准》</a:t>
            </a:r>
            <a:r>
              <a:rPr sz="17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中指出： 科学课程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要培养的学生核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心素养主要包括科学观念、</a:t>
            </a:r>
            <a:r>
              <a:rPr sz="1700" kern="0" spc="-3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科学思维、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探究实践、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态度责任等方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面。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可见， 科学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思维是学生核心素养的一个重要方面。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/>
          <p:nvPr/>
        </p:nvSpPr>
        <p:spPr>
          <a:xfrm>
            <a:off x="5300859" y="2164448"/>
            <a:ext cx="3402965" cy="17722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785" algn="l" rtl="0" eaLnBrk="0">
              <a:lnSpc>
                <a:spcPct val="87000"/>
              </a:lnSpc>
            </a:pPr>
            <a:r>
              <a:rPr sz="23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" algn="l" rtl="0" eaLnBrk="0">
              <a:lnSpc>
                <a:spcPct val="117000"/>
              </a:lnSpc>
              <a:spcBef>
                <a:spcPts val="730"/>
              </a:spcBef>
            </a:pP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是从科学的视角对客观事物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的本质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属性、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内在规律及相互关系的认识方式， 主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要包括模型建构、推理论证、创新思维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4300" algn="l" rtl="0" eaLnBrk="0">
              <a:lnSpc>
                <a:spcPct val="88000"/>
              </a:lnSpc>
              <a:spcBef>
                <a:spcPts val="5"/>
              </a:spcBef>
            </a:pPr>
            <a:r>
              <a:rPr sz="23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态度责任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group 2"/>
          <p:cNvGrpSpPr/>
          <p:nvPr/>
        </p:nvGrpSpPr>
        <p:grpSpPr>
          <a:xfrm rot="21600000">
            <a:off x="2912364" y="2136648"/>
            <a:ext cx="2345435" cy="2346960"/>
            <a:chOff x="0" y="0"/>
            <a:chExt cx="2345435" cy="234696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2345435" cy="2346960"/>
            </a:xfrm>
            <a:prstGeom prst="rect">
              <a:avLst/>
            </a:prstGeom>
          </p:spPr>
        </p:pic>
        <p:sp>
          <p:nvSpPr>
            <p:cNvPr id="14" name="textbox 14"/>
            <p:cNvSpPr/>
            <p:nvPr/>
          </p:nvSpPr>
          <p:spPr>
            <a:xfrm>
              <a:off x="709726" y="905687"/>
              <a:ext cx="936625" cy="5276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0665" algn="l" rtl="0" eaLnBrk="0">
                <a:lnSpc>
                  <a:spcPct val="88000"/>
                </a:lnSpc>
              </a:pPr>
              <a:r>
                <a:rPr sz="17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科学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ct val="88000"/>
                </a:lnSpc>
                <a:spcBef>
                  <a:spcPts val="365"/>
                </a:spcBef>
              </a:pPr>
              <a:r>
                <a:rPr sz="17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核心素养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18" name="textbox 18"/>
          <p:cNvSpPr/>
          <p:nvPr/>
        </p:nvSpPr>
        <p:spPr>
          <a:xfrm>
            <a:off x="1368310" y="2308568"/>
            <a:ext cx="1241425" cy="16992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3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科学观念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87000"/>
              </a:lnSpc>
              <a:spcBef>
                <a:spcPts val="0"/>
              </a:spcBef>
            </a:pPr>
            <a:r>
              <a:rPr sz="23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探究实践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915411" y="915923"/>
            <a:ext cx="4829555" cy="1629155"/>
          </a:xfrm>
          <a:prstGeom prst="rect">
            <a:avLst/>
          </a:prstGeom>
        </p:spPr>
      </p:pic>
      <p:pic>
        <p:nvPicPr>
          <p:cNvPr id="280" name="picture 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282" name="picture 2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694685" y="3003803"/>
            <a:ext cx="2016251" cy="1781555"/>
          </a:xfrm>
          <a:prstGeom prst="rect">
            <a:avLst/>
          </a:prstGeom>
        </p:spPr>
      </p:pic>
      <p:sp>
        <p:nvSpPr>
          <p:cNvPr id="284" name="textbox 284"/>
          <p:cNvSpPr/>
          <p:nvPr/>
        </p:nvSpPr>
        <p:spPr>
          <a:xfrm>
            <a:off x="477337" y="3217534"/>
            <a:ext cx="2217420" cy="9931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66700" algn="l" rtl="0" eaLnBrk="0">
              <a:lnSpc>
                <a:spcPct val="106000"/>
              </a:lnSpc>
            </a:pPr>
            <a:r>
              <a:rPr sz="20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推想花蕾将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来会发生怎样的变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6" name="textbox 286"/>
          <p:cNvSpPr/>
          <p:nvPr/>
        </p:nvSpPr>
        <p:spPr>
          <a:xfrm>
            <a:off x="523240" y="1151255"/>
            <a:ext cx="2019935" cy="11664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905" algn="l" rtl="0" eaLnBrk="0">
              <a:lnSpc>
                <a:spcPct val="110000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推想枝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条上的小叶子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将来会发生什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么变化？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8" name="textbox 288"/>
          <p:cNvSpPr/>
          <p:nvPr/>
        </p:nvSpPr>
        <p:spPr>
          <a:xfrm>
            <a:off x="686574" y="299529"/>
            <a:ext cx="2957829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3.类比推想， 拓展学生的思维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86045" y="3295015"/>
            <a:ext cx="348869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3048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</a:rPr>
              <a:t>类比推想帮助学生建立起</a:t>
            </a:r>
            <a:r>
              <a:rPr lang="zh-CN" altLang="en-US" sz="1600">
                <a:latin typeface="Times New Roman" panose="02020603050405020304"/>
                <a:ea typeface="宋体" panose="02010600030101010101" pitchFamily="2" charset="-122"/>
              </a:rPr>
              <a:t>“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</a:rPr>
              <a:t>事物是发展变化的</a:t>
            </a:r>
            <a:r>
              <a:rPr lang="zh-CN" altLang="en-US" sz="1600">
                <a:latin typeface="Times New Roman" panose="02020603050405020304"/>
                <a:ea typeface="宋体" panose="02010600030101010101" pitchFamily="2" charset="-122"/>
              </a:rPr>
              <a:t>”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</a:rPr>
              <a:t>这一科学观念，也锻炼了学生的想象力和推理能力。</a:t>
            </a:r>
            <a:endParaRPr lang="zh-CN" altLang="en-US" sz="16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box 290"/>
          <p:cNvSpPr/>
          <p:nvPr/>
        </p:nvSpPr>
        <p:spPr>
          <a:xfrm>
            <a:off x="889863" y="351370"/>
            <a:ext cx="3604259" cy="2371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3165"/>
              </a:lnSpc>
            </a:pPr>
            <a:r>
              <a:rPr sz="23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4.归纳总结 （不完全归纳）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9085" algn="l" rtl="0" eaLnBrk="0">
              <a:lnSpc>
                <a:spcPts val="2590"/>
              </a:lnSpc>
              <a:spcBef>
                <a:spcPts val="355"/>
              </a:spcBef>
            </a:pPr>
            <a:r>
              <a:rPr sz="20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六年级下册</a:t>
            </a:r>
            <a:r>
              <a:rPr sz="20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《白醋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750" algn="l" rtl="0" eaLnBrk="0">
              <a:lnSpc>
                <a:spcPct val="154000"/>
              </a:lnSpc>
              <a:spcBef>
                <a:spcPts val="30"/>
              </a:spcBef>
            </a:pP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和小苏打》混合后产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生了什   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么气体?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9085" algn="l" rtl="0" eaLnBrk="0">
              <a:lnSpc>
                <a:spcPts val="2590"/>
              </a:lnSpc>
              <a:spcBef>
                <a:spcPts val="5"/>
              </a:spcBef>
            </a:pPr>
            <a:r>
              <a:rPr sz="20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这朵桃花是完全花吗？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92" name="picture 2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294" name="picture 2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076444" y="681228"/>
            <a:ext cx="3054096" cy="1498091"/>
          </a:xfrm>
          <a:prstGeom prst="rect">
            <a:avLst/>
          </a:prstGeom>
        </p:spPr>
      </p:pic>
      <p:pic>
        <p:nvPicPr>
          <p:cNvPr id="296" name="picture 2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979676" y="2895600"/>
            <a:ext cx="2148840" cy="1403603"/>
          </a:xfrm>
          <a:prstGeom prst="rect">
            <a:avLst/>
          </a:prstGeom>
        </p:spPr>
      </p:pic>
      <p:pic>
        <p:nvPicPr>
          <p:cNvPr id="298" name="picture 2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003291" y="2895600"/>
            <a:ext cx="1871472" cy="138074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0" name="table 300"/>
          <p:cNvGraphicFramePr>
            <a:graphicFrameLocks noGrp="1"/>
          </p:cNvGraphicFramePr>
          <p:nvPr/>
        </p:nvGraphicFramePr>
        <p:xfrm>
          <a:off x="2256155" y="1556384"/>
          <a:ext cx="3996055" cy="1870075"/>
        </p:xfrm>
        <a:graphic>
          <a:graphicData uri="http://schemas.openxmlformats.org/drawingml/2006/table">
            <a:tbl>
              <a:tblPr/>
              <a:tblGrid>
                <a:gridCol w="953135"/>
                <a:gridCol w="1068705"/>
                <a:gridCol w="963930"/>
                <a:gridCol w="1010285"/>
              </a:tblGrid>
              <a:tr h="271779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16610" algn="l" rtl="0" eaLnBrk="0">
                        <a:lnSpc>
                          <a:spcPct val="87000"/>
                        </a:lnSpc>
                      </a:pPr>
                      <a:r>
                        <a:rPr sz="1500" b="1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左边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8549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500" b="1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右边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876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格数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177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钩码数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130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格数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002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钩码数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marL="440690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577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3230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402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marL="440690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577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3550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577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624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402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29"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577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6565" algn="l" rtl="0" eaLnBrk="0">
                        <a:lnSpc>
                          <a:spcPts val="204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145"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55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5775" algn="l" rtl="0" eaLnBrk="0">
                        <a:lnSpc>
                          <a:spcPts val="2055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3705" algn="l" rtl="0" eaLnBrk="0">
                        <a:lnSpc>
                          <a:spcPts val="2055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3550" algn="l" rtl="0" eaLnBrk="0">
                        <a:lnSpc>
                          <a:spcPts val="2055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2" name="picture 3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04" name="textbox 304"/>
          <p:cNvSpPr/>
          <p:nvPr/>
        </p:nvSpPr>
        <p:spPr>
          <a:xfrm>
            <a:off x="1630070" y="3599205"/>
            <a:ext cx="6073140" cy="6172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14000"/>
              </a:lnSpc>
            </a:pP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思考归纳：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怎样做， 我们才能快速找到杠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杆尺平衡的方法呢？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杠杆尺平衡的规律是怎样的呢?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6" name="textbox 306"/>
          <p:cNvSpPr/>
          <p:nvPr/>
        </p:nvSpPr>
        <p:spPr>
          <a:xfrm>
            <a:off x="1177044" y="844590"/>
            <a:ext cx="6474459" cy="3543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590"/>
              </a:lnSpc>
            </a:pPr>
            <a:r>
              <a:rPr sz="20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例3： 利用杠杆尺和钩码探究“制</a:t>
            </a:r>
            <a:r>
              <a:rPr sz="20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造平衡”得到数据如下：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box 308"/>
          <p:cNvSpPr/>
          <p:nvPr/>
        </p:nvSpPr>
        <p:spPr>
          <a:xfrm>
            <a:off x="5086146" y="1338173"/>
            <a:ext cx="3223260" cy="2494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0" algn="l" rtl="0" eaLnBrk="0">
              <a:lnSpc>
                <a:spcPct val="87000"/>
              </a:lnSpc>
            </a:pP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422910" algn="l" rtl="0" eaLnBrk="0">
              <a:lnSpc>
                <a:spcPct val="107000"/>
              </a:lnSpc>
              <a:spcBef>
                <a:spcPts val="55"/>
              </a:spcBef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1.每增加一个钩码， 弹簧拉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伸的长度有什么变化？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其中的规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律是什么？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83895" algn="l" rtl="0" eaLnBrk="0">
              <a:lnSpc>
                <a:spcPct val="105000"/>
              </a:lnSpc>
              <a:spcBef>
                <a:spcPts val="5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2.根据拉力大小与弹簧拉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伸长度变化的规律，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推想如果挂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5个钩码会怎样？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indent="684530" algn="l" rtl="0" eaLnBrk="0">
              <a:lnSpc>
                <a:spcPct val="112000"/>
              </a:lnSpc>
              <a:spcBef>
                <a:spcPts val="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3.如果无限制地将钩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码挂</a:t>
            </a: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下去， 弹簧会怎样？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10" name="picture 3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312" name="picture 3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00527" y="1418843"/>
            <a:ext cx="2098548" cy="3398520"/>
          </a:xfrm>
          <a:prstGeom prst="rect">
            <a:avLst/>
          </a:prstGeom>
        </p:spPr>
      </p:pic>
      <p:sp>
        <p:nvSpPr>
          <p:cNvPr id="314" name="textbox 314"/>
          <p:cNvSpPr/>
          <p:nvPr/>
        </p:nvSpPr>
        <p:spPr>
          <a:xfrm>
            <a:off x="621690" y="461555"/>
            <a:ext cx="5524500" cy="721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375"/>
              </a:lnSpc>
            </a:pP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5.指导学生想象思考， 深化对科学概念、</a:t>
            </a:r>
            <a:r>
              <a:rPr sz="1700" b="1" kern="0" spc="-4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规律的理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  <a:spcBef>
                <a:spcPts val="0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研究拉力与弹簧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拉伸长度之间的关系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16" name="picture 3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7868" y="1418844"/>
            <a:ext cx="1920239" cy="161086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picture 3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24484" y="1492250"/>
            <a:ext cx="4320540" cy="2197100"/>
          </a:xfrm>
          <a:prstGeom prst="rect">
            <a:avLst/>
          </a:prstGeom>
        </p:spPr>
      </p:pic>
      <p:sp>
        <p:nvSpPr>
          <p:cNvPr id="320" name="textbox 320"/>
          <p:cNvSpPr/>
          <p:nvPr/>
        </p:nvSpPr>
        <p:spPr>
          <a:xfrm>
            <a:off x="4941773" y="1290777"/>
            <a:ext cx="3359150" cy="23228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3665" algn="l" rtl="0" eaLnBrk="0">
              <a:lnSpc>
                <a:spcPct val="87000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可以发现： 热水可以加快溶解。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35890" algn="l" rtl="0" eaLnBrk="0">
              <a:lnSpc>
                <a:spcPct val="112000"/>
              </a:lnSpc>
              <a:spcBef>
                <a:spcPts val="515"/>
              </a:spcBef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推想： 如果温度再高些， 食盐溶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解得更快吗？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4305" indent="1270" algn="l" rtl="0" eaLnBrk="0">
              <a:lnSpc>
                <a:spcPct val="116000"/>
              </a:lnSpc>
              <a:spcBef>
                <a:spcPts val="0"/>
              </a:spcBef>
            </a:pPr>
            <a:r>
              <a:rPr sz="17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容易得出： 水温越高，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食盐溶</a:t>
            </a:r>
            <a:r>
              <a:rPr sz="17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解得越快； 温度的高低能影响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物质的溶解这一结论。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22" name="picture 3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24" name="textbox 324"/>
          <p:cNvSpPr/>
          <p:nvPr/>
        </p:nvSpPr>
        <p:spPr>
          <a:xfrm>
            <a:off x="693496" y="575233"/>
            <a:ext cx="2899410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 温度对溶解快慢的影响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picture 3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27405" y="1635125"/>
            <a:ext cx="3136265" cy="2729864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 rot="21600000">
            <a:off x="3966197" y="2487003"/>
            <a:ext cx="4885067" cy="1513496"/>
            <a:chOff x="0" y="0"/>
            <a:chExt cx="4885067" cy="1513496"/>
          </a:xfrm>
        </p:grpSpPr>
        <p:pic>
          <p:nvPicPr>
            <p:cNvPr id="328" name="picture 3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885067" cy="1513496"/>
            </a:xfrm>
            <a:prstGeom prst="rect">
              <a:avLst/>
            </a:prstGeom>
          </p:spPr>
        </p:pic>
        <p:sp>
          <p:nvSpPr>
            <p:cNvPr id="330" name="textbox 330"/>
            <p:cNvSpPr/>
            <p:nvPr/>
          </p:nvSpPr>
          <p:spPr>
            <a:xfrm>
              <a:off x="-12700" y="-12700"/>
              <a:ext cx="4911090" cy="15678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60070" indent="-635" algn="l" rtl="0" eaLnBrk="0">
                <a:lnSpc>
                  <a:spcPct val="102000"/>
                </a:lnSpc>
                <a:spcBef>
                  <a:spcPts val="5"/>
                </a:spcBef>
              </a:pPr>
              <a:r>
                <a:rPr sz="2300" b="1" kern="0" spc="10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声音的传播需要借助</a:t>
              </a: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空气等物</a:t>
              </a:r>
              <a:r>
                <a:rPr sz="2300" b="1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3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质， 太空中没有空气， 是真空</a:t>
              </a:r>
              <a:r>
                <a:rPr sz="2300" b="1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300" b="1" kern="0" spc="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环境， 声音不能传播。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32" name="picture 3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34" name="textbox 334"/>
          <p:cNvSpPr/>
          <p:nvPr/>
        </p:nvSpPr>
        <p:spPr>
          <a:xfrm>
            <a:off x="4437583" y="1145717"/>
            <a:ext cx="3359150" cy="8883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839" rIns="0" bIns="0"/>
          <a:lstStyle/>
          <a:p>
            <a:pPr marL="13335" indent="137160" algn="l" rtl="0" eaLnBrk="0">
              <a:lnSpc>
                <a:spcPct val="109000"/>
              </a:lnSpc>
              <a:spcBef>
                <a:spcPts val="5"/>
              </a:spcBef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宇航员在太空中工作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时， 需要借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助电子通信设备才能进行沟通，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325"/>
              </a:lnSpc>
              <a:spcBef>
                <a:spcPts val="115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这是为什么？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6" name="textbox 336"/>
          <p:cNvSpPr/>
          <p:nvPr/>
        </p:nvSpPr>
        <p:spPr>
          <a:xfrm>
            <a:off x="775030" y="527659"/>
            <a:ext cx="2505710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6.指向运用证据进行解释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8" name="textbox 338"/>
          <p:cNvSpPr/>
          <p:nvPr/>
        </p:nvSpPr>
        <p:spPr>
          <a:xfrm>
            <a:off x="829970" y="1103655"/>
            <a:ext cx="2442210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例1： 声音是怎样传播的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0" name="table 340"/>
          <p:cNvGraphicFramePr>
            <a:graphicFrameLocks noGrp="1"/>
          </p:cNvGraphicFramePr>
          <p:nvPr/>
        </p:nvGraphicFramePr>
        <p:xfrm>
          <a:off x="1607502" y="1313179"/>
          <a:ext cx="5522595" cy="2028190"/>
        </p:xfrm>
        <a:graphic>
          <a:graphicData uri="http://schemas.openxmlformats.org/drawingml/2006/table">
            <a:tbl>
              <a:tblPr/>
              <a:tblGrid>
                <a:gridCol w="864235"/>
                <a:gridCol w="1021080"/>
                <a:gridCol w="876935"/>
                <a:gridCol w="1007745"/>
                <a:gridCol w="1752600"/>
              </a:tblGrid>
              <a:tr h="5467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668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昆虫名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45"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触角 （对）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385"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足 （对）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翅膀 （对）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69265" algn="l" rtl="0" eaLnBrk="0">
                        <a:lnSpc>
                          <a:spcPct val="87000"/>
                        </a:lnSpc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其他发现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4315" algn="l" rtl="0" eaLnBrk="0">
                        <a:lnSpc>
                          <a:spcPct val="86000"/>
                        </a:lnSpc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蚂蚁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1805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2430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2755" algn="l" rtl="0" eaLnBrk="0">
                        <a:lnSpc>
                          <a:spcPts val="206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57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腹部有条纹、</a:t>
                      </a:r>
                      <a:r>
                        <a:rPr sz="1500" kern="0" spc="-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毛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3680" algn="l" rtl="0" eaLnBrk="0">
                        <a:lnSpc>
                          <a:spcPct val="88000"/>
                        </a:lnSpc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蚕蛾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1805"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2430"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5295" algn="l" rtl="0" eaLnBrk="0">
                        <a:lnSpc>
                          <a:spcPts val="2060"/>
                        </a:lnSpc>
                        <a:spcBef>
                          <a:spcPts val="5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5735" algn="l" rtl="0" eaLnBrk="0">
                        <a:lnSpc>
                          <a:spcPct val="88000"/>
                        </a:lnSpc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身体有白色鳞毛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431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蜻蜓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1805" algn="l" rtl="0" eaLnBrk="0">
                        <a:lnSpc>
                          <a:spcPts val="2060"/>
                        </a:lnSpc>
                        <a:spcBef>
                          <a:spcPts val="0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2430" algn="l" rtl="0" eaLnBrk="0">
                        <a:lnSpc>
                          <a:spcPts val="2060"/>
                        </a:lnSpc>
                        <a:spcBef>
                          <a:spcPts val="0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5295" algn="l" rtl="0" eaLnBrk="0">
                        <a:lnSpc>
                          <a:spcPts val="2060"/>
                        </a:lnSpc>
                        <a:spcBef>
                          <a:spcPts val="0"/>
                        </a:spcBef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89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腹部有环节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2" name="picture 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44" name="textbox 344"/>
          <p:cNvSpPr/>
          <p:nvPr/>
        </p:nvSpPr>
        <p:spPr>
          <a:xfrm>
            <a:off x="1556766" y="3666490"/>
            <a:ext cx="5691504" cy="254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8000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容易得出：</a:t>
            </a:r>
            <a:r>
              <a:rPr sz="1700" kern="0" spc="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昆虫身体分为头胸腹三部分， 胸部有三对足。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6" name="textbox 346"/>
          <p:cNvSpPr/>
          <p:nvPr/>
        </p:nvSpPr>
        <p:spPr>
          <a:xfrm>
            <a:off x="693496" y="575233"/>
            <a:ext cx="1756410" cy="320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例2：</a:t>
            </a:r>
            <a:r>
              <a:rPr sz="1700" kern="0" spc="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昆虫的特征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3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204972" y="1571243"/>
            <a:ext cx="2234183" cy="2293620"/>
          </a:xfrm>
          <a:prstGeom prst="rect">
            <a:avLst/>
          </a:prstGeom>
        </p:spPr>
      </p:pic>
      <p:pic>
        <p:nvPicPr>
          <p:cNvPr id="350" name="picture 3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52" name="textbox 352"/>
          <p:cNvSpPr/>
          <p:nvPr/>
        </p:nvSpPr>
        <p:spPr>
          <a:xfrm>
            <a:off x="483260" y="969492"/>
            <a:ext cx="7560309" cy="5270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59740" algn="l" rtl="0" eaLnBrk="0">
              <a:lnSpc>
                <a:spcPct val="98000"/>
              </a:lnSpc>
            </a:pP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教科学思维的课应该怎样上？学生怎样做才算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像科学家那样思考？这是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科学教师值得思考的问题。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54" name="textbox 354"/>
          <p:cNvSpPr/>
          <p:nvPr/>
        </p:nvSpPr>
        <p:spPr>
          <a:xfrm>
            <a:off x="1687499" y="4064482"/>
            <a:ext cx="5237479" cy="254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8000"/>
              </a:lnSpc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这是科学课要实现的目标，需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要教师有意识地培养。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56" name="picture 3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57885" y="494665"/>
            <a:ext cx="3197339" cy="236854"/>
          </a:xfrm>
          <a:prstGeom prst="rect">
            <a:avLst/>
          </a:prstGeom>
        </p:spPr>
      </p:pic>
      <p:pic>
        <p:nvPicPr>
          <p:cNvPr id="358" name="picture 3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539227" y="4485854"/>
            <a:ext cx="1518709" cy="258558"/>
          </a:xfrm>
          <a:prstGeom prst="rect">
            <a:avLst/>
          </a:prstGeom>
        </p:spPr>
      </p:pic>
      <p:pic>
        <p:nvPicPr>
          <p:cNvPr id="360" name="picture 3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539798" y="4255617"/>
            <a:ext cx="38582" cy="184594"/>
          </a:xfrm>
          <a:prstGeom prst="rect">
            <a:avLst/>
          </a:prstGeom>
        </p:spPr>
      </p:pic>
      <p:sp>
        <p:nvSpPr>
          <p:cNvPr id="362" name="path 362"/>
          <p:cNvSpPr/>
          <p:nvPr/>
        </p:nvSpPr>
        <p:spPr>
          <a:xfrm>
            <a:off x="8426563" y="3420224"/>
            <a:ext cx="355448" cy="956678"/>
          </a:xfrm>
          <a:custGeom>
            <a:avLst/>
            <a:gdLst/>
            <a:ahLst/>
            <a:cxnLst/>
            <a:rect l="0" t="0" r="0" b="0"/>
            <a:pathLst>
              <a:path w="559" h="1506">
                <a:moveTo>
                  <a:pt x="0" y="1506"/>
                </a:moveTo>
                <a:lnTo>
                  <a:pt x="52" y="0"/>
                </a:lnTo>
                <a:cubicBezTo>
                  <a:pt x="43" y="33"/>
                  <a:pt x="18" y="56"/>
                  <a:pt x="26" y="100"/>
                </a:cubicBezTo>
                <a:cubicBezTo>
                  <a:pt x="40" y="141"/>
                  <a:pt x="46" y="182"/>
                  <a:pt x="133" y="305"/>
                </a:cubicBezTo>
                <a:cubicBezTo>
                  <a:pt x="224" y="400"/>
                  <a:pt x="314" y="451"/>
                  <a:pt x="394" y="512"/>
                </a:cubicBezTo>
                <a:cubicBezTo>
                  <a:pt x="322" y="546"/>
                  <a:pt x="282" y="549"/>
                  <a:pt x="177" y="612"/>
                </a:cubicBezTo>
                <a:cubicBezTo>
                  <a:pt x="108" y="648"/>
                  <a:pt x="77" y="687"/>
                  <a:pt x="27" y="724"/>
                </a:cubicBezTo>
                <a:lnTo>
                  <a:pt x="351" y="652"/>
                </a:lnTo>
                <a:lnTo>
                  <a:pt x="559" y="1272"/>
                </a:lnTo>
                <a:cubicBezTo>
                  <a:pt x="423" y="1299"/>
                  <a:pt x="208" y="1312"/>
                  <a:pt x="151" y="1354"/>
                </a:cubicBezTo>
                <a:cubicBezTo>
                  <a:pt x="98" y="1384"/>
                  <a:pt x="50" y="1455"/>
                  <a:pt x="0" y="1506"/>
                </a:cubicBezTo>
              </a:path>
            </a:pathLst>
          </a:custGeom>
          <a:solidFill>
            <a:srgbClr val="2A8DD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3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66" name="textbox 366"/>
          <p:cNvSpPr/>
          <p:nvPr/>
        </p:nvSpPr>
        <p:spPr>
          <a:xfrm>
            <a:off x="405561" y="401320"/>
            <a:ext cx="8665209" cy="43662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也可以这样理解：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77765" algn="l" rtl="0" eaLnBrk="0">
              <a:lnSpc>
                <a:spcPts val="2325"/>
              </a:lnSpc>
              <a:spcBef>
                <a:spcPts val="51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什么现象需要解释？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960620" algn="l" rtl="0" eaLnBrk="0">
              <a:lnSpc>
                <a:spcPts val="2325"/>
              </a:lnSpc>
              <a:spcBef>
                <a:spcPts val="1075"/>
              </a:spcBef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研究关于现象的什么问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73955" indent="-13970" algn="l" rtl="0" eaLnBrk="0">
              <a:lnSpc>
                <a:spcPct val="99000"/>
              </a:lnSpc>
              <a:spcBef>
                <a:spcPts val="515"/>
              </a:spcBef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通过假设、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实验等方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法收集证据，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回答问题。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08550" algn="l" rtl="0" eaLnBrk="0">
              <a:lnSpc>
                <a:spcPct val="88000"/>
              </a:lnSpc>
              <a:spcBef>
                <a:spcPts val="51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解释现象的科学知识；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908550" algn="l" rtl="0" eaLnBrk="0">
              <a:lnSpc>
                <a:spcPct val="88000"/>
              </a:lnSpc>
              <a:spcBef>
                <a:spcPts val="36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还需要研究的新现象、</a:t>
            </a:r>
            <a:r>
              <a:rPr sz="1700" kern="0" spc="-3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新问题。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5730" algn="l" rtl="0" eaLnBrk="0">
              <a:lnSpc>
                <a:spcPct val="88000"/>
              </a:lnSpc>
              <a:spcBef>
                <a:spcPts val="82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1.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给学生指定研究问题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≠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教学生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提出问题；           总的来说，在教师的指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09855" algn="l" rtl="0" eaLnBrk="0">
              <a:lnSpc>
                <a:spcPct val="88000"/>
              </a:lnSpc>
              <a:spcBef>
                <a:spcPts val="36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2.</a:t>
            </a:r>
            <a:r>
              <a:rPr sz="1700" kern="0" spc="1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告诉学生假设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≠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教学生如何作出假设；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导下，如何发挥学生的主体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08585" algn="l" rtl="0" eaLnBrk="0">
              <a:lnSpc>
                <a:spcPct val="88000"/>
              </a:lnSpc>
              <a:spcBef>
                <a:spcPts val="365"/>
              </a:spcBef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3.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让学生按实验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步骤做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≠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教学生如何设计实验；   作用，让学生真正经历探究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05410" algn="l" rtl="0" eaLnBrk="0">
              <a:lnSpc>
                <a:spcPct val="88000"/>
              </a:lnSpc>
              <a:spcBef>
                <a:spcPts val="36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4.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让学生说出实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验结论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≠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教给学生如何得出结论； 的整个过程，让学生的思维   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07950" algn="l" rtl="0" eaLnBrk="0">
              <a:lnSpc>
                <a:spcPct val="88000"/>
              </a:lnSpc>
              <a:spcBef>
                <a:spcPts val="365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5.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让学生探究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≠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教学生如何思考。          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参与到每一环节中。</a:t>
            </a:r>
            <a:endParaRPr sz="17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68" name="picture 3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551192" y="4485854"/>
            <a:ext cx="1518709" cy="258558"/>
          </a:xfrm>
          <a:prstGeom prst="rect">
            <a:avLst/>
          </a:prstGeom>
        </p:spPr>
      </p:pic>
      <p:pic>
        <p:nvPicPr>
          <p:cNvPr id="370" name="picture 3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477749" y="4255617"/>
            <a:ext cx="38582" cy="184594"/>
          </a:xfrm>
          <a:prstGeom prst="rect">
            <a:avLst/>
          </a:prstGeom>
        </p:spPr>
      </p:pic>
      <p:pic>
        <p:nvPicPr>
          <p:cNvPr id="372" name="picture 3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8204" y="842772"/>
            <a:ext cx="4905209" cy="2436876"/>
          </a:xfrm>
          <a:prstGeom prst="rect">
            <a:avLst/>
          </a:prstGeom>
        </p:spPr>
      </p:pic>
      <p:sp>
        <p:nvSpPr>
          <p:cNvPr id="374" name="path 374"/>
          <p:cNvSpPr/>
          <p:nvPr/>
        </p:nvSpPr>
        <p:spPr>
          <a:xfrm>
            <a:off x="8426563" y="3420224"/>
            <a:ext cx="355448" cy="956678"/>
          </a:xfrm>
          <a:custGeom>
            <a:avLst/>
            <a:gdLst/>
            <a:ahLst/>
            <a:cxnLst/>
            <a:rect l="0" t="0" r="0" b="0"/>
            <a:pathLst>
              <a:path w="559" h="1506">
                <a:moveTo>
                  <a:pt x="0" y="1506"/>
                </a:moveTo>
                <a:lnTo>
                  <a:pt x="52" y="0"/>
                </a:lnTo>
                <a:cubicBezTo>
                  <a:pt x="43" y="33"/>
                  <a:pt x="18" y="56"/>
                  <a:pt x="26" y="100"/>
                </a:cubicBezTo>
                <a:cubicBezTo>
                  <a:pt x="40" y="141"/>
                  <a:pt x="46" y="182"/>
                  <a:pt x="133" y="305"/>
                </a:cubicBezTo>
                <a:cubicBezTo>
                  <a:pt x="224" y="400"/>
                  <a:pt x="314" y="451"/>
                  <a:pt x="394" y="512"/>
                </a:cubicBezTo>
                <a:cubicBezTo>
                  <a:pt x="322" y="546"/>
                  <a:pt x="282" y="549"/>
                  <a:pt x="177" y="612"/>
                </a:cubicBezTo>
                <a:cubicBezTo>
                  <a:pt x="108" y="648"/>
                  <a:pt x="77" y="687"/>
                  <a:pt x="27" y="724"/>
                </a:cubicBezTo>
                <a:lnTo>
                  <a:pt x="351" y="652"/>
                </a:lnTo>
                <a:lnTo>
                  <a:pt x="559" y="1272"/>
                </a:lnTo>
                <a:cubicBezTo>
                  <a:pt x="423" y="1299"/>
                  <a:pt x="208" y="1312"/>
                  <a:pt x="151" y="1354"/>
                </a:cubicBezTo>
                <a:cubicBezTo>
                  <a:pt x="98" y="1384"/>
                  <a:pt x="50" y="1455"/>
                  <a:pt x="0" y="1506"/>
                </a:cubicBezTo>
              </a:path>
            </a:pathLst>
          </a:custGeom>
          <a:solidFill>
            <a:srgbClr val="2A8DD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picture 3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43939" y="1059179"/>
            <a:ext cx="5058409" cy="3261359"/>
          </a:xfrm>
          <a:prstGeom prst="rect">
            <a:avLst/>
          </a:prstGeom>
        </p:spPr>
      </p:pic>
      <p:pic>
        <p:nvPicPr>
          <p:cNvPr id="378" name="picture 3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380" name="picture 3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106667" y="842771"/>
            <a:ext cx="1437132" cy="1097280"/>
          </a:xfrm>
          <a:prstGeom prst="rect">
            <a:avLst/>
          </a:prstGeom>
        </p:spPr>
      </p:pic>
      <p:pic>
        <p:nvPicPr>
          <p:cNvPr id="382" name="picture 3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589455" y="495934"/>
            <a:ext cx="2343099" cy="236855"/>
          </a:xfrm>
          <a:prstGeom prst="rect">
            <a:avLst/>
          </a:prstGeom>
        </p:spPr>
      </p:pic>
      <p:pic>
        <p:nvPicPr>
          <p:cNvPr id="384" name="picture 3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539227" y="4485854"/>
            <a:ext cx="1518709" cy="258558"/>
          </a:xfrm>
          <a:prstGeom prst="rect">
            <a:avLst/>
          </a:prstGeom>
        </p:spPr>
      </p:pic>
      <p:pic>
        <p:nvPicPr>
          <p:cNvPr id="386" name="picture 3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539798" y="4255617"/>
            <a:ext cx="38582" cy="184594"/>
          </a:xfrm>
          <a:prstGeom prst="rect">
            <a:avLst/>
          </a:prstGeom>
        </p:spPr>
      </p:pic>
      <p:sp>
        <p:nvSpPr>
          <p:cNvPr id="388" name="path 388"/>
          <p:cNvSpPr/>
          <p:nvPr/>
        </p:nvSpPr>
        <p:spPr>
          <a:xfrm>
            <a:off x="8426563" y="3420224"/>
            <a:ext cx="355448" cy="956678"/>
          </a:xfrm>
          <a:custGeom>
            <a:avLst/>
            <a:gdLst/>
            <a:ahLst/>
            <a:cxnLst/>
            <a:rect l="0" t="0" r="0" b="0"/>
            <a:pathLst>
              <a:path w="559" h="1506">
                <a:moveTo>
                  <a:pt x="0" y="1506"/>
                </a:moveTo>
                <a:lnTo>
                  <a:pt x="52" y="0"/>
                </a:lnTo>
                <a:cubicBezTo>
                  <a:pt x="43" y="33"/>
                  <a:pt x="18" y="56"/>
                  <a:pt x="26" y="100"/>
                </a:cubicBezTo>
                <a:cubicBezTo>
                  <a:pt x="40" y="141"/>
                  <a:pt x="46" y="182"/>
                  <a:pt x="133" y="305"/>
                </a:cubicBezTo>
                <a:cubicBezTo>
                  <a:pt x="224" y="400"/>
                  <a:pt x="314" y="451"/>
                  <a:pt x="394" y="512"/>
                </a:cubicBezTo>
                <a:cubicBezTo>
                  <a:pt x="322" y="546"/>
                  <a:pt x="282" y="549"/>
                  <a:pt x="177" y="612"/>
                </a:cubicBezTo>
                <a:cubicBezTo>
                  <a:pt x="108" y="648"/>
                  <a:pt x="77" y="687"/>
                  <a:pt x="27" y="724"/>
                </a:cubicBezTo>
                <a:lnTo>
                  <a:pt x="351" y="652"/>
                </a:lnTo>
                <a:lnTo>
                  <a:pt x="559" y="1272"/>
                </a:lnTo>
                <a:cubicBezTo>
                  <a:pt x="423" y="1299"/>
                  <a:pt x="208" y="1312"/>
                  <a:pt x="151" y="1354"/>
                </a:cubicBezTo>
                <a:cubicBezTo>
                  <a:pt x="98" y="1384"/>
                  <a:pt x="50" y="1455"/>
                  <a:pt x="0" y="1506"/>
                </a:cubicBezTo>
              </a:path>
            </a:pathLst>
          </a:custGeom>
          <a:solidFill>
            <a:srgbClr val="2A8DD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90" name="picture 3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50861" y="498475"/>
            <a:ext cx="224574" cy="231140"/>
          </a:xfrm>
          <a:prstGeom prst="rect">
            <a:avLst/>
          </a:prstGeom>
        </p:spPr>
      </p:pic>
      <p:pic>
        <p:nvPicPr>
          <p:cNvPr id="392" name="picture 39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147445" y="511809"/>
            <a:ext cx="80009" cy="186690"/>
          </a:xfrm>
          <a:prstGeom prst="rect">
            <a:avLst/>
          </a:prstGeom>
        </p:spPr>
      </p:pic>
      <p:pic>
        <p:nvPicPr>
          <p:cNvPr id="394" name="picture 3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347469" y="566420"/>
            <a:ext cx="43180" cy="1352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21600000">
            <a:off x="663778" y="815340"/>
            <a:ext cx="8243366" cy="3656329"/>
            <a:chOff x="0" y="0"/>
            <a:chExt cx="8243366" cy="3656329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8243366" cy="3656329"/>
            </a:xfrm>
            <a:prstGeom prst="rect">
              <a:avLst/>
            </a:prstGeom>
          </p:spPr>
        </p:pic>
        <p:sp>
          <p:nvSpPr>
            <p:cNvPr id="22" name="textbox 22"/>
            <p:cNvSpPr/>
            <p:nvPr/>
          </p:nvSpPr>
          <p:spPr>
            <a:xfrm>
              <a:off x="2228741" y="1494220"/>
              <a:ext cx="5866129" cy="20326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41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indent="635" algn="l" rtl="0" eaLnBrk="0">
                <a:lnSpc>
                  <a:spcPct val="95000"/>
                </a:lnSpc>
              </a:pP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基于证据与逻辑， 运用分析与综合、</a:t>
              </a:r>
              <a:r>
                <a:rPr sz="2000" kern="0" spc="-4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比较</a:t>
              </a:r>
              <a:r>
                <a:rPr sz="20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与分类、</a:t>
              </a:r>
              <a:r>
                <a:rPr sz="20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归纳与演绎等思维方法， 建立证据与解释之间的关</a:t>
              </a:r>
              <a:r>
                <a:rPr sz="2000" kern="0" spc="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系并提出合理见解。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indent="-635" algn="l" rtl="0" eaLnBrk="0">
                <a:lnSpc>
                  <a:spcPct val="93000"/>
                </a:lnSpc>
                <a:spcBef>
                  <a:spcPts val="5"/>
                </a:spcBef>
              </a:pPr>
              <a:r>
                <a:rPr sz="20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从不同的角度分析、思</a:t>
              </a: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考问题， 提出新颖而有价值的</a:t>
              </a:r>
              <a:r>
                <a:rPr sz="20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观点和解决问题的方法。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4" name="textbox 24"/>
            <p:cNvSpPr/>
            <p:nvPr/>
          </p:nvSpPr>
          <p:spPr>
            <a:xfrm>
              <a:off x="2246599" y="130304"/>
              <a:ext cx="5611495" cy="88836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4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indent="8890" algn="l" rtl="0" eaLnBrk="0">
                <a:lnSpc>
                  <a:spcPct val="95000"/>
                </a:lnSpc>
              </a:pPr>
              <a:r>
                <a:rPr sz="20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以经验事实为基础， 对客观事物进行抽象和概括</a:t>
              </a:r>
              <a:r>
                <a:rPr sz="2000" kern="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进而建构模型； 运用模型进行分析、解释现象和数</a:t>
              </a:r>
              <a:r>
                <a:rPr sz="20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据， 描述系统的结构、关系及</a:t>
              </a:r>
              <a:r>
                <a:rPr sz="20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变化过程。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6" name="textbox 26"/>
            <p:cNvSpPr/>
            <p:nvPr/>
          </p:nvSpPr>
          <p:spPr>
            <a:xfrm>
              <a:off x="488864" y="1770996"/>
              <a:ext cx="1041400" cy="16103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970" algn="l" rtl="0" eaLnBrk="0">
                <a:lnSpc>
                  <a:spcPct val="87000"/>
                </a:lnSpc>
              </a:pPr>
              <a:r>
                <a:rPr sz="2000" b="1" kern="0" spc="-10" dirty="0">
                  <a:solidFill>
                    <a:srgbClr val="2A8DD4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推理论证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7000"/>
                </a:lnSpc>
                <a:spcBef>
                  <a:spcPts val="0"/>
                </a:spcBef>
              </a:pPr>
              <a:r>
                <a:rPr sz="2000" b="1" kern="0" spc="-10" dirty="0">
                  <a:solidFill>
                    <a:srgbClr val="2A8DD4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创新思维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8" name="textbox 28"/>
            <p:cNvSpPr/>
            <p:nvPr/>
          </p:nvSpPr>
          <p:spPr>
            <a:xfrm>
              <a:off x="458363" y="438973"/>
              <a:ext cx="1039494" cy="2889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2000" b="1" kern="0" spc="-10" dirty="0">
                  <a:solidFill>
                    <a:srgbClr val="4472C4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模型建构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253599" y="1860119"/>
            <a:ext cx="385445" cy="16503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2700" b="1" kern="0" spc="490" dirty="0">
                <a:solidFill>
                  <a:srgbClr val="2A8D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picture 3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317364" y="194945"/>
            <a:ext cx="3013074" cy="4445634"/>
          </a:xfrm>
          <a:prstGeom prst="rect">
            <a:avLst/>
          </a:prstGeom>
        </p:spPr>
      </p:pic>
      <p:pic>
        <p:nvPicPr>
          <p:cNvPr id="398" name="picture 3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400" name="picture 4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260347" y="1706879"/>
            <a:ext cx="1953767" cy="1638300"/>
          </a:xfrm>
          <a:prstGeom prst="rect">
            <a:avLst/>
          </a:prstGeom>
        </p:spPr>
      </p:pic>
      <p:pic>
        <p:nvPicPr>
          <p:cNvPr id="402" name="picture 4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539227" y="4485854"/>
            <a:ext cx="1518709" cy="258558"/>
          </a:xfrm>
          <a:prstGeom prst="rect">
            <a:avLst/>
          </a:prstGeom>
        </p:spPr>
      </p:pic>
      <p:pic>
        <p:nvPicPr>
          <p:cNvPr id="404" name="picture 4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559217" y="497204"/>
            <a:ext cx="1575028" cy="235585"/>
          </a:xfrm>
          <a:prstGeom prst="rect">
            <a:avLst/>
          </a:prstGeom>
        </p:spPr>
      </p:pic>
      <p:pic>
        <p:nvPicPr>
          <p:cNvPr id="406" name="picture 4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539798" y="4255617"/>
            <a:ext cx="38582" cy="184594"/>
          </a:xfrm>
          <a:prstGeom prst="rect">
            <a:avLst/>
          </a:prstGeom>
        </p:spPr>
      </p:pic>
      <p:sp>
        <p:nvSpPr>
          <p:cNvPr id="408" name="path 408"/>
          <p:cNvSpPr/>
          <p:nvPr/>
        </p:nvSpPr>
        <p:spPr>
          <a:xfrm>
            <a:off x="8426563" y="3420224"/>
            <a:ext cx="355448" cy="956678"/>
          </a:xfrm>
          <a:custGeom>
            <a:avLst/>
            <a:gdLst/>
            <a:ahLst/>
            <a:cxnLst/>
            <a:rect l="0" t="0" r="0" b="0"/>
            <a:pathLst>
              <a:path w="559" h="1506">
                <a:moveTo>
                  <a:pt x="0" y="1506"/>
                </a:moveTo>
                <a:lnTo>
                  <a:pt x="52" y="0"/>
                </a:lnTo>
                <a:cubicBezTo>
                  <a:pt x="43" y="33"/>
                  <a:pt x="18" y="56"/>
                  <a:pt x="26" y="100"/>
                </a:cubicBezTo>
                <a:cubicBezTo>
                  <a:pt x="40" y="141"/>
                  <a:pt x="46" y="182"/>
                  <a:pt x="133" y="305"/>
                </a:cubicBezTo>
                <a:cubicBezTo>
                  <a:pt x="224" y="400"/>
                  <a:pt x="314" y="451"/>
                  <a:pt x="394" y="512"/>
                </a:cubicBezTo>
                <a:cubicBezTo>
                  <a:pt x="322" y="546"/>
                  <a:pt x="282" y="549"/>
                  <a:pt x="177" y="612"/>
                </a:cubicBezTo>
                <a:cubicBezTo>
                  <a:pt x="108" y="648"/>
                  <a:pt x="77" y="687"/>
                  <a:pt x="27" y="724"/>
                </a:cubicBezTo>
                <a:lnTo>
                  <a:pt x="351" y="652"/>
                </a:lnTo>
                <a:lnTo>
                  <a:pt x="559" y="1272"/>
                </a:lnTo>
                <a:cubicBezTo>
                  <a:pt x="423" y="1299"/>
                  <a:pt x="208" y="1312"/>
                  <a:pt x="151" y="1354"/>
                </a:cubicBezTo>
                <a:cubicBezTo>
                  <a:pt x="98" y="1384"/>
                  <a:pt x="50" y="1455"/>
                  <a:pt x="0" y="1506"/>
                </a:cubicBezTo>
              </a:path>
            </a:pathLst>
          </a:custGeom>
          <a:solidFill>
            <a:srgbClr val="2A8DD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10" name="picture 4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50861" y="498475"/>
            <a:ext cx="398818" cy="231140"/>
          </a:xfrm>
          <a:prstGeom prst="rect">
            <a:avLst/>
          </a:prstGeom>
        </p:spPr>
      </p:pic>
      <p:pic>
        <p:nvPicPr>
          <p:cNvPr id="412" name="picture 4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327150" y="566420"/>
            <a:ext cx="43180" cy="1352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80024" y="1855254"/>
            <a:ext cx="4201992" cy="1780666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539227" y="3420224"/>
            <a:ext cx="1558518" cy="1324188"/>
          </a:xfrm>
          <a:prstGeom prst="rect">
            <a:avLst/>
          </a:prstGeom>
        </p:spPr>
      </p:pic>
      <p:sp>
        <p:nvSpPr>
          <p:cNvPr id="40" name="textbox 40"/>
          <p:cNvSpPr/>
          <p:nvPr/>
        </p:nvSpPr>
        <p:spPr>
          <a:xfrm>
            <a:off x="3736268" y="3922706"/>
            <a:ext cx="2082164" cy="8331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" algn="l" rtl="0" eaLnBrk="0">
              <a:lnSpc>
                <a:spcPct val="100000"/>
              </a:lnSpc>
            </a:pP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正确的逻辑分析， 运用科学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的思维方法认识事物及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事物</a:t>
            </a: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之间的联系 （认知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方式）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3190" algn="l" rtl="0" eaLnBrk="0">
              <a:lnSpc>
                <a:spcPts val="1685"/>
              </a:lnSpc>
            </a:pP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（从论据到论证）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textbox 42"/>
          <p:cNvSpPr/>
          <p:nvPr/>
        </p:nvSpPr>
        <p:spPr>
          <a:xfrm>
            <a:off x="666417" y="3490976"/>
            <a:ext cx="2047875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445" algn="l" rtl="0" eaLnBrk="0">
              <a:lnSpc>
                <a:spcPct val="103000"/>
              </a:lnSpc>
            </a:pP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崇尚真知， 认同科学知识</a:t>
            </a: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原理和方法在解决问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题中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的作用 （认知动机</a:t>
            </a: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textbox 44"/>
          <p:cNvSpPr/>
          <p:nvPr/>
        </p:nvSpPr>
        <p:spPr>
          <a:xfrm>
            <a:off x="6074000" y="1130012"/>
            <a:ext cx="1911350" cy="6375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03000"/>
              </a:lnSpc>
            </a:pP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质疑和批判， 创造性地提</a:t>
            </a: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出观点、方法， 以解决具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体的问题 （认知品质）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textbox 46"/>
          <p:cNvSpPr/>
          <p:nvPr/>
        </p:nvSpPr>
        <p:spPr>
          <a:xfrm>
            <a:off x="2467164" y="1128579"/>
            <a:ext cx="1737995" cy="638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" algn="l" rtl="0" eaLnBrk="0">
              <a:lnSpc>
                <a:spcPct val="103000"/>
              </a:lnSpc>
            </a:pP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尊重事实和证据， 以事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实和证据作为科学思维</a:t>
            </a: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的起点 （认知行为）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textbox 48"/>
          <p:cNvSpPr/>
          <p:nvPr/>
        </p:nvSpPr>
        <p:spPr>
          <a:xfrm>
            <a:off x="910255" y="474151"/>
            <a:ext cx="2737485" cy="2806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900" b="1" kern="0" spc="4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科学思维的显性特征</a:t>
            </a:r>
            <a:endParaRPr sz="1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356832" y="1515186"/>
            <a:ext cx="1526997" cy="1784146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071876" y="1515186"/>
            <a:ext cx="1526997" cy="178414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21600000">
            <a:off x="4716907" y="1515186"/>
            <a:ext cx="1526997" cy="1784146"/>
            <a:chOff x="0" y="0"/>
            <a:chExt cx="1526997" cy="1784146"/>
          </a:xfrm>
        </p:grpSpPr>
        <p:sp>
          <p:nvSpPr>
            <p:cNvPr id="56" name="path 56"/>
            <p:cNvSpPr/>
            <p:nvPr/>
          </p:nvSpPr>
          <p:spPr>
            <a:xfrm>
              <a:off x="0" y="0"/>
              <a:ext cx="1526997" cy="1784146"/>
            </a:xfrm>
            <a:custGeom>
              <a:avLst/>
              <a:gdLst/>
              <a:ahLst/>
              <a:cxnLst/>
              <a:rect l="0" t="0" r="0" b="0"/>
              <a:pathLst>
                <a:path w="2404" h="2809">
                  <a:moveTo>
                    <a:pt x="2158" y="0"/>
                  </a:moveTo>
                  <a:cubicBezTo>
                    <a:pt x="1916" y="488"/>
                    <a:pt x="1916" y="488"/>
                    <a:pt x="1916" y="488"/>
                  </a:cubicBezTo>
                  <a:cubicBezTo>
                    <a:pt x="2010" y="488"/>
                    <a:pt x="2010" y="488"/>
                    <a:pt x="2010" y="488"/>
                  </a:cubicBezTo>
                  <a:cubicBezTo>
                    <a:pt x="2010" y="1652"/>
                    <a:pt x="2010" y="1652"/>
                    <a:pt x="2010" y="1652"/>
                  </a:cubicBezTo>
                  <a:cubicBezTo>
                    <a:pt x="2010" y="2128"/>
                    <a:pt x="1629" y="2514"/>
                    <a:pt x="1153" y="2514"/>
                  </a:cubicBezTo>
                  <a:cubicBezTo>
                    <a:pt x="677" y="2514"/>
                    <a:pt x="295" y="2128"/>
                    <a:pt x="295" y="1652"/>
                  </a:cubicBezTo>
                  <a:cubicBezTo>
                    <a:pt x="0" y="1652"/>
                    <a:pt x="0" y="1652"/>
                    <a:pt x="0" y="1652"/>
                  </a:cubicBezTo>
                  <a:cubicBezTo>
                    <a:pt x="0" y="2292"/>
                    <a:pt x="517" y="2809"/>
                    <a:pt x="1153" y="2809"/>
                  </a:cubicBezTo>
                  <a:cubicBezTo>
                    <a:pt x="1789" y="2809"/>
                    <a:pt x="2306" y="2292"/>
                    <a:pt x="2306" y="1652"/>
                  </a:cubicBezTo>
                  <a:cubicBezTo>
                    <a:pt x="2306" y="488"/>
                    <a:pt x="2306" y="488"/>
                    <a:pt x="2306" y="488"/>
                  </a:cubicBezTo>
                  <a:cubicBezTo>
                    <a:pt x="2404" y="488"/>
                    <a:pt x="2404" y="488"/>
                    <a:pt x="2404" y="488"/>
                  </a:cubicBezTo>
                  <a:lnTo>
                    <a:pt x="215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8" name="path 58"/>
            <p:cNvSpPr/>
            <p:nvPr/>
          </p:nvSpPr>
          <p:spPr>
            <a:xfrm>
              <a:off x="265048" y="585723"/>
              <a:ext cx="933374" cy="930160"/>
            </a:xfrm>
            <a:custGeom>
              <a:avLst/>
              <a:gdLst/>
              <a:ahLst/>
              <a:cxnLst/>
              <a:rect l="0" t="0" r="0" b="0"/>
              <a:pathLst>
                <a:path w="1469" h="1464">
                  <a:moveTo>
                    <a:pt x="0" y="733"/>
                  </a:moveTo>
                  <a:cubicBezTo>
                    <a:pt x="0" y="327"/>
                    <a:pt x="329" y="0"/>
                    <a:pt x="734" y="0"/>
                  </a:cubicBezTo>
                  <a:cubicBezTo>
                    <a:pt x="1140" y="0"/>
                    <a:pt x="1469" y="327"/>
                    <a:pt x="1469" y="732"/>
                  </a:cubicBezTo>
                  <a:cubicBezTo>
                    <a:pt x="1469" y="1136"/>
                    <a:pt x="1140" y="1464"/>
                    <a:pt x="734" y="1464"/>
                  </a:cubicBezTo>
                  <a:cubicBezTo>
                    <a:pt x="329" y="1464"/>
                    <a:pt x="0" y="1136"/>
                    <a:pt x="0" y="733"/>
                  </a:cubicBezTo>
                </a:path>
              </a:pathLst>
            </a:custGeom>
            <a:solidFill>
              <a:srgbClr val="59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0" name="path 60"/>
            <p:cNvSpPr/>
            <p:nvPr/>
          </p:nvSpPr>
          <p:spPr>
            <a:xfrm>
              <a:off x="534923" y="890485"/>
              <a:ext cx="395236" cy="360324"/>
            </a:xfrm>
            <a:custGeom>
              <a:avLst/>
              <a:gdLst/>
              <a:ahLst/>
              <a:cxnLst/>
              <a:rect l="0" t="0" r="0" b="0"/>
              <a:pathLst>
                <a:path w="622" h="567">
                  <a:moveTo>
                    <a:pt x="90" y="481"/>
                  </a:moveTo>
                  <a:lnTo>
                    <a:pt x="515" y="481"/>
                  </a:lnTo>
                  <a:lnTo>
                    <a:pt x="515" y="505"/>
                  </a:lnTo>
                  <a:lnTo>
                    <a:pt x="90" y="505"/>
                  </a:lnTo>
                  <a:lnTo>
                    <a:pt x="90" y="481"/>
                  </a:lnTo>
                  <a:close/>
                </a:path>
                <a:path w="622" h="567">
                  <a:moveTo>
                    <a:pt x="191" y="70"/>
                  </a:moveTo>
                  <a:lnTo>
                    <a:pt x="422" y="70"/>
                  </a:lnTo>
                  <a:lnTo>
                    <a:pt x="422" y="94"/>
                  </a:lnTo>
                  <a:lnTo>
                    <a:pt x="191" y="94"/>
                  </a:lnTo>
                  <a:lnTo>
                    <a:pt x="191" y="70"/>
                  </a:lnTo>
                  <a:close/>
                </a:path>
                <a:path w="622" h="567">
                  <a:moveTo>
                    <a:pt x="191" y="128"/>
                  </a:moveTo>
                  <a:lnTo>
                    <a:pt x="422" y="128"/>
                  </a:lnTo>
                  <a:lnTo>
                    <a:pt x="422" y="152"/>
                  </a:lnTo>
                  <a:lnTo>
                    <a:pt x="191" y="152"/>
                  </a:lnTo>
                  <a:lnTo>
                    <a:pt x="191" y="128"/>
                  </a:lnTo>
                  <a:close/>
                </a:path>
                <a:path w="622" h="567">
                  <a:moveTo>
                    <a:pt x="191" y="181"/>
                  </a:moveTo>
                  <a:lnTo>
                    <a:pt x="422" y="181"/>
                  </a:lnTo>
                  <a:lnTo>
                    <a:pt x="422" y="205"/>
                  </a:lnTo>
                  <a:lnTo>
                    <a:pt x="191" y="205"/>
                  </a:lnTo>
                  <a:lnTo>
                    <a:pt x="191" y="181"/>
                  </a:lnTo>
                  <a:close/>
                </a:path>
                <a:path w="622" h="567">
                  <a:moveTo>
                    <a:pt x="552" y="287"/>
                  </a:moveTo>
                  <a:cubicBezTo>
                    <a:pt x="483" y="287"/>
                    <a:pt x="483" y="287"/>
                    <a:pt x="483" y="287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87"/>
                    <a:pt x="139" y="287"/>
                    <a:pt x="139" y="287"/>
                  </a:cubicBezTo>
                  <a:cubicBezTo>
                    <a:pt x="69" y="287"/>
                    <a:pt x="69" y="287"/>
                    <a:pt x="69" y="287"/>
                  </a:cubicBezTo>
                  <a:cubicBezTo>
                    <a:pt x="32" y="287"/>
                    <a:pt x="0" y="320"/>
                    <a:pt x="0" y="357"/>
                  </a:cubicBezTo>
                  <a:cubicBezTo>
                    <a:pt x="0" y="497"/>
                    <a:pt x="0" y="497"/>
                    <a:pt x="0" y="497"/>
                  </a:cubicBezTo>
                  <a:cubicBezTo>
                    <a:pt x="0" y="534"/>
                    <a:pt x="32" y="567"/>
                    <a:pt x="69" y="567"/>
                  </a:cubicBezTo>
                  <a:cubicBezTo>
                    <a:pt x="552" y="567"/>
                    <a:pt x="552" y="567"/>
                    <a:pt x="552" y="567"/>
                  </a:cubicBezTo>
                  <a:cubicBezTo>
                    <a:pt x="589" y="567"/>
                    <a:pt x="622" y="534"/>
                    <a:pt x="622" y="497"/>
                  </a:cubicBezTo>
                  <a:cubicBezTo>
                    <a:pt x="622" y="357"/>
                    <a:pt x="622" y="357"/>
                    <a:pt x="622" y="357"/>
                  </a:cubicBezTo>
                  <a:cubicBezTo>
                    <a:pt x="622" y="320"/>
                    <a:pt x="589" y="287"/>
                    <a:pt x="552" y="287"/>
                  </a:cubicBezTo>
                  <a:moveTo>
                    <a:pt x="163" y="24"/>
                  </a:moveTo>
                  <a:cubicBezTo>
                    <a:pt x="454" y="24"/>
                    <a:pt x="454" y="24"/>
                    <a:pt x="454" y="24"/>
                  </a:cubicBezTo>
                  <a:cubicBezTo>
                    <a:pt x="454" y="287"/>
                    <a:pt x="454" y="287"/>
                    <a:pt x="454" y="287"/>
                  </a:cubicBezTo>
                  <a:cubicBezTo>
                    <a:pt x="163" y="287"/>
                    <a:pt x="163" y="287"/>
                    <a:pt x="163" y="287"/>
                  </a:cubicBezTo>
                  <a:lnTo>
                    <a:pt x="163" y="24"/>
                  </a:lnTo>
                  <a:close/>
                  <a:moveTo>
                    <a:pt x="593" y="497"/>
                  </a:moveTo>
                  <a:cubicBezTo>
                    <a:pt x="593" y="522"/>
                    <a:pt x="573" y="538"/>
                    <a:pt x="552" y="538"/>
                  </a:cubicBezTo>
                  <a:cubicBezTo>
                    <a:pt x="69" y="538"/>
                    <a:pt x="69" y="538"/>
                    <a:pt x="69" y="538"/>
                  </a:cubicBezTo>
                  <a:cubicBezTo>
                    <a:pt x="49" y="538"/>
                    <a:pt x="28" y="522"/>
                    <a:pt x="28" y="497"/>
                  </a:cubicBezTo>
                  <a:cubicBezTo>
                    <a:pt x="28" y="357"/>
                    <a:pt x="28" y="357"/>
                    <a:pt x="28" y="357"/>
                  </a:cubicBezTo>
                  <a:cubicBezTo>
                    <a:pt x="28" y="333"/>
                    <a:pt x="49" y="316"/>
                    <a:pt x="69" y="316"/>
                  </a:cubicBezTo>
                  <a:cubicBezTo>
                    <a:pt x="552" y="316"/>
                    <a:pt x="552" y="316"/>
                    <a:pt x="552" y="316"/>
                  </a:cubicBezTo>
                  <a:cubicBezTo>
                    <a:pt x="573" y="316"/>
                    <a:pt x="593" y="333"/>
                    <a:pt x="593" y="357"/>
                  </a:cubicBezTo>
                  <a:lnTo>
                    <a:pt x="593" y="497"/>
                  </a:lnTo>
                </a:path>
                <a:path w="622" h="567">
                  <a:moveTo>
                    <a:pt x="90" y="377"/>
                  </a:moveTo>
                  <a:cubicBezTo>
                    <a:pt x="89" y="366"/>
                    <a:pt x="98" y="357"/>
                    <a:pt x="109" y="357"/>
                  </a:cubicBezTo>
                  <a:cubicBezTo>
                    <a:pt x="121" y="357"/>
                    <a:pt x="129" y="366"/>
                    <a:pt x="129" y="377"/>
                  </a:cubicBezTo>
                  <a:cubicBezTo>
                    <a:pt x="129" y="388"/>
                    <a:pt x="121" y="397"/>
                    <a:pt x="109" y="397"/>
                  </a:cubicBezTo>
                  <a:cubicBezTo>
                    <a:pt x="98" y="397"/>
                    <a:pt x="89" y="388"/>
                    <a:pt x="90" y="377"/>
                  </a:cubicBezTo>
                </a:path>
                <a:path w="622" h="567">
                  <a:moveTo>
                    <a:pt x="148" y="377"/>
                  </a:moveTo>
                  <a:cubicBezTo>
                    <a:pt x="147" y="366"/>
                    <a:pt x="155" y="357"/>
                    <a:pt x="164" y="357"/>
                  </a:cubicBezTo>
                  <a:cubicBezTo>
                    <a:pt x="174" y="357"/>
                    <a:pt x="182" y="366"/>
                    <a:pt x="182" y="377"/>
                  </a:cubicBezTo>
                  <a:cubicBezTo>
                    <a:pt x="182" y="388"/>
                    <a:pt x="174" y="397"/>
                    <a:pt x="164" y="397"/>
                  </a:cubicBezTo>
                  <a:cubicBezTo>
                    <a:pt x="155" y="397"/>
                    <a:pt x="147" y="388"/>
                    <a:pt x="148" y="37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1364361" y="1515186"/>
            <a:ext cx="1526997" cy="1784146"/>
            <a:chOff x="0" y="0"/>
            <a:chExt cx="1526997" cy="1784146"/>
          </a:xfrm>
        </p:grpSpPr>
        <p:sp>
          <p:nvSpPr>
            <p:cNvPr id="62" name="path 62"/>
            <p:cNvSpPr/>
            <p:nvPr/>
          </p:nvSpPr>
          <p:spPr>
            <a:xfrm>
              <a:off x="0" y="0"/>
              <a:ext cx="1526997" cy="1784146"/>
            </a:xfrm>
            <a:custGeom>
              <a:avLst/>
              <a:gdLst/>
              <a:ahLst/>
              <a:cxnLst/>
              <a:rect l="0" t="0" r="0" b="0"/>
              <a:pathLst>
                <a:path w="2404" h="2809">
                  <a:moveTo>
                    <a:pt x="2158" y="0"/>
                  </a:moveTo>
                  <a:cubicBezTo>
                    <a:pt x="1916" y="488"/>
                    <a:pt x="1916" y="488"/>
                    <a:pt x="1916" y="488"/>
                  </a:cubicBezTo>
                  <a:cubicBezTo>
                    <a:pt x="2010" y="488"/>
                    <a:pt x="2010" y="488"/>
                    <a:pt x="2010" y="488"/>
                  </a:cubicBezTo>
                  <a:cubicBezTo>
                    <a:pt x="2010" y="1652"/>
                    <a:pt x="2010" y="1652"/>
                    <a:pt x="2010" y="1652"/>
                  </a:cubicBezTo>
                  <a:cubicBezTo>
                    <a:pt x="2010" y="2128"/>
                    <a:pt x="1629" y="2514"/>
                    <a:pt x="1153" y="2514"/>
                  </a:cubicBezTo>
                  <a:cubicBezTo>
                    <a:pt x="677" y="2514"/>
                    <a:pt x="295" y="2128"/>
                    <a:pt x="295" y="1652"/>
                  </a:cubicBezTo>
                  <a:cubicBezTo>
                    <a:pt x="0" y="1652"/>
                    <a:pt x="0" y="1652"/>
                    <a:pt x="0" y="1652"/>
                  </a:cubicBezTo>
                  <a:cubicBezTo>
                    <a:pt x="0" y="2292"/>
                    <a:pt x="517" y="2809"/>
                    <a:pt x="1153" y="2809"/>
                  </a:cubicBezTo>
                  <a:cubicBezTo>
                    <a:pt x="1789" y="2809"/>
                    <a:pt x="2306" y="2292"/>
                    <a:pt x="2306" y="1652"/>
                  </a:cubicBezTo>
                  <a:cubicBezTo>
                    <a:pt x="2306" y="488"/>
                    <a:pt x="2306" y="488"/>
                    <a:pt x="2306" y="488"/>
                  </a:cubicBezTo>
                  <a:cubicBezTo>
                    <a:pt x="2404" y="488"/>
                    <a:pt x="2404" y="488"/>
                    <a:pt x="2404" y="488"/>
                  </a:cubicBezTo>
                  <a:lnTo>
                    <a:pt x="215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4" name="path 64"/>
            <p:cNvSpPr/>
            <p:nvPr/>
          </p:nvSpPr>
          <p:spPr>
            <a:xfrm>
              <a:off x="264794" y="585723"/>
              <a:ext cx="933627" cy="930160"/>
            </a:xfrm>
            <a:custGeom>
              <a:avLst/>
              <a:gdLst/>
              <a:ahLst/>
              <a:cxnLst/>
              <a:rect l="0" t="0" r="0" b="0"/>
              <a:pathLst>
                <a:path w="1470" h="1464">
                  <a:moveTo>
                    <a:pt x="0" y="733"/>
                  </a:moveTo>
                  <a:cubicBezTo>
                    <a:pt x="0" y="327"/>
                    <a:pt x="329" y="0"/>
                    <a:pt x="735" y="0"/>
                  </a:cubicBezTo>
                  <a:cubicBezTo>
                    <a:pt x="1141" y="0"/>
                    <a:pt x="1470" y="327"/>
                    <a:pt x="1470" y="732"/>
                  </a:cubicBezTo>
                  <a:cubicBezTo>
                    <a:pt x="1470" y="1136"/>
                    <a:pt x="1141" y="1464"/>
                    <a:pt x="735" y="1464"/>
                  </a:cubicBezTo>
                  <a:cubicBezTo>
                    <a:pt x="329" y="1464"/>
                    <a:pt x="0" y="1136"/>
                    <a:pt x="0" y="733"/>
                  </a:cubicBezTo>
                </a:path>
              </a:pathLst>
            </a:custGeom>
            <a:solidFill>
              <a:srgbClr val="59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6" name="path 66"/>
            <p:cNvSpPr/>
            <p:nvPr/>
          </p:nvSpPr>
          <p:spPr>
            <a:xfrm>
              <a:off x="532162" y="784136"/>
              <a:ext cx="399172" cy="525398"/>
            </a:xfrm>
            <a:custGeom>
              <a:avLst/>
              <a:gdLst/>
              <a:ahLst/>
              <a:cxnLst/>
              <a:rect l="0" t="0" r="0" b="0"/>
              <a:pathLst>
                <a:path w="628" h="827">
                  <a:moveTo>
                    <a:pt x="403" y="135"/>
                  </a:moveTo>
                  <a:cubicBezTo>
                    <a:pt x="383" y="126"/>
                    <a:pt x="366" y="122"/>
                    <a:pt x="350" y="122"/>
                  </a:cubicBezTo>
                  <a:cubicBezTo>
                    <a:pt x="350" y="0"/>
                    <a:pt x="350" y="0"/>
                    <a:pt x="350" y="0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350" y="388"/>
                    <a:pt x="350" y="388"/>
                    <a:pt x="350" y="388"/>
                  </a:cubicBezTo>
                  <a:cubicBezTo>
                    <a:pt x="350" y="266"/>
                    <a:pt x="350" y="266"/>
                    <a:pt x="350" y="266"/>
                  </a:cubicBezTo>
                  <a:cubicBezTo>
                    <a:pt x="502" y="274"/>
                    <a:pt x="568" y="352"/>
                    <a:pt x="543" y="438"/>
                  </a:cubicBezTo>
                  <a:cubicBezTo>
                    <a:pt x="531" y="474"/>
                    <a:pt x="502" y="503"/>
                    <a:pt x="469" y="519"/>
                  </a:cubicBezTo>
                  <a:cubicBezTo>
                    <a:pt x="543" y="503"/>
                    <a:pt x="605" y="462"/>
                    <a:pt x="621" y="401"/>
                  </a:cubicBezTo>
                  <a:cubicBezTo>
                    <a:pt x="654" y="294"/>
                    <a:pt x="555" y="176"/>
                    <a:pt x="403" y="135"/>
                  </a:cubicBezTo>
                </a:path>
                <a:path w="628" h="827">
                  <a:moveTo>
                    <a:pt x="224" y="692"/>
                  </a:moveTo>
                  <a:cubicBezTo>
                    <a:pt x="245" y="700"/>
                    <a:pt x="261" y="700"/>
                    <a:pt x="278" y="704"/>
                  </a:cubicBezTo>
                  <a:cubicBezTo>
                    <a:pt x="278" y="827"/>
                    <a:pt x="278" y="827"/>
                    <a:pt x="278" y="827"/>
                  </a:cubicBezTo>
                  <a:cubicBezTo>
                    <a:pt x="479" y="630"/>
                    <a:pt x="479" y="630"/>
                    <a:pt x="479" y="630"/>
                  </a:cubicBezTo>
                  <a:cubicBezTo>
                    <a:pt x="278" y="434"/>
                    <a:pt x="278" y="434"/>
                    <a:pt x="278" y="434"/>
                  </a:cubicBezTo>
                  <a:cubicBezTo>
                    <a:pt x="278" y="561"/>
                    <a:pt x="278" y="561"/>
                    <a:pt x="278" y="561"/>
                  </a:cubicBezTo>
                  <a:cubicBezTo>
                    <a:pt x="126" y="548"/>
                    <a:pt x="60" y="475"/>
                    <a:pt x="85" y="389"/>
                  </a:cubicBezTo>
                  <a:cubicBezTo>
                    <a:pt x="97" y="352"/>
                    <a:pt x="126" y="323"/>
                    <a:pt x="159" y="307"/>
                  </a:cubicBezTo>
                  <a:cubicBezTo>
                    <a:pt x="85" y="323"/>
                    <a:pt x="23" y="364"/>
                    <a:pt x="7" y="426"/>
                  </a:cubicBezTo>
                  <a:cubicBezTo>
                    <a:pt x="-25" y="532"/>
                    <a:pt x="72" y="651"/>
                    <a:pt x="224" y="692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68" name="textbox 68"/>
          <p:cNvSpPr/>
          <p:nvPr/>
        </p:nvSpPr>
        <p:spPr>
          <a:xfrm>
            <a:off x="6447802" y="3407524"/>
            <a:ext cx="2663189" cy="10852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23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抽象与概括</a:t>
            </a:r>
            <a:r>
              <a:rPr sz="2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0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423682" y="3420224"/>
            <a:ext cx="355448" cy="1019987"/>
          </a:xfrm>
          <a:prstGeom prst="rect">
            <a:avLst/>
          </a:prstGeom>
        </p:spPr>
      </p:pic>
      <p:sp>
        <p:nvSpPr>
          <p:cNvPr id="72" name="textbox 72"/>
          <p:cNvSpPr/>
          <p:nvPr/>
        </p:nvSpPr>
        <p:spPr>
          <a:xfrm>
            <a:off x="982010" y="618296"/>
            <a:ext cx="2036445" cy="2806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</a:t>
            </a:r>
            <a:r>
              <a:rPr sz="1900" b="1" kern="0" spc="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</a:t>
            </a:r>
            <a:r>
              <a:rPr sz="1900" b="1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</a:t>
            </a:r>
            <a:r>
              <a:rPr sz="1900" b="1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</a:t>
            </a:r>
            <a:r>
              <a:rPr sz="1900" b="1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1900" b="1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</a:t>
            </a:r>
            <a:endParaRPr sz="1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4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539227" y="4485854"/>
            <a:ext cx="1518709" cy="258558"/>
          </a:xfrm>
          <a:prstGeom prst="rect">
            <a:avLst/>
          </a:prstGeom>
        </p:spPr>
      </p:pic>
      <p:sp>
        <p:nvSpPr>
          <p:cNvPr id="76" name="textbox 76"/>
          <p:cNvSpPr/>
          <p:nvPr/>
        </p:nvSpPr>
        <p:spPr>
          <a:xfrm>
            <a:off x="4773015" y="3820274"/>
            <a:ext cx="1356994" cy="2940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0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分析与综合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8" name="textbox 78"/>
          <p:cNvSpPr/>
          <p:nvPr/>
        </p:nvSpPr>
        <p:spPr>
          <a:xfrm>
            <a:off x="1378762" y="3821874"/>
            <a:ext cx="1344930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0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比较与分类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0" name="textbox 80"/>
          <p:cNvSpPr/>
          <p:nvPr/>
        </p:nvSpPr>
        <p:spPr>
          <a:xfrm>
            <a:off x="3080511" y="3821607"/>
            <a:ext cx="1337944" cy="2933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0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归纳与演绎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2"/>
          <p:cNvSpPr/>
          <p:nvPr/>
        </p:nvSpPr>
        <p:spPr>
          <a:xfrm>
            <a:off x="475653" y="402453"/>
            <a:ext cx="8290559" cy="39344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50850" algn="l" rtl="0" eaLnBrk="0">
              <a:lnSpc>
                <a:spcPct val="87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二、小学生科学思维培养的重要性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61340" algn="l" rtl="0" eaLnBrk="0">
              <a:lnSpc>
                <a:spcPct val="87000"/>
              </a:lnSpc>
              <a:spcBef>
                <a:spcPts val="515"/>
              </a:spcBef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教学活动的核心是促进学生积极主动地思考。</a:t>
            </a:r>
            <a:r>
              <a:rPr sz="1700" kern="0" spc="-3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好的教学都渗透着思维。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7630" algn="l" rtl="0" eaLnBrk="0">
              <a:lnSpc>
                <a:spcPts val="2600"/>
              </a:lnSpc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再回归到学科当中， 如果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抛开思维， 那么所有学科的素养实际上都是不存在的。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61975" algn="l" rtl="0" eaLnBrk="0">
              <a:lnSpc>
                <a:spcPct val="88000"/>
              </a:lnSpc>
              <a:spcBef>
                <a:spcPts val="81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要培养孩子的各项核心素养， 先决条件是培养孩子的思维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700" kern="0" spc="-4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衡量课堂教学好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6995" algn="l" rtl="0" eaLnBrk="0">
              <a:lnSpc>
                <a:spcPts val="2605"/>
              </a:lnSpc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坏在于学生有无思考。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——胡卫平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12140" algn="l" rtl="0" eaLnBrk="0">
              <a:lnSpc>
                <a:spcPct val="88000"/>
              </a:lnSpc>
              <a:spcBef>
                <a:spcPts val="51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未来不是教给学生怎样去做， 而是教会他们怎样思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考。 </a:t>
            </a: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——朱永新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73075" algn="l" rtl="0" eaLnBrk="0">
              <a:lnSpc>
                <a:spcPct val="112000"/>
              </a:lnSpc>
              <a:spcBef>
                <a:spcPts val="5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动手不应是纯粹的操作性活动， 还应与动脑相结合， 边动手边思考， 可以使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者相互支持， 相得益彰。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</a:t>
            </a: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——《义务教育科学课</a:t>
            </a:r>
            <a:r>
              <a:rPr sz="1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程标准》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4" name="picture 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6"/>
          <p:cNvSpPr/>
          <p:nvPr/>
        </p:nvSpPr>
        <p:spPr>
          <a:xfrm>
            <a:off x="405790" y="500475"/>
            <a:ext cx="7954009" cy="4042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6555" algn="l" rtl="0" eaLnBrk="0">
              <a:lnSpc>
                <a:spcPct val="87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一些教育专家进行了反思：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91160" algn="l" rtl="0" eaLnBrk="0">
              <a:lnSpc>
                <a:spcPts val="2590"/>
              </a:lnSpc>
              <a:spcBef>
                <a:spcPts val="1315"/>
              </a:spcBef>
            </a:pPr>
            <a:r>
              <a:rPr sz="20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 传统教育“学”知识的时代已经过</a:t>
            </a:r>
            <a:r>
              <a:rPr sz="20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去。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410845" algn="l" rtl="0" eaLnBrk="0">
              <a:lnSpc>
                <a:spcPct val="98000"/>
              </a:lnSpc>
              <a:spcBef>
                <a:spcPts val="1285"/>
              </a:spcBef>
            </a:pP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王尔德曾指出： “值</a:t>
            </a: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得学的东西是教不出来的。</a:t>
            </a:r>
            <a:r>
              <a:rPr sz="1700" b="1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”而恰恰教不出来的“思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维”是我们教育必须把握的核心。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91160" algn="l" rtl="0" eaLnBrk="0">
              <a:lnSpc>
                <a:spcPts val="2590"/>
              </a:lnSpc>
              <a:spcBef>
                <a:spcPts val="1200"/>
              </a:spcBef>
            </a:pPr>
            <a:r>
              <a:rPr sz="2000" kern="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 “教”思维的时代已</a:t>
            </a:r>
            <a:r>
              <a:rPr sz="2000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经来临。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22910" algn="l" rtl="0" eaLnBrk="0">
              <a:lnSpc>
                <a:spcPts val="2590"/>
              </a:lnSpc>
              <a:spcBef>
                <a:spcPts val="1385"/>
              </a:spcBef>
            </a:pPr>
            <a:r>
              <a:rPr sz="20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 “学思维”活动课程已深入到部分学校。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6555" algn="l" rtl="0" eaLnBrk="0">
              <a:lnSpc>
                <a:spcPct val="87000"/>
              </a:lnSpc>
              <a:spcBef>
                <a:spcPts val="610"/>
              </a:spcBef>
            </a:pPr>
            <a:r>
              <a:rPr sz="2000" b="1" kern="0" spc="-10" dirty="0">
                <a:solidFill>
                  <a:srgbClr val="2FA1C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一些教育专家呼吁：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0" algn="l" rtl="0" eaLnBrk="0">
              <a:lnSpc>
                <a:spcPct val="87000"/>
              </a:lnSpc>
              <a:spcBef>
                <a:spcPts val="1505"/>
              </a:spcBef>
            </a:pPr>
            <a:r>
              <a:rPr sz="2000" kern="0" spc="-30" dirty="0">
                <a:solidFill>
                  <a:srgbClr val="2FA1C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用思维改变我们的课堂， 变革我们</a:t>
            </a:r>
            <a:r>
              <a:rPr sz="2000" kern="0" spc="-40" dirty="0">
                <a:solidFill>
                  <a:srgbClr val="2FA1C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的教育。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7000"/>
              </a:lnSpc>
            </a:pPr>
            <a:r>
              <a:rPr sz="2000" kern="0" spc="-60" dirty="0">
                <a:solidFill>
                  <a:srgbClr val="2FA1C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让学生的思维在实验探究中“活”起</a:t>
            </a:r>
            <a:r>
              <a:rPr sz="2000" kern="0" spc="-70" dirty="0">
                <a:solidFill>
                  <a:srgbClr val="2FA1C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来， 让实验探究富有“灵魂”。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" name="picture 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90"/>
          <p:cNvSpPr/>
          <p:nvPr/>
        </p:nvSpPr>
        <p:spPr>
          <a:xfrm>
            <a:off x="623049" y="256577"/>
            <a:ext cx="8039734" cy="3870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0205" algn="l" rtl="0" eaLnBrk="0">
              <a:lnSpc>
                <a:spcPct val="88000"/>
              </a:lnSpc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1700" kern="0" spc="-3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当前学生科学思维培</a:t>
            </a: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养方面的反思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474345" algn="l" rtl="0" eaLnBrk="0">
              <a:lnSpc>
                <a:spcPct val="99000"/>
              </a:lnSpc>
              <a:spcBef>
                <a:spcPts val="950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实验探究是科学课重要的组成部分， 是培养学生科学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思维的重要途径。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对当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前的科学教学进行反思， 发现还存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在着以下现象：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0040" algn="l" rtl="0" eaLnBrk="0">
              <a:lnSpc>
                <a:spcPts val="2325"/>
              </a:lnSpc>
              <a:spcBef>
                <a:spcPts val="515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1.过多重视知识教学，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忽视思维培养。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09245" algn="l" rtl="0" eaLnBrk="0">
              <a:lnSpc>
                <a:spcPts val="2325"/>
              </a:lnSpc>
              <a:spcBef>
                <a:spcPts val="915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2.过多关注教师讲授， 缺乏探究机会。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2420" algn="l" rtl="0" eaLnBrk="0">
              <a:lnSpc>
                <a:spcPts val="2325"/>
              </a:lnSpc>
              <a:spcBef>
                <a:spcPts val="915"/>
              </a:spcBef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3.过多关注知识测试， 缺乏思维方面的评价与反馈。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7815" algn="l" rtl="0" eaLnBrk="0">
              <a:lnSpc>
                <a:spcPts val="2325"/>
              </a:lnSpc>
              <a:spcBef>
                <a:spcPts val="915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4.过多关注教师主导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角色， 忽视学生的主体作用。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5595" algn="l" rtl="0" eaLnBrk="0">
              <a:lnSpc>
                <a:spcPts val="2325"/>
              </a:lnSpc>
              <a:spcBef>
                <a:spcPts val="915"/>
              </a:spcBef>
            </a:pP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5.过多关注面向全体， 缺乏个性化指导。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09245" algn="l" rtl="0" eaLnBrk="0">
              <a:lnSpc>
                <a:spcPts val="2325"/>
              </a:lnSpc>
              <a:spcBef>
                <a:spcPts val="915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6.过多关注传统媒体手段的</a:t>
            </a: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应用， 缺少现代科技的融合。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8610" algn="l" rtl="0" eaLnBrk="0">
              <a:lnSpc>
                <a:spcPts val="2325"/>
              </a:lnSpc>
              <a:spcBef>
                <a:spcPts val="0"/>
              </a:spcBef>
            </a:pP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7.过多关注探究环节的思维参与， 缺失学习过程中每一环节的思维参与。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2" name="picture 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632959"/>
            <a:ext cx="9144000" cy="51053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2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</p:tagLst>
</file>

<file path=ppt/tags/tag2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</p:tagLst>
</file>

<file path=ppt/tags/tag25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</p:tagLst>
</file>

<file path=ppt/tags/tag26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</p:tagLst>
</file>

<file path=ppt/tags/tag2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</p:tagLst>
</file>

<file path=ppt/tags/tag2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29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</p:tagLst>
</file>

<file path=ppt/tags/tag3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</p:tagLst>
</file>

<file path=ppt/tags/tag3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</p:tagLst>
</file>

<file path=ppt/tags/tag3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3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300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300"/>
</p:tagLst>
</file>

<file path=ppt/tags/tag4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300"/>
  <p:tag name="KSO_WM_SPECIAL_SOURCE" val="bdnull"/>
  <p:tag name="KSO_WM_TEMPLATE_THUMBS_INDEX" val="1、9"/>
</p:tagLst>
</file>

<file path=ppt/tags/tag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1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文档标题"/>
  <p:tag name="KSO_WM_UNIT_TEXT_TYPE" val="1"/>
</p:tagLst>
</file>

<file path=ppt/tags/tag46.xml><?xml version="1.0" encoding="utf-8"?>
<p:tagLst xmlns:p="http://schemas.openxmlformats.org/presentationml/2006/main">
  <p:tag name="KSO_WM_SLIDE_ID" val="custom20230300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300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52.5&quot;,&quot;top&quot;:&quot;72.25&quot;,&quot;width&quot;:&quot;514.2&quot;,&quot;height&quot;:&quot;263.3&quot;}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300_1*a*1"/>
  <p:tag name="KSO_WM_TEMPLATE_CATEGORY" val="custom"/>
  <p:tag name="KSO_WM_TEMPLATE_INDEX" val="20230300"/>
  <p:tag name="KSO_WM_UNIT_LAYERLEVEL" val="1"/>
  <p:tag name="KSO_WM_TAG_VERSION" val="3.0"/>
  <p:tag name="KSO_WM_BEAUTIFY_FLAG" val="#wm#"/>
  <p:tag name="KSO_WM_UNIT_CONTENT_GROUP_TYPE" val="contentchip"/>
  <p:tag name="KSO_WM_UNIT_PRESET_TEXT" val="添加文档标题"/>
  <p:tag name="KSO_WM_UNIT_TEXT_TYPE" val="1"/>
</p:tagLst>
</file>

<file path=ppt/tags/tag48.xml><?xml version="1.0" encoding="utf-8"?>
<p:tagLst xmlns:p="http://schemas.openxmlformats.org/presentationml/2006/main">
  <p:tag name="KSO_WM_SLIDE_ID" val="custom20230300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300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52.5&quot;,&quot;top&quot;:&quot;72.25&quot;,&quot;width&quot;:&quot;514.2&quot;,&quot;height&quot;:&quot;263.3&quot;}"/>
</p:tagLst>
</file>

<file path=ppt/tags/tag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</p:tagLst>
</file>

<file path=ppt/tags/tag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.4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7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</p:tagLst>
</file>

<file path=ppt/tags/tag8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</p:tagLst>
</file>

<file path=ppt/tags/tag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自定义 8">
      <a:dk1>
        <a:srgbClr val="000000"/>
      </a:dk1>
      <a:lt1>
        <a:srgbClr val="FFFFFF"/>
      </a:lt1>
      <a:dk2>
        <a:srgbClr val="2A5043"/>
      </a:dk2>
      <a:lt2>
        <a:srgbClr val="F2F8F6"/>
      </a:lt2>
      <a:accent1>
        <a:srgbClr val="549A54"/>
      </a:accent1>
      <a:accent2>
        <a:srgbClr val="4E9574"/>
      </a:accent2>
      <a:accent3>
        <a:srgbClr val="499094"/>
      </a:accent3>
      <a:accent4>
        <a:srgbClr val="66958F"/>
      </a:accent4>
      <a:accent5>
        <a:srgbClr val="A7A666"/>
      </a:accent5>
      <a:accent6>
        <a:srgbClr val="E7B63D"/>
      </a:accent6>
      <a:hlink>
        <a:srgbClr val="FFC000"/>
      </a:hlink>
      <a:folHlink>
        <a:srgbClr val="0EE29F"/>
      </a:folHlink>
    </a:clrScheme>
    <a:fontScheme name="自定义 30">
      <a:majorFont>
        <a:latin typeface="站酷文艺体"/>
        <a:ea typeface="站酷文艺体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D6E7"/>
        </a:solidFill>
        <a:ln>
          <a:noFill/>
        </a:ln>
      </a:spPr>
      <a:bodyPr rtlCol="0" anchor="ctr"/>
      <a:lstStyle>
        <a:defPPr algn="ctr">
          <a:defRPr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5694</Words>
  <Application>WPS 演示</Application>
  <PresentationFormat/>
  <Paragraphs>828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40</vt:i4>
      </vt:variant>
    </vt:vector>
  </HeadingPairs>
  <TitlesOfParts>
    <vt:vector size="61" baseType="lpstr">
      <vt:lpstr>Arial</vt:lpstr>
      <vt:lpstr>宋体</vt:lpstr>
      <vt:lpstr>Wingdings</vt:lpstr>
      <vt:lpstr>MiSans Normal</vt:lpstr>
      <vt:lpstr>方正楷体_GBK</vt:lpstr>
      <vt:lpstr>思源宋体 CN Heavy</vt:lpstr>
      <vt:lpstr>思源黑体 CN Regular</vt:lpstr>
      <vt:lpstr>Arial</vt:lpstr>
      <vt:lpstr>微软雅黑</vt:lpstr>
      <vt:lpstr>Arial Unicode MS</vt:lpstr>
      <vt:lpstr>站酷文艺体</vt:lpstr>
      <vt:lpstr>Calibri</vt:lpstr>
      <vt:lpstr>Calibri</vt:lpstr>
      <vt:lpstr>黑体</vt:lpstr>
      <vt:lpstr>Wingdings</vt:lpstr>
      <vt:lpstr>思源宋体 CN Heavy</vt:lpstr>
      <vt:lpstr>思源黑体 CN Regular</vt:lpstr>
      <vt:lpstr>Times New Roman</vt:lpstr>
      <vt:lpstr>Office theme</vt:lpstr>
      <vt:lpstr>1_Office 主题</vt:lpstr>
      <vt:lpstr>2_Office 主题</vt:lpstr>
      <vt:lpstr>小学科学实验教学优化研究</vt:lpstr>
      <vt:lpstr>从优化到创新 ——小学科学实验的实践探索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基于科学思维发展的小学科学实验教学优化研究</dc:title>
  <dc:creator/>
  <cp:lastModifiedBy>程英</cp:lastModifiedBy>
  <cp:revision>4</cp:revision>
  <dcterms:created xsi:type="dcterms:W3CDTF">2026-03-24T08:01:00Z</dcterms:created>
  <dcterms:modified xsi:type="dcterms:W3CDTF">2026-03-24T09:34:26Z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2026-03-24T23:51:55Z</vt:filetime>
  </property>
  <property fmtid="{D5CDD505-2E9C-101B-9397-08002B2CF9AE}" pid="4" name="KSOProductBuildVer">
    <vt:lpwstr>2052-12.1.0.25225</vt:lpwstr>
  </property>
  <property fmtid="{D5CDD505-2E9C-101B-9397-08002B2CF9AE}" pid="5" name="ICV">
    <vt:lpwstr>CCA880E39C3743869674C1E99F9240D7_12</vt:lpwstr>
  </property>
</Properties>
</file>