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8.svg" ContentType="image/svg+xml"/>
  <Override PartName="/ppt/media/image60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89.svg" ContentType="image/svg+xml"/>
  <Override PartName="/ppt/media/image91.svg" ContentType="image/svg+xml"/>
  <Override PartName="/ppt/media/image93.svg" ContentType="image/svg+xml"/>
  <Override PartName="/ppt/media/image9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  <p:sldMasterId id="2147483664" r:id="rId5"/>
  </p:sldMasterIdLst>
  <p:notesMasterIdLst>
    <p:notesMasterId r:id="rId7"/>
  </p:notesMasterIdLst>
  <p:sldIdLst>
    <p:sldId id="256" r:id="rId6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6" r:id="rId18"/>
    <p:sldId id="26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44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讲座。今天，我将和大家分享一个非常有趣的STEM实验案例——“风速仪的优化之路”。我们将一起探索，如何从一个简单的纸杯手工，一步步升级为一个具备智能传感和数据处理能力的科学仪器。这个过程不仅展示了技术的魅力，更蕴含着深刻的育人价值。希望通过这个案例，能为大家的科学教学带来一些新的启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讲座。今天，我将和大家分享一个非常有趣的STEM实验案例——“风速仪的优化之路”。我们将一起探索，如何从一个简单的纸杯手工，一步步升级为一个具备智能传感和数据处理能力的科学仪器。这个过程不仅展示了技术的魅力，更蕴含着深刻的育人价值。希望通过这个案例，能为大家的科学教学带来一些新的启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回顾整个过程，我们发现，这不仅仅是一个实验，更是一个完整的探究式学习闭环。从提出问题开始，到动手实践，再到发现问题、分析问题、迭代优化，最后验证应用。学生在这个过程中，不仅仅学到了知识，更重要的是学会了如何像科学家和工程师一样思考和解决问题。这种能力的培养，正是STEM教育的核心价值所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未来还能如何优化？答案是人工智能。AI可以帮助我们处理和可视化数据，让学生更直观地理解数据规律。我们甚至可以让学生利用机器学习训练一个预测模型，或者通过虚拟仿真来优化风速仪的设计。但无论技术如何发展，我们都要牢记，技术只是手段，育人才是目的。它的价值在于解放学生的精力，让他们能更专注于更高层次的思考、分析和创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实现智能测量的核心代码和电路连接逻辑。通过Arduino的中断功能，我们可以精确捕捉到霍尔传感器检测到的每一次旋转脉冲。然后，在主程序中，我们每隔一秒计算一次转速，并通过一个校准系数将其转换为风速值，最后在LCD上显示出来。这个过程让学生接触到了编程、电路和传感器知识，是典型的STEM融合学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讲座将分为六个部分。首先，我们会探讨STEM教育的重要性以及本次分享的核心议题。接着，我们将一起回顾经典的纸杯风速仪实验，并分析其在实践中遇到的问题。然后，重点介绍我们如何通过引入计数器和智能传感技术，对实验进行两次关键优化。之后，我们会学习如何将测量数据与科学标准——蒲福风级进行连接。最后，也是最重要的，我们将总结这个过程带来的育人启示，并展望人工智能在科学教育中的应用前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21世纪，STEM教育的重要性不言而喻。它旨在打破传统分科教育的壁垒，通过项目式学习，培养学生解决真实世界问题的能力。今天，我们将通过一个非常经典的STEM实验——制作风速仪，来具体探讨如何在教学中实践这一理念。我们将沿着一条从简单到复杂的优化路径，看看技术工具如何帮助我们突破教学瓶颈，实现更深层次的育人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旅程从最经典的纸杯风速仪开始。这个实验非常适合小学生，材料简单易得，原理直观。我们利用纸杯、吸管等日常用品，就能制作出一个能感知风力的装置。它的原理基于伯努利原理，风一吹，纸杯就会旋转。这个阶段的重点是让学生动手实践，感受科学的乐趣，并建立对“风速”这一概念的初步认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然而，当我们开始实际测量时，问题立刻出现了。尤其是当风扇开到高档，风速仪转得飞快，学生们根本数不清圈数。这暴露了手动测量的巨大局限性：不仅效率低下，而且误差极大。更重要的是，我们得到的数据只是一个相对值，无法与科学标准对接。这让我们意识到，必须引入工具来替代人的感官，实现测量的自动化和精确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解决计数难题，我们进行了第一次优化：引入计数器。这个想法很简单，就是用机器来代替人眼。我们可以在风速仪上安装一个传感器，每转一圈，计数器就自动加一。这样一来，计数的精度和效率都大大提高了。但这只是第一步，它解决了“数不清”的问题，但计时和单位换算的问题依然存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于是，我们进行了第二次，也是更彻底的优化：引入智能传感技术。我们使用Arduino作为核心控制器，搭配霍尔传感器来精确计数，并通过LCD屏幕实时显示结果。这不仅仅是换了个计数器，而是构建了一个完整的自动化测量系统。它能自动计时、计数、计算，并直接显示出以米/秒为单位的风速值。我们的风速仪，终于从一个简单的玩具，变成了一台真正的科学仪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实现智能测量的核心代码和电路连接逻辑。通过Arduino的中断功能，我们可以精确捕捉到霍尔传感器检测到的每一次旋转脉冲。然后，在主程序中，我们每隔一秒计算一次转速，并通过一个校准系数将其转换为风速值，最后在LCD上显示出来。这个过程让学生接触到了编程、电路和传感器知识，是典型的STEM融合学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有了精确的风速数据后，我们要做的就是赋予这些数据科学意义。首先，学生需要通过实验来校准自己的仪器，确定一个准确的换算系数。然后，我们将测量结果与蒲福风级表进行对照。这样，学生就能把屏幕上的数字，和“轻风”、“和风”、“强风”这些具体的自然现象联系起来，真正理解数据背后的科学含义。这完成了从“测量”到“认知”的升华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svg"/><Relationship Id="rId8" Type="http://schemas.openxmlformats.org/officeDocument/2006/relationships/image" Target="../media/image74.png"/><Relationship Id="rId7" Type="http://schemas.openxmlformats.org/officeDocument/2006/relationships/image" Target="../media/image73.svg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83.svg"/><Relationship Id="rId16" Type="http://schemas.openxmlformats.org/officeDocument/2006/relationships/image" Target="../media/image82.png"/><Relationship Id="rId15" Type="http://schemas.openxmlformats.org/officeDocument/2006/relationships/image" Target="../media/image81.svg"/><Relationship Id="rId14" Type="http://schemas.openxmlformats.org/officeDocument/2006/relationships/image" Target="../media/image80.png"/><Relationship Id="rId13" Type="http://schemas.openxmlformats.org/officeDocument/2006/relationships/image" Target="../media/image79.svg"/><Relationship Id="rId12" Type="http://schemas.openxmlformats.org/officeDocument/2006/relationships/image" Target="../media/image78.png"/><Relationship Id="rId11" Type="http://schemas.openxmlformats.org/officeDocument/2006/relationships/image" Target="../media/image77.svg"/><Relationship Id="rId10" Type="http://schemas.openxmlformats.org/officeDocument/2006/relationships/image" Target="../media/image76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svg"/><Relationship Id="rId8" Type="http://schemas.openxmlformats.org/officeDocument/2006/relationships/image" Target="../media/image90.png"/><Relationship Id="rId7" Type="http://schemas.openxmlformats.org/officeDocument/2006/relationships/image" Target="../media/image89.svg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microsoft.com/office/2007/relationships/media" Target="../media/media1.mp4"/><Relationship Id="rId7" Type="http://schemas.openxmlformats.org/officeDocument/2006/relationships/video" Target="../media/media1.mp4"/><Relationship Id="rId6" Type="http://schemas.openxmlformats.org/officeDocument/2006/relationships/image" Target="../media/image96.jpe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0.svg"/><Relationship Id="rId12" Type="http://schemas.openxmlformats.org/officeDocument/2006/relationships/image" Target="../media/image19.png"/><Relationship Id="rId11" Type="http://schemas.openxmlformats.org/officeDocument/2006/relationships/image" Target="../media/image18.sv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2.svg"/><Relationship Id="rId7" Type="http://schemas.openxmlformats.org/officeDocument/2006/relationships/image" Target="../media/image3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image" Target="../media/image38.svg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42.svg"/><Relationship Id="rId10" Type="http://schemas.openxmlformats.org/officeDocument/2006/relationships/image" Target="../media/image41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jpe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svg"/><Relationship Id="rId7" Type="http://schemas.openxmlformats.org/officeDocument/2006/relationships/image" Target="../media/image52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56.jpeg"/><Relationship Id="rId10" Type="http://schemas.openxmlformats.org/officeDocument/2006/relationships/image" Target="../media/image55.sv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55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1020" t="907" r="1020" b="10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-105410"/>
            <a:ext cx="12192000" cy="6858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64E3B">
                  <a:alpha val="92000"/>
                </a:srgbClr>
              </a:gs>
              <a:gs pos="100000">
                <a:srgbClr val="22C55E">
                  <a:alpha val="85000"/>
                </a:srgbClr>
              </a:gs>
            </a:gsLst>
            <a:lin ang="270000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762000"/>
            <a:ext cx="762000" cy="762000"/>
          </a:xfrm>
          <a:prstGeom prst="rect">
            <a:avLst/>
          </a:prstGeom>
          <a:effectLst>
            <a:outerShdw blurRad="101600" dist="508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09600" y="1778000"/>
            <a:ext cx="10972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>
            <a:outerShdw blurRad="76200" dist="38100" dir="2700000" algn="tl" rotWithShape="0">
              <a:srgbClr val="000000">
                <a:alpha val="30000"/>
              </a:srgbClr>
            </a:outerShdw>
          </a:effectLst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从纸杯到智能传感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09600" y="26670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A7F3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风速仪STEM实验的优化之路与育人启示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826000" y="3492500"/>
            <a:ext cx="2540000" cy="76200"/>
          </a:xfrm>
          <a:prstGeom prst="roundRect">
            <a:avLst>
              <a:gd name="adj" fmla="val 266666"/>
            </a:avLst>
          </a:prstGeom>
          <a:solidFill>
            <a:srgbClr val="4ADE80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50800" dist="254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2921000" y="4064000"/>
            <a:ext cx="6350000" cy="1397000"/>
          </a:xfrm>
          <a:prstGeom prst="roundRect">
            <a:avLst>
              <a:gd name="adj" fmla="val 13636"/>
            </a:avLst>
          </a:prstGeom>
          <a:solidFill>
            <a:srgbClr val="FFFFFF">
              <a:alpha val="12000"/>
            </a:srgbClr>
          </a:solidFill>
          <a:ln w="12700" cap="flat" cmpd="sng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152400" dist="762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9000" y="4381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127500" y="43815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主讲人：</a:t>
            </a:r>
            <a:r>
              <a:rPr lang="zh-CN" alt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孙金花</a:t>
            </a:r>
            <a:r>
              <a:rPr lang="en-US" altLang="zh-CN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5342709">
            <a:off x="5969000" y="4692703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1000" y="4381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429500" y="43815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2026年4月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22C55E">
                  <a:alpha val="100000"/>
                </a:srgbClr>
              </a:gs>
              <a:gs pos="100000">
                <a:srgbClr val="F97316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55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1020" t="907" r="1020" b="10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cxnSp>
        <p:nvCxnSpPr>
          <p:cNvPr id="11" name="Connector 11"/>
          <p:cNvCxnSpPr/>
          <p:nvPr/>
        </p:nvCxnSpPr>
        <p:spPr>
          <a:xfrm rot="5342709">
            <a:off x="5969000" y="4692703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22C55E">
                  <a:alpha val="100000"/>
                </a:srgbClr>
              </a:gs>
              <a:gs pos="100000">
                <a:srgbClr val="F97316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846" t="3767" r="3846" b="37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育人启示：探究式学习的完整闭环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2476500" cy="1651000"/>
          </a:xfrm>
          <a:prstGeom prst="roundRect">
            <a:avLst>
              <a:gd name="adj" fmla="val 7692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9900" y="1587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25500" y="2159000"/>
            <a:ext cx="234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提出问题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“如何测量风的大小？”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确立探究目标与方向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429000" y="1397000"/>
            <a:ext cx="2476500" cy="1651000"/>
          </a:xfrm>
          <a:prstGeom prst="roundRect">
            <a:avLst>
              <a:gd name="adj" fmla="val 7692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6900" y="1587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492500" y="2159000"/>
            <a:ext cx="234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动手实践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制作纸杯风速仪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理论联系实际操作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096000" y="1397000"/>
            <a:ext cx="2476500" cy="1651000"/>
          </a:xfrm>
          <a:prstGeom prst="roundRect">
            <a:avLst>
              <a:gd name="adj" fmla="val 7692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3900" y="1587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159500" y="2159000"/>
            <a:ext cx="234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 发现问题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手动测量数据误差大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记录效率低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763000" y="1397000"/>
            <a:ext cx="2476500" cy="1651000"/>
          </a:xfrm>
          <a:prstGeom prst="roundRect">
            <a:avLst>
              <a:gd name="adj" fmla="val 7692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0900" y="15875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826500" y="2159000"/>
            <a:ext cx="234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 分析问题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识别“人”的能力限制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寻求技术解决方案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1714500" y="3302000"/>
            <a:ext cx="2794000" cy="1524000"/>
          </a:xfrm>
          <a:prstGeom prst="roundRect">
            <a:avLst>
              <a:gd name="adj" fmla="val 8333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2100" y="3454400"/>
            <a:ext cx="558800" cy="558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778000" y="4089400"/>
            <a:ext cx="266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5. 迭代优化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引入智能传感器，提升精度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699000" y="3302000"/>
            <a:ext cx="2794000" cy="1524000"/>
          </a:xfrm>
          <a:prstGeom prst="roundRect">
            <a:avLst>
              <a:gd name="adj" fmla="val 8333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6600" y="3454400"/>
            <a:ext cx="558800" cy="558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4762500" y="4089400"/>
            <a:ext cx="266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6. 验证与应用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对照科学标准，检验成果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7683500" y="3302000"/>
            <a:ext cx="2794000" cy="1524000"/>
          </a:xfrm>
          <a:prstGeom prst="roundRect">
            <a:avLst>
              <a:gd name="adj" fmla="val 8333"/>
            </a:avLst>
          </a:prstGeom>
          <a:solidFill>
            <a:srgbClr val="ECFDF5">
              <a:alpha val="100000"/>
            </a:srgbClr>
          </a:solidFill>
          <a:ln w="25400" cap="flat" cmpd="sng">
            <a:solidFill>
              <a:srgbClr val="22C55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01100" y="3454400"/>
            <a:ext cx="558800" cy="558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747000" y="4089400"/>
            <a:ext cx="266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7. 总结反思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提炼方法，形成知识迁移能力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762000" y="5207000"/>
            <a:ext cx="10668000" cy="1016000"/>
          </a:xfrm>
          <a:prstGeom prst="roundRect">
            <a:avLst>
              <a:gd name="adj" fmla="val 25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22C55E">
                <a:alpha val="3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00" y="5397500"/>
            <a:ext cx="635000" cy="6350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2032000" y="5334000"/>
            <a:ext cx="889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核心价值：培养学生解决真实世界问题的能力，实现从知识获取到能力迁移的质变。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000" t="1957" r="2000" b="19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AI赋能科学教育：下一步的想象空间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143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智能传感解决“测量”难题，AI 则帮助我们更好地“理解”数据并“创造”价值。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18415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762000" y="18415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854200" y="2222500"/>
            <a:ext cx="1117600" cy="11176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24765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952500" y="3429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数据处理与可视化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952500" y="38735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利用AI平台自动生成实时变化曲线与统计图表，让抽象数据直观呈现。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18000" y="18415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318000" y="18415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410200" y="2222500"/>
            <a:ext cx="1117600" cy="11176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200" y="2476500"/>
            <a:ext cx="609600" cy="609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4508500" y="3429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建立预测模型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508500" y="38735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基于采集数据训练机器学习模型，精准预测不同条件下的实验结果（如风速）。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874000" y="18415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7874000" y="18415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966200" y="2222500"/>
            <a:ext cx="1117600" cy="11176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0200" y="2476500"/>
            <a:ext cx="609600" cy="609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8064500" y="3429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虚拟仿真与优化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064500" y="38735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模拟不同参数对性能的影响，快速进行设计迭代与优化，降低实物试错成本。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62000" y="52070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DCFCE7">
              <a:alpha val="100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00" y="5461000"/>
            <a:ext cx="635000" cy="635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1968500" y="5359400"/>
            <a:ext cx="9144000" cy="838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技术是手段，育人是目的。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将学生从繁琐的测量操作中解放出来，让他们专注于更高层次的思考、分析与创造。</a:t>
            </a:r>
            <a:endParaRPr lang="en-US" sz="14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398" t="3448" r="3398" b="34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-6096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311150" y="196850"/>
            <a:ext cx="5854700" cy="4533265"/>
          </a:xfrm>
          <a:prstGeom prst="roundRect">
            <a:avLst>
              <a:gd name="adj" fmla="val 2702"/>
            </a:avLst>
          </a:prstGeom>
          <a:solidFill>
            <a:srgbClr val="FFFFFF">
              <a:alpha val="100000"/>
            </a:srgbClr>
          </a:solidFill>
          <a:ln w="25400" cap="flat" cmpd="sng">
            <a:solidFill>
              <a:srgbClr val="22C55E">
                <a:alpha val="30000"/>
              </a:srgbClr>
            </a:solidFill>
            <a:prstDash val="solid"/>
            <a:round/>
          </a:ln>
          <a:effectLst>
            <a:outerShdw blurRad="190500" dist="1016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78815" y="4913630"/>
            <a:ext cx="4699000" cy="1587500"/>
          </a:xfrm>
          <a:prstGeom prst="roundRect">
            <a:avLst>
              <a:gd name="adj" fmla="val 64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185" y="92710"/>
            <a:ext cx="762000" cy="762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477000" y="4913630"/>
            <a:ext cx="4699000" cy="1587500"/>
          </a:xfrm>
          <a:prstGeom prst="roundRect">
            <a:avLst>
              <a:gd name="adj" fmla="val 64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3185" y="4217670"/>
            <a:ext cx="762000" cy="762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图片 17" descr="8b1ced6aebac89ac98aaf8c316133e2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" y="281305"/>
            <a:ext cx="5653405" cy="4238625"/>
          </a:xfrm>
          <a:prstGeom prst="rect">
            <a:avLst/>
          </a:prstGeom>
        </p:spPr>
      </p:pic>
      <p:pic>
        <p:nvPicPr>
          <p:cNvPr id="19" name="43f393cf0379c5689c09084322084fb5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95770" y="2393315"/>
            <a:ext cx="6206490" cy="362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941" t="2961" r="2941" b="29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STEM教育：实验优化与育人启示目录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06500"/>
            <a:ext cx="10668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651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1968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800" y="21463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68500" y="1841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引言与背景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教育价值与议题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探讨STEM教育意义与讲座核心议题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968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800" y="21463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651500" y="1841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实验初体验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纸杯风速仪制作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目标原理解析与动手实践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382000" y="1968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9800" y="21463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334500" y="1841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问题与反思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手动测量的局限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剖析传统方法中的核心痛点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62000" y="3810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016000" y="4127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3800" y="4305300"/>
            <a:ext cx="457200" cy="457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968500" y="4000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技术优化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从计数到传感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V2.0计数器与V3.0智能传感升级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4445000" y="3810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4699000" y="4127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6800" y="4305300"/>
            <a:ext cx="457200" cy="457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651500" y="4000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数据与标准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校准与蒲福风级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数据校准方法与科学标准连接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128000" y="3810000"/>
            <a:ext cx="3302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22C55E">
                <a:alpha val="1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382000" y="4127500"/>
            <a:ext cx="812800" cy="8128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59800" y="4305300"/>
            <a:ext cx="457200" cy="4572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9334500" y="4000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启示与展望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探究闭环与AI未来</a:t>
            </a:r>
            <a:endParaRPr lang="en-US" sz="1600" b="1" i="0" u="none" strike="noStrike">
              <a:solidFill>
                <a:srgbClr val="1F293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探究式学习闭环与技术育人思考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62000" y="5969000"/>
            <a:ext cx="10668000" cy="508000"/>
          </a:xfrm>
          <a:prstGeom prst="roundRect">
            <a:avLst>
              <a:gd name="adj" fmla="val 25000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 探索科学教育的无限可能，从一次实验优化开始 ”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5555" t="5592" r="5555" b="5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STEM教育的时代呼唤：从手工制作到智能创新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92" r="3836"/>
          <a:stretch>
            <a:fillRect/>
          </a:stretch>
        </p:blipFill>
        <p:spPr>
          <a:xfrm>
            <a:off x="762000" y="1397000"/>
            <a:ext cx="4572000" cy="2794000"/>
          </a:xfrm>
          <a:prstGeom prst="roundRect">
            <a:avLst>
              <a:gd name="adj" fmla="val 6818"/>
            </a:avLst>
          </a:prstGeom>
          <a:noFill/>
          <a:ln w="38100" cap="flat" cmpd="sng">
            <a:solidFill>
              <a:srgbClr val="22C55E">
                <a:alpha val="3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762000" y="4381500"/>
            <a:ext cx="4572000" cy="1079500"/>
          </a:xfrm>
          <a:prstGeom prst="roundRect">
            <a:avLst>
              <a:gd name="adj" fmla="val 11764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22C55E">
                <a:alpha val="20000"/>
              </a:srgbClr>
            </a:solidFill>
            <a:prstDash val="solid"/>
            <a:round/>
          </a:ln>
        </p:spPr>
        <p:txBody>
          <a:bodyPr vert="horz" wrap="square" lIns="190500" tIns="0" rIns="19050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真实的探究现场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让学生像科学家一样思考，像工程师一样解决问题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715000" y="1397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为什么关注STEM教育？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715000" y="1905000"/>
            <a:ext cx="5715000" cy="825500"/>
          </a:xfrm>
          <a:prstGeom prst="roundRect">
            <a:avLst>
              <a:gd name="adj" fmla="val 1538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381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00" y="20701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667500" y="20066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时代背景：创新核心动力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21世纪，跨学科的融合能力已成为推动社会发展的关键。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715000" y="2857500"/>
            <a:ext cx="5715000" cy="825500"/>
          </a:xfrm>
          <a:prstGeom prst="roundRect">
            <a:avLst>
              <a:gd name="adj" fmla="val 1538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381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9000" y="30226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667500" y="29591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核心目标：打破学科壁垒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通过项目式学习，着重培养批判性思维与协作精神。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715000" y="3810000"/>
            <a:ext cx="5715000" cy="825500"/>
          </a:xfrm>
          <a:prstGeom prst="roundRect">
            <a:avLst>
              <a:gd name="adj" fmla="val 1538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381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000" y="39751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667500" y="39116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育人价值：激发内在动机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从被动接受到主动探究，点燃科学兴趣的火种。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715000" y="4826000"/>
            <a:ext cx="5715000" cy="635000"/>
          </a:xfrm>
          <a:prstGeom prst="roundRect">
            <a:avLst>
              <a:gd name="adj" fmla="val 4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22C55E">
                <a:alpha val="40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本次核心议题：制作风速仪的进阶优化路径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0" y="6159500"/>
            <a:ext cx="12192000" cy="698500"/>
          </a:xfrm>
          <a:prstGeom prst="roundRect">
            <a:avLst>
              <a:gd name="adj" fmla="val 0"/>
            </a:avLst>
          </a:prstGeom>
          <a:solidFill>
            <a:srgbClr val="15803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spc="200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核心思想：发现问题 → 分析问题 → 迭代优化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实验初体验：经典的纸杯风速仪 (V1.0)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198" b="4198"/>
          <a:stretch>
            <a:fillRect/>
          </a:stretch>
        </p:blipFill>
        <p:spPr>
          <a:xfrm>
            <a:off x="762000" y="1397000"/>
            <a:ext cx="4318000" cy="3048000"/>
          </a:xfrm>
          <a:prstGeom prst="roundRect">
            <a:avLst>
              <a:gd name="adj" fmla="val 6250"/>
            </a:avLst>
          </a:prstGeom>
          <a:noFill/>
          <a:ln w="38100" cap="flat" cmpd="sng">
            <a:solidFill>
              <a:srgbClr val="22C55E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762000" y="4699000"/>
            <a:ext cx="4318000" cy="1016000"/>
          </a:xfrm>
          <a:prstGeom prst="roundRect">
            <a:avLst>
              <a:gd name="adj" fmla="val 12500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254000" tIns="0" rIns="25400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成品效果预览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利用纸杯旋转直观感受风速变化</a:t>
            </a:r>
            <a:endParaRPr lang="en-US" sz="14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461000" y="1397000"/>
            <a:ext cx="5969000" cy="1333500"/>
          </a:xfrm>
          <a:prstGeom prst="roundRect">
            <a:avLst>
              <a:gd name="adj" fmla="val 9523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651500" y="1651000"/>
            <a:ext cx="762000" cy="762000"/>
          </a:xfrm>
          <a:prstGeom prst="ellipse">
            <a:avLst/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500" y="17780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540500" y="15240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实验目标与原理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目标：制作简易风速仪，直观比较风速大小。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原理：伯努利原理 → 迎风面压力大 → 产生旋转力矩。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461000" y="2857500"/>
            <a:ext cx="5969000" cy="1079500"/>
          </a:xfrm>
          <a:prstGeom prst="roundRect">
            <a:avLst>
              <a:gd name="adj" fmla="val 11764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651500" y="3048000"/>
            <a:ext cx="635000" cy="635000"/>
          </a:xfrm>
          <a:prstGeom prst="ellipse">
            <a:avLst/>
          </a:prstGeom>
          <a:solidFill>
            <a:srgbClr val="F59E0B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8500" y="3175000"/>
            <a:ext cx="381000" cy="381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540500" y="29464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准备材料清单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纸杯、吸管、铅笔、大头针、订书机、剪刀、手持风扇、秒表。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461000" y="4064000"/>
            <a:ext cx="5969000" cy="1651000"/>
          </a:xfrm>
          <a:prstGeom prst="roundRect">
            <a:avLst>
              <a:gd name="adj" fmla="val 769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651500" y="4318000"/>
            <a:ext cx="635000" cy="635000"/>
          </a:xfrm>
          <a:prstGeom prst="ellipse">
            <a:avLst/>
          </a:prstGeom>
          <a:solidFill>
            <a:srgbClr val="3B82F6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8500" y="4445000"/>
            <a:ext cx="381000" cy="381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540500" y="4191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核心制作步骤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打孔做支撑 2. 吸管交叉做旋转臂 3. 纸杯固定做风杯 4. 组装平衡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0" y="6667500"/>
            <a:ext cx="12192000" cy="1905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941" t="2961" r="2941" b="29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问题与反思：手动测量的局限性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1F2937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397000"/>
            <a:ext cx="2540000" cy="762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7200" y="18415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889000" y="2603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转速过快难计数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2500" y="3111500"/>
            <a:ext cx="215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风扇高档位时，叶片旋转极快，肉眼无法精确追踪轨迹，导致计数严重失真。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429000" y="1397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1F2937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3429000" y="1397000"/>
            <a:ext cx="2540000" cy="762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200" y="1841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556000" y="2603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人为误差差异大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3619500" y="3111500"/>
            <a:ext cx="215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不同学生的反应速度、计数习惯不同，主观因素导致测量结果波动大，缺乏一致性。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096000" y="1397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1F2937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096000" y="1397000"/>
            <a:ext cx="2540000" cy="762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1200" y="1841500"/>
            <a:ext cx="609600" cy="609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223000" y="2603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数据记录太繁琐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86500" y="3111500"/>
            <a:ext cx="215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手动同步记录圈数和时间的过程枯燥，极易分心出错，且无法进行高频次的连续采集。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763000" y="1397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1F2937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763000" y="1397000"/>
            <a:ext cx="2540000" cy="762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8200" y="1841500"/>
            <a:ext cx="609600" cy="609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890000" y="2603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缺乏量化标准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8953500" y="3111500"/>
            <a:ext cx="215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结果仅为“圈数/10秒”的相对值，无法直接换算成国际通用单位，实验结论缺乏严谨性。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62000" y="5334000"/>
            <a:ext cx="10668000" cy="1016000"/>
          </a:xfrm>
          <a:prstGeom prst="roundRect">
            <a:avLst>
              <a:gd name="adj" fmla="val 20000"/>
            </a:avLst>
          </a:prstGeom>
          <a:gradFill rotWithShape="1">
            <a:gsLst>
              <a:gs pos="0">
                <a:srgbClr val="F97316">
                  <a:alpha val="100000"/>
                </a:srgbClr>
              </a:gs>
              <a:gs pos="100000">
                <a:srgbClr val="EA580C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F97316">
                <a:alpha val="4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00" y="5613400"/>
            <a:ext cx="457200" cy="4572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1778000" y="5461000"/>
            <a:ext cx="939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核心矛盾：人类感知能力与高速物理现象的天然不匹配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优化之路（一）：引入计数器 (V2.0)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3556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762000" y="52070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电子计数器模块实物展示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699000" y="1524000"/>
            <a:ext cx="6731000" cy="1333500"/>
          </a:xfrm>
          <a:prstGeom prst="roundRect">
            <a:avLst>
              <a:gd name="adj" fmla="val 7619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4953000" y="1803400"/>
            <a:ext cx="762000" cy="762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400" y="1955800"/>
            <a:ext cx="457200" cy="457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905500" y="1651000"/>
            <a:ext cx="5270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方案：机器替代人眼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转轴加装磁铁标记，配合干簧管传感器，每转一圈自动触发计数，告别手动清点。</a:t>
            </a:r>
            <a:endParaRPr lang="en-US" sz="14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99000" y="3048000"/>
            <a:ext cx="6731000" cy="1333500"/>
          </a:xfrm>
          <a:prstGeom prst="roundRect">
            <a:avLst>
              <a:gd name="adj" fmla="val 7619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953000" y="3327400"/>
            <a:ext cx="762000" cy="762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400" y="34798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905500" y="3175000"/>
            <a:ext cx="5270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效果：精度与效率双升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彻底消除人工计数误差，测量过程简化为“启动风扇+启动计数器”，操作更轻松。</a:t>
            </a:r>
            <a:endParaRPr lang="en-US" sz="14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699000" y="4572000"/>
            <a:ext cx="6731000" cy="1333500"/>
          </a:xfrm>
          <a:prstGeom prst="roundRect">
            <a:avLst>
              <a:gd name="adj" fmla="val 7619"/>
            </a:avLst>
          </a:prstGeom>
          <a:solidFill>
            <a:srgbClr val="FFF7ED">
              <a:alpha val="100000"/>
            </a:srgbClr>
          </a:solidFill>
          <a:ln w="12700" cap="flat" cmpd="sng">
            <a:solidFill>
              <a:srgbClr val="FED7A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4953000" y="4851400"/>
            <a:ext cx="762000" cy="762000"/>
          </a:xfrm>
          <a:prstGeom prst="ellipse">
            <a:avLst/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5400" y="50038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5905500" y="4699000"/>
            <a:ext cx="5270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2410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挑战：仍有改进空间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需人工手动启停计时，准确度依赖反应速度；且仅能获取圈数，无法直接读取风速值。</a:t>
            </a:r>
            <a:endParaRPr lang="en-US" sz="14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图片 20" descr="75afbef1b81b40456d0e2497df21c0f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75" y="1509395"/>
            <a:ext cx="2658110" cy="2029460"/>
          </a:xfrm>
          <a:prstGeom prst="rect">
            <a:avLst/>
          </a:prstGeom>
        </p:spPr>
      </p:pic>
      <p:pic>
        <p:nvPicPr>
          <p:cNvPr id="22" name="图片 21" descr="31c7d4dcc4b5868109cd2e93a6c18d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125" y="3241040"/>
            <a:ext cx="2682875" cy="1838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B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优化之路（二）：迈向智能传感 (V3.0)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143000"/>
            <a:ext cx="762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524000"/>
            <a:ext cx="3378200" cy="3683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6951" r="7486"/>
          <a:stretch>
            <a:fillRect/>
          </a:stretch>
        </p:blipFill>
        <p:spPr>
          <a:xfrm>
            <a:off x="1435100" y="1841500"/>
            <a:ext cx="2032000" cy="2032000"/>
          </a:xfrm>
          <a:prstGeom prst="roundRect">
            <a:avLst>
              <a:gd name="adj" fmla="val 625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952500" y="40005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Arduino Uno 主控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2500" y="4445000"/>
            <a:ext cx="29972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系统“大脑”，开源微控制器，负责逻辑运算与指令分发。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394200" y="1524000"/>
            <a:ext cx="3378200" cy="3683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2941" t="2941" r="2941" b="2941"/>
          <a:stretch>
            <a:fillRect/>
          </a:stretch>
        </p:blipFill>
        <p:spPr>
          <a:xfrm>
            <a:off x="5067300" y="1841500"/>
            <a:ext cx="2032000" cy="2032000"/>
          </a:xfrm>
          <a:prstGeom prst="roundRect">
            <a:avLst>
              <a:gd name="adj" fmla="val 625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  <p:sp>
        <p:nvSpPr>
          <p:cNvPr id="12" name="AutoShape 12"/>
          <p:cNvSpPr/>
          <p:nvPr/>
        </p:nvSpPr>
        <p:spPr>
          <a:xfrm>
            <a:off x="4584700" y="40005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霍尔传感器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584700" y="4445000"/>
            <a:ext cx="29972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配合旋转臂上的磁铁，精准检测磁场变化，实现非接触式计数。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026400" y="1524000"/>
            <a:ext cx="3378200" cy="3683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10000" t="16666" r="10000" b="16666"/>
          <a:stretch>
            <a:fillRect/>
          </a:stretch>
        </p:blipFill>
        <p:spPr>
          <a:xfrm>
            <a:off x="8699500" y="1841500"/>
            <a:ext cx="2032000" cy="2032000"/>
          </a:xfrm>
          <a:prstGeom prst="roundRect">
            <a:avLst>
              <a:gd name="adj" fmla="val 625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  <p:sp>
        <p:nvSpPr>
          <p:cNvPr id="16" name="AutoShape 16"/>
          <p:cNvSpPr/>
          <p:nvPr/>
        </p:nvSpPr>
        <p:spPr>
          <a:xfrm>
            <a:off x="8216900" y="40005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数字显示模块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216900" y="4445000"/>
            <a:ext cx="29972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替代传统表盘，实时刷新并显示精确的转速(RPM)与风速(m/s)。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461000"/>
            <a:ext cx="10668000" cy="889000"/>
          </a:xfrm>
          <a:prstGeom prst="roundRect">
            <a:avLst>
              <a:gd name="adj" fmla="val 14285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0" y="5651500"/>
            <a:ext cx="508000" cy="5080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778000" y="56134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自动化测量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自动计时/计数/计算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1" name="Connector 21"/>
          <p:cNvCxnSpPr/>
          <p:nvPr/>
        </p:nvCxnSpPr>
        <p:spPr>
          <a:xfrm rot="5314074">
            <a:off x="3937000" y="5899229"/>
            <a:ext cx="50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0" y="56515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207000" y="56134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实时数据显示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动态刷新，直观可视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4" name="Connector 24"/>
          <p:cNvCxnSpPr/>
          <p:nvPr/>
        </p:nvCxnSpPr>
        <p:spPr>
          <a:xfrm rot="5314074">
            <a:off x="7366000" y="5899229"/>
            <a:ext cx="50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1000" y="5651500"/>
            <a:ext cx="508000" cy="508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8636000" y="56134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数据科学量化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国际标准单位(m/s)输出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7" name="图片 26" descr="0e5aa7f93a90411080cec2a9172adf4b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7685" y="18415"/>
            <a:ext cx="1504315" cy="1696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398" t="3448" r="3398" b="34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技术实现：核心代码与电路逻辑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1E293B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10160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397000"/>
            <a:ext cx="5207000" cy="6096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952500" y="1473200"/>
            <a:ext cx="482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核心代码逻辑 (Arduino C++)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2159000"/>
            <a:ext cx="4826000" cy="374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4A3B8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// 初始化LCD和中断引脚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LiquidCrystal lcd(8,9,4,5,6,7);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const int hallPin = 2; volatile int rpm = 0;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void setup() {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attachInterrupt(0, count, RISING); lcd.begin(16,2);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}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94A3B8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// 中断计数：每转一圈加1</a:t>
            </a:r>
            <a:endParaRPr lang="en-US" sz="1200" b="0" i="0" u="none" strike="noStrike">
              <a:solidFill>
                <a:srgbClr val="94A3B8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void count() { rpm++; }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void loop() {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94A3B8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// 每秒计算并显示风速</a:t>
            </a:r>
            <a:endParaRPr lang="en-US" sz="1200" b="0" i="0" u="none" strike="noStrike">
              <a:solidFill>
                <a:srgbClr val="94A3B8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if(millis()-start&gt;=1000){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float speed = rpm*60*0.01; // 校准系数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lcd.print("Speed:"); lcd.print(speed); rpm=0;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}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E2E8F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}</a:t>
            </a:r>
            <a:endParaRPr lang="en-US" sz="1200" b="0" i="0" u="none" strike="noStrike">
              <a:solidFill>
                <a:srgbClr val="E2E8F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223000" y="1397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100000"/>
            </a:srgbClr>
          </a:solidFill>
          <a:ln w="25400" cap="flat" cmpd="sng">
            <a:solidFill>
              <a:srgbClr val="22C55E">
                <a:alpha val="30000"/>
              </a:srgbClr>
            </a:solidFill>
            <a:prstDash val="solid"/>
            <a:round/>
          </a:ln>
          <a:effectLst>
            <a:outerShdw blurRad="190500" dist="1016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1651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电路连接示意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286000"/>
            <a:ext cx="4699000" cy="1587500"/>
          </a:xfrm>
          <a:prstGeom prst="roundRect">
            <a:avLst>
              <a:gd name="adj" fmla="val 64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1000" y="2641600"/>
            <a:ext cx="762000" cy="762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747000" y="2476500"/>
            <a:ext cx="3302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霍尔传感器 (Hall Sensor)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VCC → 5V | GND → GND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OUT → D2 (中断引脚，用于脉冲捕捉)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477000" y="4064000"/>
            <a:ext cx="4699000" cy="1587500"/>
          </a:xfrm>
          <a:prstGeom prst="roundRect">
            <a:avLst>
              <a:gd name="adj" fmla="val 64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1000" y="4419600"/>
            <a:ext cx="762000" cy="762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747000" y="4254500"/>
            <a:ext cx="3302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LCD 1602 显示屏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数据线 D4-D7 → Arduino D4-D7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控制脚 RS→D8, E→D9 (电源需接5V)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0" y="6604000"/>
            <a:ext cx="12192000" cy="254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数据与意义：连接科学标准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7" r="1347"/>
          <a:stretch>
            <a:fillRect/>
          </a:stretch>
        </p:blipFill>
        <p:spPr>
          <a:xfrm>
            <a:off x="762000" y="1397000"/>
            <a:ext cx="4572000" cy="3302000"/>
          </a:xfrm>
          <a:prstGeom prst="roundRect">
            <a:avLst>
              <a:gd name="adj" fmla="val 3846"/>
            </a:avLst>
          </a:prstGeom>
          <a:noFill/>
          <a:ln w="38100" cap="flat" cmpd="sng">
            <a:solidFill>
              <a:srgbClr val="22C55E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762000" y="4889500"/>
            <a:ext cx="4572000" cy="952500"/>
          </a:xfrm>
          <a:prstGeom prst="roundRect">
            <a:avLst>
              <a:gd name="adj" fmla="val 13333"/>
            </a:avLst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90500" tIns="0" rIns="19050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蒲福风级对照表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16A34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将抽象数字转化为“轻风拂面”等具象自然感受</a:t>
            </a:r>
            <a:endParaRPr lang="en-US" sz="1200" b="0" i="0" u="none" strike="noStrike">
              <a:solidFill>
                <a:srgbClr val="16A34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715000" y="1397000"/>
            <a:ext cx="5715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969000" y="1714500"/>
            <a:ext cx="762000" cy="762000"/>
          </a:xfrm>
          <a:prstGeom prst="ellipse">
            <a:avLst/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1400" y="18669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21500" y="1587500"/>
            <a:ext cx="425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校准与换算：严谨的开始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通过实验确定“校准系数”，将传感器读数转化为标准风速，培养严谨的科学实证精神。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715000" y="2984500"/>
            <a:ext cx="5715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969000" y="3302000"/>
            <a:ext cx="762000" cy="762000"/>
          </a:xfrm>
          <a:prstGeom prst="ellipse">
            <a:avLst/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1400" y="34544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921500" y="3175000"/>
            <a:ext cx="425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蒲福风级：数字的具象化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对照国际通用风级表，将冰冷的数字与“树枝摇动”、“红旗展开”等生活中的自然现象关联。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715000" y="4572000"/>
            <a:ext cx="5715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22C55E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969000" y="4889500"/>
            <a:ext cx="635000" cy="635000"/>
          </a:xfrm>
          <a:prstGeom prst="ellipse">
            <a:avLst/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5016500"/>
            <a:ext cx="381000" cy="381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21500" y="4699000"/>
            <a:ext cx="425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实践探究：从模拟到真实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利用风扇模拟不同风力等级，再到户外实测自然风，验证数据与现象的匹配度。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0" y="6223000"/>
            <a:ext cx="12192000" cy="635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科学探究闭环：测量数据 ➔ 校准换算 ➔ 认知升华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WPS 演示</Application>
  <PresentationFormat/>
  <Paragraphs>217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Arial</vt:lpstr>
      <vt:lpstr>Noto Sans SC</vt:lpstr>
      <vt:lpstr>Consolas</vt:lpstr>
      <vt:lpstr>微软雅黑</vt:lpstr>
      <vt:lpstr>Arial Unicode MS</vt:lpstr>
      <vt:lpstr>Office 主题​​</vt:lpstr>
      <vt:lpstr>默认主题</vt:lpstr>
      <vt:lpstr>1_默认主题</vt:lpstr>
      <vt:lpstr>2_默认主题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一朵小花</cp:lastModifiedBy>
  <cp:revision>3</cp:revision>
  <dcterms:created xsi:type="dcterms:W3CDTF">2026-04-07T01:53:00Z</dcterms:created>
  <dcterms:modified xsi:type="dcterms:W3CDTF">2026-04-14T01:34:13Z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60CF812E3D704F40A3D68B511075AFCC_12</vt:lpwstr>
  </property>
</Properties>
</file>