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5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none" lIns="0" tIns="0" rIns="0" bIns="0" anchor="t" anchorCtr="0"/>
          <a:lstStyle/>
          <a:p>
            <a:pPr algn="l">
              <a:defRPr lang="zh-CN" sz="1300" b="1" i="0" u="none" strike="noStrike" kern="1200" baseline="0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pPr>
            <a:r>
              <a:rPr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工具应用成效对比</a:t>
            </a:r>
            <a:endParaRPr sz="1300" b="1" i="0" strike="noStrike">
              <a:solidFill>
                <a:srgbClr val="065F4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案例一（观察思维）</c:v>
                </c:pt>
              </c:strCache>
            </c:strRef>
          </c:tx>
          <c:spPr>
            <a:solidFill>
              <a:srgbClr val="059669">
                <a:alpha val="100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59669">
                  <a:alpha val="100000"/>
                </a:srgbClr>
              </a:solidFill>
            </c:spPr>
          </c:dPt>
          <c:dPt>
            <c:idx val="1"/>
            <c:invertIfNegative val="0"/>
            <c:bubble3D val="0"/>
            <c:spPr>
              <a:solidFill>
                <a:srgbClr val="059669">
                  <a:alpha val="100000"/>
                </a:srgbClr>
              </a:solidFill>
            </c:spPr>
          </c:dPt>
          <c:dPt>
            <c:idx val="2"/>
            <c:invertIfNegative val="0"/>
            <c:bubble3D val="0"/>
            <c:spPr>
              <a:solidFill>
                <a:srgbClr val="059669">
                  <a:alpha val="100000"/>
                </a:srgb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59669">
                  <a:alpha val="100000"/>
                </a:srgbClr>
              </a:solidFill>
            </c:spPr>
          </c:dPt>
          <c:dPt>
            <c:idx val="4"/>
            <c:invertIfNegative val="0"/>
            <c:bubble3D val="0"/>
            <c:spPr>
              <a:solidFill>
                <a:srgbClr val="059669">
                  <a:alpha val="100000"/>
                </a:srgb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0" tIns="0" rIns="0" bIns="0" anchor="t" anchorCtr="0"/>
              <a:lstStyle/>
              <a:p>
                <a:pPr algn="l">
                  <a:defRPr lang="zh-CN" sz="900" b="1" i="0" u="none" strike="noStrike" kern="1200" baseline="0">
                    <a:solidFill>
                      <a:srgbClr val="065F46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Sheet1!$A$2:$A$6</c:f>
              <c:strCache>
                <c:ptCount val="5"/>
                <c:pt idx="0">
                  <c:v>观测完整性
提升</c:v>
                </c:pt>
                <c:pt idx="1">
                  <c:v>数据准确率
提升</c:v>
                </c:pt>
                <c:pt idx="2">
                  <c:v>自主
完成率</c:v>
                </c:pt>
                <c:pt idx="3">
                  <c:v>准确描述/
推导率</c:v>
                </c:pt>
                <c:pt idx="4">
                  <c:v>自主
设计率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47</c:v>
                </c:pt>
                <c:pt idx="1">
                  <c:v>85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案例二（推理思维）</c:v>
                </c:pt>
              </c:strCache>
            </c:strRef>
          </c:tx>
          <c:spPr>
            <a:solidFill>
              <a:srgbClr val="F97316">
                <a:alpha val="100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97316">
                  <a:alpha val="100000"/>
                </a:srgb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97316">
                  <a:alpha val="100000"/>
                </a:srgbClr>
              </a:solidFill>
            </c:spPr>
          </c:dPt>
          <c:dPt>
            <c:idx val="2"/>
            <c:invertIfNegative val="0"/>
            <c:bubble3D val="0"/>
            <c:spPr>
              <a:solidFill>
                <a:srgbClr val="F97316">
                  <a:alpha val="100000"/>
                </a:srgbClr>
              </a:solidFill>
            </c:spPr>
          </c:dPt>
          <c:dPt>
            <c:idx val="3"/>
            <c:invertIfNegative val="0"/>
            <c:bubble3D val="0"/>
            <c:spPr>
              <a:solidFill>
                <a:srgbClr val="F97316">
                  <a:alpha val="100000"/>
                </a:srgb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97316">
                  <a:alpha val="100000"/>
                </a:srgb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0" tIns="0" rIns="0" bIns="0" anchor="t" anchorCtr="0"/>
              <a:lstStyle/>
              <a:p>
                <a:pPr algn="l">
                  <a:defRPr lang="zh-CN" sz="900" b="1" i="0" u="none" strike="noStrike" kern="1200" baseline="0">
                    <a:solidFill>
                      <a:srgbClr val="065F46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Sheet1!$A$2:$A$6</c:f>
              <c:strCache>
                <c:ptCount val="5"/>
                <c:pt idx="0">
                  <c:v>观测完整性
提升</c:v>
                </c:pt>
                <c:pt idx="1">
                  <c:v>数据准确率
提升</c:v>
                </c:pt>
                <c:pt idx="2">
                  <c:v>自主
完成率</c:v>
                </c:pt>
                <c:pt idx="3">
                  <c:v>准确描述/
推导率</c:v>
                </c:pt>
                <c:pt idx="4">
                  <c:v>自主
设计率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</c:v>
                </c:pt>
                <c:pt idx="1">
                  <c:v>53</c:v>
                </c:pt>
                <c:pt idx="2">
                  <c:v>0</c:v>
                </c:pt>
                <c:pt idx="3">
                  <c:v>90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案例三（创新思维）</c:v>
                </c:pt>
              </c:strCache>
            </c:strRef>
          </c:tx>
          <c:spPr>
            <a:solidFill>
              <a:srgbClr val="0EA5E9">
                <a:alpha val="100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EA5E9">
                  <a:alpha val="100000"/>
                </a:srgbClr>
              </a:solidFill>
            </c:spPr>
          </c:dPt>
          <c:dPt>
            <c:idx val="1"/>
            <c:invertIfNegative val="0"/>
            <c:bubble3D val="0"/>
            <c:spPr>
              <a:solidFill>
                <a:srgbClr val="0EA5E9">
                  <a:alpha val="100000"/>
                </a:srgbClr>
              </a:solidFill>
            </c:spPr>
          </c:dPt>
          <c:dPt>
            <c:idx val="2"/>
            <c:invertIfNegative val="0"/>
            <c:bubble3D val="0"/>
            <c:spPr>
              <a:solidFill>
                <a:srgbClr val="0EA5E9">
                  <a:alpha val="100000"/>
                </a:srgb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EA5E9">
                  <a:alpha val="100000"/>
                </a:srgbClr>
              </a:solidFill>
            </c:spPr>
          </c:dPt>
          <c:dPt>
            <c:idx val="4"/>
            <c:invertIfNegative val="0"/>
            <c:bubble3D val="0"/>
            <c:spPr>
              <a:solidFill>
                <a:srgbClr val="0EA5E9">
                  <a:alpha val="100000"/>
                </a:srgb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0" tIns="0" rIns="0" bIns="0" anchor="t" anchorCtr="0"/>
              <a:lstStyle/>
              <a:p>
                <a:pPr algn="l">
                  <a:defRPr lang="zh-CN" sz="900" b="1" i="0" u="none" strike="noStrike" kern="1200" baseline="0">
                    <a:solidFill>
                      <a:srgbClr val="065F46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Sheet1!$A$2:$A$6</c:f>
              <c:strCache>
                <c:ptCount val="5"/>
                <c:pt idx="0">
                  <c:v>观测完整性
提升</c:v>
                </c:pt>
                <c:pt idx="1">
                  <c:v>数据准确率
提升</c:v>
                </c:pt>
                <c:pt idx="2">
                  <c:v>自主
完成率</c:v>
                </c:pt>
                <c:pt idx="3">
                  <c:v>准确描述/
推导率</c:v>
                </c:pt>
                <c:pt idx="4">
                  <c:v>自主
设计率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92</c:v>
                </c:pt>
                <c:pt idx="4">
                  <c:v>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10"/>
        <c:axId val="10000"/>
        <c:axId val="10001"/>
      </c:barChart>
      <c:catAx>
        <c:axId val="100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2700" cap="flat" cmpd="sng" algn="ctr">
            <a:solidFill>
              <a:srgbClr val="8F8F8F">
                <a:alpha val="100000"/>
              </a:srgbClr>
            </a:solidFill>
            <a:prstDash val="solid"/>
            <a:round/>
          </a:ln>
        </c:spPr>
        <c:txPr>
          <a:bodyPr rot="0" spcFirstLastPara="0" vertOverflow="ellipsis" vert="horz" wrap="none" lIns="0" tIns="0" rIns="0" bIns="0" anchor="t" anchorCtr="0"/>
          <a:lstStyle/>
          <a:p>
            <a:pPr algn="l">
              <a:defRPr lang="zh-CN" sz="900" b="0" i="0" u="none" strike="noStrike" kern="1200" baseline="0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pPr>
          </a:p>
        </c:txPr>
        <c:crossAx val="10001"/>
        <c:crosses val="autoZero"/>
        <c:auto val="1"/>
        <c:lblAlgn val="ctr"/>
        <c:lblOffset val="100"/>
        <c:noMultiLvlLbl val="0"/>
      </c:catAx>
      <c:valAx>
        <c:axId val="10001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E5E7EB">
                  <a:alpha val="100000"/>
                </a:srgbClr>
              </a:solidFill>
              <a:prstDash val="solid"/>
              <a:round/>
            </a:ln>
          </c:spPr>
        </c:majorGridlines>
        <c:numFmt formatCode="General" sourceLinked="1"/>
        <c:majorTickMark val="none"/>
        <c:minorTickMark val="none"/>
        <c:tickLblPos val="nextTo"/>
        <c:txPr>
          <a:bodyPr rot="0" spcFirstLastPara="0" vertOverflow="ellipsis" vert="horz" wrap="none" lIns="0" tIns="0" rIns="0" bIns="0" anchor="t" anchorCtr="0"/>
          <a:lstStyle/>
          <a:p>
            <a:pPr algn="l">
              <a:defRPr lang="zh-CN" sz="900" b="0" i="0" u="none" strike="noStrike" kern="1200" baseline="0">
                <a:solidFill>
                  <a:srgbClr val="6B728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pPr>
          </a:p>
        </c:txPr>
        <c:crossAx val="10000"/>
        <c:crosses val="autoZero"/>
        <c:crossBetween val="between"/>
      </c:valAx>
    </c:plotArea>
    <c:legend>
      <c:legendPos val="b"/>
      <c:layout/>
      <c:overlay val="0"/>
      <c:txPr>
        <a:bodyPr rot="0" spcFirstLastPara="0" vertOverflow="ellipsis" vert="horz" wrap="none" lIns="0" tIns="0" rIns="0" bIns="0" anchor="t" anchorCtr="0"/>
        <a:lstStyle/>
        <a:p>
          <a:pPr algn="l">
            <a:defRPr lang="zh-CN" sz="900" b="0" i="0" u="none" strike="noStrike" kern="1200" baseline="0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ba6869c-5b8f-4f3a-9c6c-5703923a9a36}"/>
      </c:ext>
    </c:extLst>
  </c:chart>
  <c:txPr>
    <a:bodyPr/>
    <a:lstStyle/>
    <a:p>
      <a:pPr>
        <a:defRPr lang="zh-CN"/>
      </a:pPr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79.png"/><Relationship Id="rId4" Type="http://schemas.openxmlformats.org/officeDocument/2006/relationships/tags" Target="../tags/tag76.xml"/><Relationship Id="rId3" Type="http://schemas.openxmlformats.org/officeDocument/2006/relationships/image" Target="../media/image78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19" Type="http://schemas.openxmlformats.org/officeDocument/2006/relationships/image" Target="../media/image82.png"/><Relationship Id="rId18" Type="http://schemas.openxmlformats.org/officeDocument/2006/relationships/image" Target="../media/image81.png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6.png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tags" Target="../tags/tag1.xml"/><Relationship Id="rId29" Type="http://schemas.openxmlformats.org/officeDocument/2006/relationships/tags" Target="../tags/tag22.xml"/><Relationship Id="rId28" Type="http://schemas.openxmlformats.org/officeDocument/2006/relationships/image" Target="../media/image10.png"/><Relationship Id="rId27" Type="http://schemas.openxmlformats.org/officeDocument/2006/relationships/tags" Target="../tags/tag21.xml"/><Relationship Id="rId26" Type="http://schemas.openxmlformats.org/officeDocument/2006/relationships/tags" Target="../tags/tag20.xml"/><Relationship Id="rId25" Type="http://schemas.openxmlformats.org/officeDocument/2006/relationships/tags" Target="../tags/tag19.xml"/><Relationship Id="rId24" Type="http://schemas.openxmlformats.org/officeDocument/2006/relationships/tags" Target="../tags/tag18.xml"/><Relationship Id="rId23" Type="http://schemas.openxmlformats.org/officeDocument/2006/relationships/tags" Target="../tags/tag17.xml"/><Relationship Id="rId22" Type="http://schemas.openxmlformats.org/officeDocument/2006/relationships/image" Target="../media/image9.png"/><Relationship Id="rId21" Type="http://schemas.openxmlformats.org/officeDocument/2006/relationships/tags" Target="../tags/tag16.xml"/><Relationship Id="rId20" Type="http://schemas.openxmlformats.org/officeDocument/2006/relationships/tags" Target="../tags/tag15.xml"/><Relationship Id="rId2" Type="http://schemas.openxmlformats.org/officeDocument/2006/relationships/image" Target="../media/image5.png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image" Target="../media/image8.png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image" Target="../media/image21.png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image" Target="../media/image20.png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40.xml"/><Relationship Id="rId2" Type="http://schemas.openxmlformats.org/officeDocument/2006/relationships/tags" Target="../tags/tag26.xml"/><Relationship Id="rId19" Type="http://schemas.openxmlformats.org/officeDocument/2006/relationships/tags" Target="../tags/tag39.xml"/><Relationship Id="rId18" Type="http://schemas.openxmlformats.org/officeDocument/2006/relationships/image" Target="../media/image23.png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image" Target="../media/image22.png"/><Relationship Id="rId10" Type="http://schemas.openxmlformats.org/officeDocument/2006/relationships/tags" Target="../tags/tag32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25.png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60.xml"/><Relationship Id="rId21" Type="http://schemas.openxmlformats.org/officeDocument/2006/relationships/tags" Target="../tags/tag59.xml"/><Relationship Id="rId20" Type="http://schemas.openxmlformats.org/officeDocument/2006/relationships/tags" Target="../tags/tag58.xml"/><Relationship Id="rId2" Type="http://schemas.openxmlformats.org/officeDocument/2006/relationships/tags" Target="../tags/tag41.xml"/><Relationship Id="rId19" Type="http://schemas.openxmlformats.org/officeDocument/2006/relationships/tags" Target="../tags/tag57.xml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image" Target="../media/image36.png"/><Relationship Id="rId3" Type="http://schemas.openxmlformats.org/officeDocument/2006/relationships/tags" Target="../tags/tag61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40.png"/><Relationship Id="rId21" Type="http://schemas.openxmlformats.org/officeDocument/2006/relationships/image" Target="../media/image39.png"/><Relationship Id="rId20" Type="http://schemas.openxmlformats.org/officeDocument/2006/relationships/tags" Target="../tags/tag75.xml"/><Relationship Id="rId2" Type="http://schemas.openxmlformats.org/officeDocument/2006/relationships/image" Target="../media/image35.png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image" Target="../media/image38.png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image" Target="../media/image37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0F0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>
              <a:alpha val="100000"/>
            </a:srgbClr>
          </a:solidFill>
          <a:ln>
            <a:headEnd type="none"/>
            <a:tailEnd type="none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100000"/>
          </a:blip>
          <a:srcRect l="427" r="427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5" name="AutoShape 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headEnd type="none"/>
            <a:tailEnd type="none"/>
          </a:ln>
        </p:spPr>
      </p:sp>
      <p:sp>
        <p:nvSpPr>
          <p:cNvPr id="6" name="AutoShape 6"/>
          <p:cNvSpPr/>
          <p:nvPr/>
        </p:nvSpPr>
        <p:spPr>
          <a:xfrm>
            <a:off x="5916671" y="2112509"/>
            <a:ext cx="355610" cy="406513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5624" y="0"/>
                </a:moveTo>
                <a:lnTo>
                  <a:pt x="2499" y="0"/>
                </a:lnTo>
                <a:cubicBezTo>
                  <a:pt x="2154" y="0"/>
                  <a:pt x="1875" y="279"/>
                  <a:pt x="1875" y="625"/>
                </a:cubicBezTo>
                <a:cubicBezTo>
                  <a:pt x="1875" y="970"/>
                  <a:pt x="2155" y="1250"/>
                  <a:pt x="2499" y="1250"/>
                </a:cubicBezTo>
                <a:lnTo>
                  <a:pt x="2499" y="4209"/>
                </a:lnTo>
                <a:lnTo>
                  <a:pt x="146" y="8326"/>
                </a:lnTo>
                <a:cubicBezTo>
                  <a:pt x="51" y="8496"/>
                  <a:pt x="0" y="8686"/>
                  <a:pt x="0" y="8881"/>
                </a:cubicBezTo>
                <a:cubicBezTo>
                  <a:pt x="0" y="9500"/>
                  <a:pt x="500" y="10000"/>
                  <a:pt x="1119" y="10000"/>
                </a:cubicBezTo>
                <a:lnTo>
                  <a:pt x="7629" y="10000"/>
                </a:lnTo>
                <a:cubicBezTo>
                  <a:pt x="8246" y="10000"/>
                  <a:pt x="8748" y="9500"/>
                  <a:pt x="8748" y="8881"/>
                </a:cubicBezTo>
                <a:cubicBezTo>
                  <a:pt x="8748" y="8686"/>
                  <a:pt x="8697" y="8494"/>
                  <a:pt x="8602" y="8326"/>
                </a:cubicBezTo>
                <a:lnTo>
                  <a:pt x="6249" y="4209"/>
                </a:lnTo>
                <a:lnTo>
                  <a:pt x="6249" y="1250"/>
                </a:lnTo>
                <a:cubicBezTo>
                  <a:pt x="6594" y="1250"/>
                  <a:pt x="6873" y="971"/>
                  <a:pt x="6873" y="625"/>
                </a:cubicBezTo>
                <a:cubicBezTo>
                  <a:pt x="6873" y="280"/>
                  <a:pt x="6593" y="0"/>
                  <a:pt x="6249" y="0"/>
                </a:cubicBezTo>
                <a:lnTo>
                  <a:pt x="5624" y="0"/>
                </a:lnTo>
                <a:close/>
                <a:moveTo>
                  <a:pt x="3749" y="4209"/>
                </a:moveTo>
                <a:lnTo>
                  <a:pt x="3749" y="1250"/>
                </a:lnTo>
                <a:lnTo>
                  <a:pt x="4999" y="1250"/>
                </a:lnTo>
                <a:lnTo>
                  <a:pt x="4999" y="4209"/>
                </a:lnTo>
                <a:cubicBezTo>
                  <a:pt x="4999" y="4426"/>
                  <a:pt x="5055" y="4641"/>
                  <a:pt x="5163" y="4830"/>
                </a:cubicBezTo>
                <a:lnTo>
                  <a:pt x="5975" y="6250"/>
                </a:lnTo>
                <a:lnTo>
                  <a:pt x="2773" y="6250"/>
                </a:lnTo>
                <a:lnTo>
                  <a:pt x="3585" y="4830"/>
                </a:lnTo>
                <a:cubicBezTo>
                  <a:pt x="3693" y="4641"/>
                  <a:pt x="3749" y="4428"/>
                  <a:pt x="3749" y="4209"/>
                </a:cubicBezTo>
                <a:close/>
              </a:path>
            </a:pathLst>
          </a:custGeom>
          <a:solidFill>
            <a:srgbClr val="059669">
              <a:alpha val="80000"/>
            </a:srgbClr>
          </a:solidFill>
          <a:ln>
            <a:headEnd type="none"/>
            <a:tailEnd type="none"/>
          </a:ln>
        </p:spPr>
      </p:sp>
      <p:sp>
        <p:nvSpPr>
          <p:cNvPr id="7" name="AutoShape 7"/>
          <p:cNvSpPr/>
          <p:nvPr/>
        </p:nvSpPr>
        <p:spPr>
          <a:xfrm>
            <a:off x="2965403" y="2849166"/>
            <a:ext cx="6256360" cy="714375"/>
          </a:xfrm>
          <a:prstGeom prst="rect">
            <a:avLst/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8" name="TextBox 8"/>
          <p:cNvSpPr txBox="1"/>
          <p:nvPr/>
        </p:nvSpPr>
        <p:spPr>
          <a:xfrm>
            <a:off x="1676353" y="2925365"/>
            <a:ext cx="8766463" cy="638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45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赋能小学科学实验教学</a:t>
            </a:r>
            <a:endParaRPr lang="en-US" sz="1100"/>
          </a:p>
        </p:txBody>
      </p:sp>
      <p:sp>
        <p:nvSpPr>
          <p:cNvPr id="9" name="TextBox 9"/>
          <p:cNvSpPr txBox="1"/>
          <p:nvPr/>
        </p:nvSpPr>
        <p:spPr>
          <a:xfrm>
            <a:off x="457086" y="3792140"/>
            <a:ext cx="11274781" cy="4643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2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指向科学思维发展的实践探索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5485028" y="4713684"/>
            <a:ext cx="1218895" cy="5715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4D399">
                  <a:alpha val="100000"/>
                </a:srgbClr>
              </a:gs>
              <a:gs pos="100000">
                <a:srgbClr val="38BDF8">
                  <a:alpha val="100000"/>
                </a:srgbClr>
              </a:gs>
            </a:gsLst>
            <a:lin ang="5400000"/>
          </a:gradFill>
          <a:ln>
            <a:headEnd type="none"/>
            <a:tailEnd type="none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700" y="6413500"/>
            <a:ext cx="1193800" cy="25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DF4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TextBox 4"/>
          <p:cNvSpPr txBox="1"/>
          <p:nvPr/>
        </p:nvSpPr>
        <p:spPr>
          <a:xfrm>
            <a:off x="457086" y="447675"/>
            <a:ext cx="11274781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案例一：AI 智能观测工具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457086" y="1047750"/>
            <a:ext cx="457086" cy="3810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6" name="TextBox 6"/>
          <p:cNvSpPr txBox="1"/>
          <p:nvPr/>
        </p:nvSpPr>
        <p:spPr>
          <a:xfrm>
            <a:off x="1028442" y="933450"/>
            <a:ext cx="10703423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0" i="0" strike="noStrike">
                <a:solidFill>
                  <a:srgbClr val="05966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苏教版三年级《种子发芽了》实验教学优化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457086" y="1447800"/>
            <a:ext cx="4932717" cy="4648200"/>
          </a:xfrm>
          <a:prstGeom prst="roundRect">
            <a:avLst>
              <a:gd name="adj" fmla="val 645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100000"/>
          </a:blip>
          <a:srcRect l="10125" r="10125"/>
          <a:stretch>
            <a:fillRect/>
          </a:stretch>
        </p:blipFill>
        <p:spPr>
          <a:xfrm>
            <a:off x="495177" y="1485900"/>
            <a:ext cx="4860404" cy="45720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9" name="AutoShape 9"/>
          <p:cNvSpPr/>
          <p:nvPr/>
        </p:nvSpPr>
        <p:spPr>
          <a:xfrm>
            <a:off x="1802155" y="6272733"/>
            <a:ext cx="103707" cy="103734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9998" y="625"/>
                </a:moveTo>
                <a:cubicBezTo>
                  <a:pt x="9998" y="2736"/>
                  <a:pt x="8502" y="4498"/>
                  <a:pt x="6514" y="4910"/>
                </a:cubicBezTo>
                <a:cubicBezTo>
                  <a:pt x="6360" y="3775"/>
                  <a:pt x="5850" y="2754"/>
                  <a:pt x="5099" y="1963"/>
                </a:cubicBezTo>
                <a:cubicBezTo>
                  <a:pt x="5882" y="781"/>
                  <a:pt x="7223" y="0"/>
                  <a:pt x="8748" y="0"/>
                </a:cubicBezTo>
                <a:lnTo>
                  <a:pt x="9373" y="0"/>
                </a:lnTo>
                <a:cubicBezTo>
                  <a:pt x="9719" y="0"/>
                  <a:pt x="9998" y="279"/>
                  <a:pt x="9998" y="625"/>
                </a:cubicBezTo>
                <a:close/>
                <a:moveTo>
                  <a:pt x="0" y="1875"/>
                </a:moveTo>
                <a:cubicBezTo>
                  <a:pt x="0" y="1529"/>
                  <a:pt x="279" y="1250"/>
                  <a:pt x="625" y="1250"/>
                </a:cubicBezTo>
                <a:lnTo>
                  <a:pt x="1250" y="1250"/>
                </a:lnTo>
                <a:cubicBezTo>
                  <a:pt x="3665" y="1250"/>
                  <a:pt x="5624" y="3209"/>
                  <a:pt x="5624" y="5625"/>
                </a:cubicBezTo>
                <a:lnTo>
                  <a:pt x="5624" y="9375"/>
                </a:lnTo>
                <a:cubicBezTo>
                  <a:pt x="5624" y="9721"/>
                  <a:pt x="5345" y="10000"/>
                  <a:pt x="4999" y="10000"/>
                </a:cubicBezTo>
                <a:cubicBezTo>
                  <a:pt x="4654" y="10000"/>
                  <a:pt x="4374" y="9720"/>
                  <a:pt x="4374" y="9375"/>
                </a:cubicBezTo>
                <a:lnTo>
                  <a:pt x="4374" y="6250"/>
                </a:lnTo>
                <a:cubicBezTo>
                  <a:pt x="1959" y="6250"/>
                  <a:pt x="0" y="4291"/>
                  <a:pt x="0" y="1875"/>
                </a:cubicBezTo>
                <a:close/>
              </a:path>
            </a:pathLst>
          </a:custGeom>
          <a:solidFill>
            <a:srgbClr val="047857">
              <a:alpha val="80000"/>
            </a:srgbClr>
          </a:solidFill>
          <a:ln>
            <a:headEnd type="none"/>
            <a:tailEnd type="none"/>
          </a:ln>
        </p:spPr>
      </p:sp>
      <p:sp>
        <p:nvSpPr>
          <p:cNvPr id="10" name="TextBox 10"/>
          <p:cNvSpPr txBox="1"/>
          <p:nvPr/>
        </p:nvSpPr>
        <p:spPr>
          <a:xfrm>
            <a:off x="1982043" y="6229350"/>
            <a:ext cx="3411626" cy="1524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000" b="0" i="0" strike="noStrike">
                <a:solidFill>
                  <a:srgbClr val="047857">
                    <a:alpha val="8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学生利用 AI 设备进行种子生长观测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5698395" y="1447800"/>
            <a:ext cx="6037340" cy="1123950"/>
          </a:xfrm>
          <a:prstGeom prst="roundRect">
            <a:avLst>
              <a:gd name="adj" fmla="val 8273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2" name="AutoShape 12"/>
          <p:cNvSpPr/>
          <p:nvPr/>
        </p:nvSpPr>
        <p:spPr>
          <a:xfrm>
            <a:off x="5926938" y="1638300"/>
            <a:ext cx="380905" cy="3810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3" name="AutoShape 13"/>
          <p:cNvSpPr/>
          <p:nvPr/>
        </p:nvSpPr>
        <p:spPr>
          <a:xfrm>
            <a:off x="6050582" y="1762050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3437" y="1167"/>
                </a:moveTo>
                <a:lnTo>
                  <a:pt x="3437" y="2000"/>
                </a:lnTo>
                <a:lnTo>
                  <a:pt x="6561" y="2000"/>
                </a:lnTo>
                <a:lnTo>
                  <a:pt x="6561" y="1167"/>
                </a:lnTo>
                <a:cubicBezTo>
                  <a:pt x="6561" y="1075"/>
                  <a:pt x="6491" y="1000"/>
                  <a:pt x="6405" y="1000"/>
                </a:cubicBezTo>
                <a:lnTo>
                  <a:pt x="3593" y="1000"/>
                </a:lnTo>
                <a:cubicBezTo>
                  <a:pt x="3507" y="1000"/>
                  <a:pt x="3437" y="1075"/>
                  <a:pt x="3437" y="1167"/>
                </a:cubicBezTo>
                <a:close/>
                <a:moveTo>
                  <a:pt x="2500" y="2000"/>
                </a:moveTo>
                <a:lnTo>
                  <a:pt x="2500" y="1167"/>
                </a:lnTo>
                <a:cubicBezTo>
                  <a:pt x="2500" y="523"/>
                  <a:pt x="2990" y="0"/>
                  <a:pt x="3593" y="0"/>
                </a:cubicBezTo>
                <a:lnTo>
                  <a:pt x="6405" y="0"/>
                </a:lnTo>
                <a:cubicBezTo>
                  <a:pt x="7008" y="0"/>
                  <a:pt x="7499" y="523"/>
                  <a:pt x="7499" y="1167"/>
                </a:cubicBezTo>
                <a:lnTo>
                  <a:pt x="7499" y="2000"/>
                </a:lnTo>
                <a:lnTo>
                  <a:pt x="8047" y="2000"/>
                </a:lnTo>
                <a:cubicBezTo>
                  <a:pt x="8295" y="2000"/>
                  <a:pt x="8533" y="2106"/>
                  <a:pt x="8709" y="2294"/>
                </a:cubicBezTo>
                <a:lnTo>
                  <a:pt x="9723" y="3375"/>
                </a:lnTo>
                <a:cubicBezTo>
                  <a:pt x="9898" y="3563"/>
                  <a:pt x="9998" y="3817"/>
                  <a:pt x="9998" y="4081"/>
                </a:cubicBezTo>
                <a:lnTo>
                  <a:pt x="9998" y="5667"/>
                </a:lnTo>
                <a:lnTo>
                  <a:pt x="7342" y="5667"/>
                </a:lnTo>
                <a:lnTo>
                  <a:pt x="7342" y="5333"/>
                </a:lnTo>
                <a:cubicBezTo>
                  <a:pt x="7342" y="5056"/>
                  <a:pt x="7133" y="4833"/>
                  <a:pt x="6874" y="4833"/>
                </a:cubicBezTo>
                <a:cubicBezTo>
                  <a:pt x="6615" y="4833"/>
                  <a:pt x="6405" y="5057"/>
                  <a:pt x="6405" y="5333"/>
                </a:cubicBezTo>
                <a:lnTo>
                  <a:pt x="6405" y="5667"/>
                </a:lnTo>
                <a:lnTo>
                  <a:pt x="3593" y="5667"/>
                </a:lnTo>
                <a:lnTo>
                  <a:pt x="3593" y="5333"/>
                </a:lnTo>
                <a:cubicBezTo>
                  <a:pt x="3593" y="5056"/>
                  <a:pt x="3384" y="4833"/>
                  <a:pt x="3124" y="4833"/>
                </a:cubicBezTo>
                <a:cubicBezTo>
                  <a:pt x="2866" y="4833"/>
                  <a:pt x="2656" y="5057"/>
                  <a:pt x="2656" y="5333"/>
                </a:cubicBezTo>
                <a:lnTo>
                  <a:pt x="2656" y="5667"/>
                </a:lnTo>
                <a:lnTo>
                  <a:pt x="0" y="5667"/>
                </a:lnTo>
                <a:lnTo>
                  <a:pt x="0" y="4081"/>
                </a:lnTo>
                <a:cubicBezTo>
                  <a:pt x="0" y="3817"/>
                  <a:pt x="100" y="3563"/>
                  <a:pt x="275" y="3375"/>
                </a:cubicBezTo>
                <a:lnTo>
                  <a:pt x="1289" y="2294"/>
                </a:lnTo>
                <a:cubicBezTo>
                  <a:pt x="1465" y="2106"/>
                  <a:pt x="1703" y="2000"/>
                  <a:pt x="1951" y="2000"/>
                </a:cubicBezTo>
                <a:lnTo>
                  <a:pt x="2500" y="2000"/>
                </a:lnTo>
                <a:close/>
                <a:moveTo>
                  <a:pt x="0" y="8667"/>
                </a:moveTo>
                <a:lnTo>
                  <a:pt x="0" y="6667"/>
                </a:lnTo>
                <a:lnTo>
                  <a:pt x="2656" y="6667"/>
                </a:lnTo>
                <a:lnTo>
                  <a:pt x="2656" y="7000"/>
                </a:lnTo>
                <a:cubicBezTo>
                  <a:pt x="2656" y="7277"/>
                  <a:pt x="2865" y="7500"/>
                  <a:pt x="3124" y="7500"/>
                </a:cubicBezTo>
                <a:cubicBezTo>
                  <a:pt x="3383" y="7500"/>
                  <a:pt x="3593" y="7276"/>
                  <a:pt x="3593" y="7000"/>
                </a:cubicBezTo>
                <a:lnTo>
                  <a:pt x="3593" y="6667"/>
                </a:lnTo>
                <a:lnTo>
                  <a:pt x="6405" y="6667"/>
                </a:lnTo>
                <a:lnTo>
                  <a:pt x="6405" y="7000"/>
                </a:lnTo>
                <a:cubicBezTo>
                  <a:pt x="6405" y="7277"/>
                  <a:pt x="6614" y="7500"/>
                  <a:pt x="6874" y="7500"/>
                </a:cubicBezTo>
                <a:cubicBezTo>
                  <a:pt x="7132" y="7500"/>
                  <a:pt x="7342" y="7276"/>
                  <a:pt x="7342" y="7000"/>
                </a:cubicBezTo>
                <a:lnTo>
                  <a:pt x="7342" y="6667"/>
                </a:lnTo>
                <a:lnTo>
                  <a:pt x="9998" y="6667"/>
                </a:lnTo>
                <a:lnTo>
                  <a:pt x="9998" y="8667"/>
                </a:lnTo>
                <a:cubicBezTo>
                  <a:pt x="9998" y="9402"/>
                  <a:pt x="9438" y="10000"/>
                  <a:pt x="8748" y="10000"/>
                </a:cubicBezTo>
                <a:lnTo>
                  <a:pt x="1250" y="10000"/>
                </a:lnTo>
                <a:cubicBezTo>
                  <a:pt x="560" y="10000"/>
                  <a:pt x="0" y="9402"/>
                  <a:pt x="0" y="8667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4" name="TextBox 14"/>
          <p:cNvSpPr txBox="1"/>
          <p:nvPr/>
        </p:nvSpPr>
        <p:spPr>
          <a:xfrm>
            <a:off x="6460204" y="1676400"/>
            <a:ext cx="5081210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工具准备</a:t>
            </a:r>
            <a:endParaRPr lang="en-US" sz="1100"/>
          </a:p>
        </p:txBody>
      </p:sp>
      <p:sp>
        <p:nvSpPr>
          <p:cNvPr id="15" name="TextBox 15"/>
          <p:cNvSpPr txBox="1"/>
          <p:nvPr/>
        </p:nvSpPr>
        <p:spPr>
          <a:xfrm>
            <a:off x="6460204" y="1962150"/>
            <a:ext cx="5271662" cy="5810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为每个实验小组配备 AI 智能种植观测盒，内置高清摄像头、温湿度传感器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与光照传感器，摄像头每 12 小时自动拍摄一次，数据同步上传至班级 AI 云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平台。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5698395" y="2724150"/>
            <a:ext cx="6037340" cy="1123950"/>
          </a:xfrm>
          <a:prstGeom prst="roundRect">
            <a:avLst>
              <a:gd name="adj" fmla="val 8273"/>
            </a:avLst>
          </a:prstGeom>
          <a:blipFill rotWithShape="1">
            <a:blip r:embed="rId4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7" name="AutoShape 17"/>
          <p:cNvSpPr/>
          <p:nvPr/>
        </p:nvSpPr>
        <p:spPr>
          <a:xfrm>
            <a:off x="5926938" y="2914650"/>
            <a:ext cx="380905" cy="381000"/>
          </a:xfrm>
          <a:prstGeom prst="ellipse">
            <a:avLst/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8" name="AutoShape 18"/>
          <p:cNvSpPr/>
          <p:nvPr/>
        </p:nvSpPr>
        <p:spPr>
          <a:xfrm>
            <a:off x="6050582" y="3038400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8275" y="4138"/>
                </a:moveTo>
                <a:cubicBezTo>
                  <a:pt x="8275" y="5051"/>
                  <a:pt x="7979" y="5894"/>
                  <a:pt x="7480" y="6578"/>
                </a:cubicBezTo>
                <a:lnTo>
                  <a:pt x="9998" y="9099"/>
                </a:lnTo>
                <a:cubicBezTo>
                  <a:pt x="10247" y="9348"/>
                  <a:pt x="10247" y="9751"/>
                  <a:pt x="9998" y="10000"/>
                </a:cubicBezTo>
                <a:cubicBezTo>
                  <a:pt x="9749" y="10249"/>
                  <a:pt x="9346" y="10249"/>
                  <a:pt x="9097" y="10000"/>
                </a:cubicBezTo>
                <a:lnTo>
                  <a:pt x="6578" y="7480"/>
                </a:lnTo>
                <a:cubicBezTo>
                  <a:pt x="5894" y="7979"/>
                  <a:pt x="5051" y="8275"/>
                  <a:pt x="4138" y="8275"/>
                </a:cubicBezTo>
                <a:cubicBezTo>
                  <a:pt x="1852" y="8275"/>
                  <a:pt x="0" y="6423"/>
                  <a:pt x="0" y="4138"/>
                </a:cubicBezTo>
                <a:cubicBezTo>
                  <a:pt x="0" y="1854"/>
                  <a:pt x="1854" y="0"/>
                  <a:pt x="4138" y="0"/>
                </a:cubicBezTo>
                <a:cubicBezTo>
                  <a:pt x="6423" y="0"/>
                  <a:pt x="8275" y="1852"/>
                  <a:pt x="8275" y="4138"/>
                </a:cubicBezTo>
                <a:close/>
                <a:moveTo>
                  <a:pt x="2069" y="4297"/>
                </a:moveTo>
                <a:lnTo>
                  <a:pt x="2069" y="5570"/>
                </a:lnTo>
                <a:cubicBezTo>
                  <a:pt x="2069" y="5834"/>
                  <a:pt x="2282" y="6047"/>
                  <a:pt x="2546" y="6047"/>
                </a:cubicBezTo>
                <a:cubicBezTo>
                  <a:pt x="2810" y="6047"/>
                  <a:pt x="3024" y="5833"/>
                  <a:pt x="3024" y="5570"/>
                </a:cubicBezTo>
                <a:lnTo>
                  <a:pt x="3024" y="4297"/>
                </a:lnTo>
                <a:cubicBezTo>
                  <a:pt x="3024" y="4032"/>
                  <a:pt x="2811" y="3819"/>
                  <a:pt x="2546" y="3819"/>
                </a:cubicBezTo>
                <a:cubicBezTo>
                  <a:pt x="2283" y="3819"/>
                  <a:pt x="2069" y="4033"/>
                  <a:pt x="2069" y="4297"/>
                </a:cubicBezTo>
                <a:close/>
                <a:moveTo>
                  <a:pt x="3660" y="2387"/>
                </a:moveTo>
                <a:lnTo>
                  <a:pt x="3660" y="5570"/>
                </a:lnTo>
                <a:cubicBezTo>
                  <a:pt x="3660" y="5834"/>
                  <a:pt x="3873" y="6047"/>
                  <a:pt x="4138" y="6047"/>
                </a:cubicBezTo>
                <a:cubicBezTo>
                  <a:pt x="4401" y="6047"/>
                  <a:pt x="4615" y="5833"/>
                  <a:pt x="4615" y="5570"/>
                </a:cubicBezTo>
                <a:lnTo>
                  <a:pt x="4615" y="2387"/>
                </a:lnTo>
                <a:cubicBezTo>
                  <a:pt x="4615" y="2123"/>
                  <a:pt x="4402" y="1910"/>
                  <a:pt x="4138" y="1910"/>
                </a:cubicBezTo>
                <a:cubicBezTo>
                  <a:pt x="3874" y="1910"/>
                  <a:pt x="3660" y="2124"/>
                  <a:pt x="3660" y="2387"/>
                </a:cubicBezTo>
                <a:close/>
                <a:moveTo>
                  <a:pt x="5252" y="3660"/>
                </a:moveTo>
                <a:lnTo>
                  <a:pt x="5252" y="5570"/>
                </a:lnTo>
                <a:cubicBezTo>
                  <a:pt x="5252" y="5834"/>
                  <a:pt x="5464" y="6047"/>
                  <a:pt x="5729" y="6047"/>
                </a:cubicBezTo>
                <a:cubicBezTo>
                  <a:pt x="5993" y="6047"/>
                  <a:pt x="6206" y="5833"/>
                  <a:pt x="6206" y="5570"/>
                </a:cubicBezTo>
                <a:lnTo>
                  <a:pt x="6206" y="3660"/>
                </a:lnTo>
                <a:cubicBezTo>
                  <a:pt x="6206" y="3396"/>
                  <a:pt x="5994" y="3183"/>
                  <a:pt x="5729" y="3183"/>
                </a:cubicBezTo>
                <a:cubicBezTo>
                  <a:pt x="5466" y="3183"/>
                  <a:pt x="5252" y="3397"/>
                  <a:pt x="5252" y="3660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TextBox 19"/>
          <p:cNvSpPr txBox="1"/>
          <p:nvPr/>
        </p:nvSpPr>
        <p:spPr>
          <a:xfrm>
            <a:off x="6460204" y="2952750"/>
            <a:ext cx="5081210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观察优化</a:t>
            </a:r>
            <a:endParaRPr lang="en-US" sz="1100"/>
          </a:p>
        </p:txBody>
      </p:sp>
      <p:sp>
        <p:nvSpPr>
          <p:cNvPr id="20" name="TextBox 20"/>
          <p:cNvSpPr txBox="1"/>
          <p:nvPr/>
        </p:nvSpPr>
        <p:spPr>
          <a:xfrm>
            <a:off x="6460204" y="3238500"/>
            <a:ext cx="5271662" cy="3714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工具精准捕捉种子破壳、出胚根、长真叶等关键生长节点，学生可通过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云平台回放观测视频，自动标注种子发芽天数、胚根长度等核心数据。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5698395" y="4000500"/>
            <a:ext cx="6037340" cy="1123950"/>
          </a:xfrm>
          <a:prstGeom prst="roundRect">
            <a:avLst>
              <a:gd name="adj" fmla="val 8273"/>
            </a:avLst>
          </a:prstGeom>
          <a:blipFill rotWithShape="1">
            <a:blip r:embed="rId5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2" name="AutoShape 22"/>
          <p:cNvSpPr/>
          <p:nvPr/>
        </p:nvSpPr>
        <p:spPr>
          <a:xfrm>
            <a:off x="5926938" y="4191000"/>
            <a:ext cx="380905" cy="3810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3" name="AutoShape 23"/>
          <p:cNvSpPr/>
          <p:nvPr/>
        </p:nvSpPr>
        <p:spPr>
          <a:xfrm>
            <a:off x="6050582" y="4292501"/>
            <a:ext cx="133466" cy="177998"/>
          </a:xfrm>
          <a:custGeom>
            <a:avLst/>
            <a:gdLst/>
            <a:ahLst/>
            <a:cxnLst/>
            <a:rect l="l" t="t" r="r" b="b"/>
            <a:pathLst>
              <a:path w="7498" h="10000">
                <a:moveTo>
                  <a:pt x="5719" y="7273"/>
                </a:moveTo>
                <a:cubicBezTo>
                  <a:pt x="5862" y="6850"/>
                  <a:pt x="6147" y="6468"/>
                  <a:pt x="6469" y="6138"/>
                </a:cubicBezTo>
                <a:cubicBezTo>
                  <a:pt x="7107" y="5487"/>
                  <a:pt x="7498" y="4606"/>
                  <a:pt x="7498" y="3636"/>
                </a:cubicBezTo>
                <a:cubicBezTo>
                  <a:pt x="7498" y="1629"/>
                  <a:pt x="5819" y="0"/>
                  <a:pt x="3749" y="0"/>
                </a:cubicBezTo>
                <a:cubicBezTo>
                  <a:pt x="1678" y="0"/>
                  <a:pt x="0" y="1628"/>
                  <a:pt x="0" y="3636"/>
                </a:cubicBezTo>
                <a:cubicBezTo>
                  <a:pt x="0" y="4606"/>
                  <a:pt x="391" y="5487"/>
                  <a:pt x="1029" y="6138"/>
                </a:cubicBezTo>
                <a:cubicBezTo>
                  <a:pt x="1351" y="6468"/>
                  <a:pt x="1638" y="6850"/>
                  <a:pt x="1779" y="7273"/>
                </a:cubicBezTo>
                <a:lnTo>
                  <a:pt x="5717" y="7273"/>
                </a:lnTo>
                <a:close/>
                <a:moveTo>
                  <a:pt x="5624" y="8182"/>
                </a:moveTo>
                <a:lnTo>
                  <a:pt x="1874" y="8182"/>
                </a:lnTo>
                <a:lnTo>
                  <a:pt x="1874" y="8485"/>
                </a:lnTo>
                <a:cubicBezTo>
                  <a:pt x="1874" y="9322"/>
                  <a:pt x="2574" y="10000"/>
                  <a:pt x="3437" y="10000"/>
                </a:cubicBezTo>
                <a:lnTo>
                  <a:pt x="4061" y="10000"/>
                </a:lnTo>
                <a:cubicBezTo>
                  <a:pt x="4924" y="10000"/>
                  <a:pt x="5624" y="9322"/>
                  <a:pt x="5624" y="8485"/>
                </a:cubicBezTo>
                <a:lnTo>
                  <a:pt x="5624" y="8182"/>
                </a:lnTo>
                <a:close/>
                <a:moveTo>
                  <a:pt x="3593" y="2121"/>
                </a:moveTo>
                <a:cubicBezTo>
                  <a:pt x="2816" y="2121"/>
                  <a:pt x="2187" y="2731"/>
                  <a:pt x="2187" y="3485"/>
                </a:cubicBezTo>
                <a:cubicBezTo>
                  <a:pt x="2187" y="3737"/>
                  <a:pt x="1978" y="3939"/>
                  <a:pt x="1718" y="3939"/>
                </a:cubicBezTo>
                <a:cubicBezTo>
                  <a:pt x="1460" y="3939"/>
                  <a:pt x="1250" y="3736"/>
                  <a:pt x="1250" y="3485"/>
                </a:cubicBezTo>
                <a:cubicBezTo>
                  <a:pt x="1250" y="2229"/>
                  <a:pt x="2298" y="1212"/>
                  <a:pt x="3593" y="1212"/>
                </a:cubicBezTo>
                <a:cubicBezTo>
                  <a:pt x="3852" y="1212"/>
                  <a:pt x="4061" y="1415"/>
                  <a:pt x="4061" y="1667"/>
                </a:cubicBezTo>
                <a:cubicBezTo>
                  <a:pt x="4061" y="1918"/>
                  <a:pt x="3851" y="2121"/>
                  <a:pt x="3593" y="2121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4" name="TextBox 24"/>
          <p:cNvSpPr txBox="1"/>
          <p:nvPr/>
        </p:nvSpPr>
        <p:spPr>
          <a:xfrm>
            <a:off x="6460204" y="4229100"/>
            <a:ext cx="5081210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思维引导</a:t>
            </a:r>
            <a:endParaRPr lang="en-US" sz="1100"/>
          </a:p>
        </p:txBody>
      </p:sp>
      <p:sp>
        <p:nvSpPr>
          <p:cNvPr id="25" name="TextBox 25"/>
          <p:cNvSpPr txBox="1"/>
          <p:nvPr/>
        </p:nvSpPr>
        <p:spPr>
          <a:xfrm>
            <a:off x="6460204" y="4514850"/>
            <a:ext cx="5271662" cy="3714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教师引导学生围绕“种子发芽需要哪些核心条件”“不同湿度条件下发芽时间差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异”等问题开展深度思考，从“被动观测”向“主动探究”转变。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5698395" y="5276850"/>
            <a:ext cx="6037340" cy="1123950"/>
          </a:xfrm>
          <a:prstGeom prst="roundRect">
            <a:avLst>
              <a:gd name="adj" fmla="val 8273"/>
            </a:avLst>
          </a:prstGeom>
          <a:blipFill rotWithShape="1">
            <a:blip r:embed="rId6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7" name="AutoShape 27"/>
          <p:cNvSpPr/>
          <p:nvPr/>
        </p:nvSpPr>
        <p:spPr>
          <a:xfrm>
            <a:off x="5926938" y="5467350"/>
            <a:ext cx="380905" cy="381000"/>
          </a:xfrm>
          <a:prstGeom prst="ellipse">
            <a:avLst/>
          </a:prstGeom>
          <a:solidFill>
            <a:srgbClr val="FEF3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8" name="AutoShape 28"/>
          <p:cNvSpPr/>
          <p:nvPr/>
        </p:nvSpPr>
        <p:spPr>
          <a:xfrm>
            <a:off x="6050582" y="5591100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1250" y="714"/>
                </a:moveTo>
                <a:cubicBezTo>
                  <a:pt x="1250" y="319"/>
                  <a:pt x="971" y="0"/>
                  <a:pt x="625" y="0"/>
                </a:cubicBezTo>
                <a:cubicBezTo>
                  <a:pt x="280" y="0"/>
                  <a:pt x="0" y="320"/>
                  <a:pt x="0" y="714"/>
                </a:cubicBezTo>
                <a:lnTo>
                  <a:pt x="0" y="8214"/>
                </a:lnTo>
                <a:cubicBezTo>
                  <a:pt x="0" y="9201"/>
                  <a:pt x="699" y="10000"/>
                  <a:pt x="1562" y="10000"/>
                </a:cubicBezTo>
                <a:lnTo>
                  <a:pt x="9373" y="10000"/>
                </a:lnTo>
                <a:cubicBezTo>
                  <a:pt x="9719" y="10000"/>
                  <a:pt x="9998" y="9681"/>
                  <a:pt x="9998" y="9286"/>
                </a:cubicBezTo>
                <a:cubicBezTo>
                  <a:pt x="9998" y="8891"/>
                  <a:pt x="9718" y="8571"/>
                  <a:pt x="9373" y="8571"/>
                </a:cubicBezTo>
                <a:lnTo>
                  <a:pt x="1562" y="8571"/>
                </a:lnTo>
                <a:cubicBezTo>
                  <a:pt x="1390" y="8571"/>
                  <a:pt x="1250" y="8411"/>
                  <a:pt x="1250" y="8214"/>
                </a:cubicBezTo>
                <a:lnTo>
                  <a:pt x="1250" y="714"/>
                </a:lnTo>
                <a:close/>
                <a:moveTo>
                  <a:pt x="9190" y="2647"/>
                </a:moveTo>
                <a:cubicBezTo>
                  <a:pt x="9434" y="2368"/>
                  <a:pt x="9434" y="1915"/>
                  <a:pt x="9190" y="1636"/>
                </a:cubicBezTo>
                <a:cubicBezTo>
                  <a:pt x="8945" y="1357"/>
                  <a:pt x="8549" y="1357"/>
                  <a:pt x="8305" y="1636"/>
                </a:cubicBezTo>
                <a:lnTo>
                  <a:pt x="6249" y="3989"/>
                </a:lnTo>
                <a:lnTo>
                  <a:pt x="5128" y="2710"/>
                </a:lnTo>
                <a:cubicBezTo>
                  <a:pt x="4884" y="2431"/>
                  <a:pt x="4487" y="2431"/>
                  <a:pt x="4243" y="2710"/>
                </a:cubicBezTo>
                <a:lnTo>
                  <a:pt x="2369" y="4853"/>
                </a:lnTo>
                <a:cubicBezTo>
                  <a:pt x="2125" y="5132"/>
                  <a:pt x="2125" y="5585"/>
                  <a:pt x="2369" y="5864"/>
                </a:cubicBezTo>
                <a:cubicBezTo>
                  <a:pt x="2613" y="6143"/>
                  <a:pt x="3009" y="6143"/>
                  <a:pt x="3253" y="5864"/>
                </a:cubicBezTo>
                <a:lnTo>
                  <a:pt x="4687" y="4225"/>
                </a:lnTo>
                <a:lnTo>
                  <a:pt x="5807" y="5507"/>
                </a:lnTo>
                <a:cubicBezTo>
                  <a:pt x="6052" y="5786"/>
                  <a:pt x="6448" y="5786"/>
                  <a:pt x="6692" y="5507"/>
                </a:cubicBezTo>
                <a:lnTo>
                  <a:pt x="9192" y="2650"/>
                </a:lnTo>
                <a:close/>
              </a:path>
            </a:pathLst>
          </a:custGeom>
          <a:solidFill>
            <a:srgbClr val="F59E0B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9" name="TextBox 29"/>
          <p:cNvSpPr txBox="1"/>
          <p:nvPr/>
        </p:nvSpPr>
        <p:spPr>
          <a:xfrm>
            <a:off x="6460204" y="5505450"/>
            <a:ext cx="5081210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实践成效</a:t>
            </a:r>
            <a:endParaRPr lang="en-US" sz="1100"/>
          </a:p>
        </p:txBody>
      </p:sp>
      <p:sp>
        <p:nvSpPr>
          <p:cNvPr id="30" name="TextBox 30"/>
          <p:cNvSpPr txBox="1"/>
          <p:nvPr/>
        </p:nvSpPr>
        <p:spPr>
          <a:xfrm>
            <a:off x="6460204" y="5791200"/>
            <a:ext cx="5271662" cy="3714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观测完整性提升 47%，85% 的学生能够准确描述种子发芽的 4 个关键阶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段，观察思维与探究意识显著提升。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9FF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AutoShape 4"/>
          <p:cNvSpPr/>
          <p:nvPr/>
        </p:nvSpPr>
        <p:spPr>
          <a:xfrm>
            <a:off x="457086" y="495300"/>
            <a:ext cx="76181" cy="304800"/>
          </a:xfrm>
          <a:prstGeom prst="roundRect">
            <a:avLst>
              <a:gd name="adj" fmla="val 50000"/>
            </a:avLst>
          </a:pr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5" name="TextBox 5"/>
          <p:cNvSpPr txBox="1"/>
          <p:nvPr/>
        </p:nvSpPr>
        <p:spPr>
          <a:xfrm>
            <a:off x="647537" y="447675"/>
            <a:ext cx="11084328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案例二：AI 数据处理工具</a:t>
            </a:r>
            <a:endParaRPr lang="en-US" sz="1100"/>
          </a:p>
        </p:txBody>
      </p:sp>
      <p:sp>
        <p:nvSpPr>
          <p:cNvPr id="6" name="TextBox 6"/>
          <p:cNvSpPr txBox="1"/>
          <p:nvPr/>
        </p:nvSpPr>
        <p:spPr>
          <a:xfrm>
            <a:off x="647537" y="942975"/>
            <a:ext cx="11084328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0" i="0" strike="noStrike">
                <a:solidFill>
                  <a:srgbClr val="4B556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苏教版四年级《探究力与橡皮筋长度变化的关系》实验教学优化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457086" y="1243012"/>
            <a:ext cx="6161134" cy="1200150"/>
          </a:xfrm>
          <a:prstGeom prst="roundRect">
            <a:avLst>
              <a:gd name="adj" fmla="val 7256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8" name="AutoShape 8"/>
          <p:cNvSpPr/>
          <p:nvPr/>
        </p:nvSpPr>
        <p:spPr>
          <a:xfrm>
            <a:off x="657061" y="1443038"/>
            <a:ext cx="380905" cy="3810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9" name="AutoShape 9"/>
          <p:cNvSpPr/>
          <p:nvPr/>
        </p:nvSpPr>
        <p:spPr>
          <a:xfrm>
            <a:off x="780706" y="1557252"/>
            <a:ext cx="133466" cy="152570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5624" y="0"/>
                </a:moveTo>
                <a:lnTo>
                  <a:pt x="2499" y="0"/>
                </a:lnTo>
                <a:cubicBezTo>
                  <a:pt x="2154" y="0"/>
                  <a:pt x="1875" y="279"/>
                  <a:pt x="1875" y="625"/>
                </a:cubicBezTo>
                <a:cubicBezTo>
                  <a:pt x="1875" y="970"/>
                  <a:pt x="2155" y="1250"/>
                  <a:pt x="2499" y="1250"/>
                </a:cubicBezTo>
                <a:lnTo>
                  <a:pt x="2499" y="4209"/>
                </a:lnTo>
                <a:lnTo>
                  <a:pt x="146" y="8326"/>
                </a:lnTo>
                <a:cubicBezTo>
                  <a:pt x="51" y="8496"/>
                  <a:pt x="0" y="8686"/>
                  <a:pt x="0" y="8881"/>
                </a:cubicBezTo>
                <a:cubicBezTo>
                  <a:pt x="0" y="9500"/>
                  <a:pt x="500" y="10000"/>
                  <a:pt x="1119" y="10000"/>
                </a:cubicBezTo>
                <a:lnTo>
                  <a:pt x="7629" y="10000"/>
                </a:lnTo>
                <a:cubicBezTo>
                  <a:pt x="8246" y="10000"/>
                  <a:pt x="8748" y="9500"/>
                  <a:pt x="8748" y="8881"/>
                </a:cubicBezTo>
                <a:cubicBezTo>
                  <a:pt x="8748" y="8686"/>
                  <a:pt x="8697" y="8494"/>
                  <a:pt x="8602" y="8326"/>
                </a:cubicBezTo>
                <a:lnTo>
                  <a:pt x="6249" y="4209"/>
                </a:lnTo>
                <a:lnTo>
                  <a:pt x="6249" y="1250"/>
                </a:lnTo>
                <a:cubicBezTo>
                  <a:pt x="6594" y="1250"/>
                  <a:pt x="6873" y="971"/>
                  <a:pt x="6873" y="625"/>
                </a:cubicBezTo>
                <a:cubicBezTo>
                  <a:pt x="6873" y="280"/>
                  <a:pt x="6593" y="0"/>
                  <a:pt x="6249" y="0"/>
                </a:cubicBezTo>
                <a:lnTo>
                  <a:pt x="5624" y="0"/>
                </a:lnTo>
                <a:close/>
                <a:moveTo>
                  <a:pt x="3749" y="4209"/>
                </a:moveTo>
                <a:lnTo>
                  <a:pt x="3749" y="1250"/>
                </a:lnTo>
                <a:lnTo>
                  <a:pt x="4999" y="1250"/>
                </a:lnTo>
                <a:lnTo>
                  <a:pt x="4999" y="4209"/>
                </a:lnTo>
                <a:cubicBezTo>
                  <a:pt x="4999" y="4426"/>
                  <a:pt x="5055" y="4641"/>
                  <a:pt x="5163" y="4830"/>
                </a:cubicBezTo>
                <a:lnTo>
                  <a:pt x="5975" y="6250"/>
                </a:lnTo>
                <a:lnTo>
                  <a:pt x="2773" y="6250"/>
                </a:lnTo>
                <a:lnTo>
                  <a:pt x="3585" y="4830"/>
                </a:lnTo>
                <a:cubicBezTo>
                  <a:pt x="3693" y="4641"/>
                  <a:pt x="3749" y="4428"/>
                  <a:pt x="3749" y="4209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0" name="TextBox 10"/>
          <p:cNvSpPr txBox="1"/>
          <p:nvPr/>
        </p:nvSpPr>
        <p:spPr>
          <a:xfrm>
            <a:off x="1190328" y="1481138"/>
            <a:ext cx="5225388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工具准备</a:t>
            </a:r>
            <a:endParaRPr lang="en-US" sz="1100"/>
          </a:p>
        </p:txBody>
      </p:sp>
      <p:sp>
        <p:nvSpPr>
          <p:cNvPr id="11" name="TextBox 11"/>
          <p:cNvSpPr txBox="1"/>
          <p:nvPr/>
        </p:nvSpPr>
        <p:spPr>
          <a:xfrm>
            <a:off x="1190328" y="1785938"/>
            <a:ext cx="5425364" cy="4095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保留铁架台、橡皮筋、钩码等核心器材，配备 </a:t>
            </a:r>
            <a:r>
              <a:rPr sz="1200" b="1" i="0" strike="noStrike">
                <a:solidFill>
                  <a:srgbClr val="05966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 智能长度测量仪</a:t>
            </a:r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，精准测量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橡皮筋原长、受力后长度，自动计算伸长量并实时上传至 AI 数据处理平台。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457086" y="2633662"/>
            <a:ext cx="6161134" cy="1200150"/>
          </a:xfrm>
          <a:prstGeom prst="roundRect">
            <a:avLst>
              <a:gd name="adj" fmla="val 7256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3" name="AutoShape 13"/>
          <p:cNvSpPr/>
          <p:nvPr/>
        </p:nvSpPr>
        <p:spPr>
          <a:xfrm>
            <a:off x="657061" y="2833688"/>
            <a:ext cx="380905" cy="381000"/>
          </a:xfrm>
          <a:prstGeom prst="ellipse">
            <a:avLst/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4" name="AutoShape 14"/>
          <p:cNvSpPr/>
          <p:nvPr/>
        </p:nvSpPr>
        <p:spPr>
          <a:xfrm>
            <a:off x="780706" y="2957438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1250" y="714"/>
                </a:moveTo>
                <a:cubicBezTo>
                  <a:pt x="1250" y="319"/>
                  <a:pt x="971" y="0"/>
                  <a:pt x="625" y="0"/>
                </a:cubicBezTo>
                <a:cubicBezTo>
                  <a:pt x="280" y="0"/>
                  <a:pt x="0" y="320"/>
                  <a:pt x="0" y="714"/>
                </a:cubicBezTo>
                <a:lnTo>
                  <a:pt x="0" y="8214"/>
                </a:lnTo>
                <a:cubicBezTo>
                  <a:pt x="0" y="9201"/>
                  <a:pt x="699" y="10000"/>
                  <a:pt x="1562" y="10000"/>
                </a:cubicBezTo>
                <a:lnTo>
                  <a:pt x="9373" y="10000"/>
                </a:lnTo>
                <a:cubicBezTo>
                  <a:pt x="9719" y="10000"/>
                  <a:pt x="9998" y="9681"/>
                  <a:pt x="9998" y="9286"/>
                </a:cubicBezTo>
                <a:cubicBezTo>
                  <a:pt x="9998" y="8891"/>
                  <a:pt x="9718" y="8571"/>
                  <a:pt x="9373" y="8571"/>
                </a:cubicBezTo>
                <a:lnTo>
                  <a:pt x="1562" y="8571"/>
                </a:lnTo>
                <a:cubicBezTo>
                  <a:pt x="1390" y="8571"/>
                  <a:pt x="1250" y="8411"/>
                  <a:pt x="1250" y="8214"/>
                </a:cubicBezTo>
                <a:lnTo>
                  <a:pt x="1250" y="714"/>
                </a:lnTo>
                <a:close/>
                <a:moveTo>
                  <a:pt x="9190" y="2647"/>
                </a:moveTo>
                <a:cubicBezTo>
                  <a:pt x="9434" y="2368"/>
                  <a:pt x="9434" y="1915"/>
                  <a:pt x="9190" y="1636"/>
                </a:cubicBezTo>
                <a:cubicBezTo>
                  <a:pt x="8945" y="1357"/>
                  <a:pt x="8549" y="1357"/>
                  <a:pt x="8305" y="1636"/>
                </a:cubicBezTo>
                <a:lnTo>
                  <a:pt x="6249" y="3989"/>
                </a:lnTo>
                <a:lnTo>
                  <a:pt x="5128" y="2710"/>
                </a:lnTo>
                <a:cubicBezTo>
                  <a:pt x="4884" y="2431"/>
                  <a:pt x="4487" y="2431"/>
                  <a:pt x="4243" y="2710"/>
                </a:cubicBezTo>
                <a:lnTo>
                  <a:pt x="2369" y="4853"/>
                </a:lnTo>
                <a:cubicBezTo>
                  <a:pt x="2125" y="5132"/>
                  <a:pt x="2125" y="5585"/>
                  <a:pt x="2369" y="5864"/>
                </a:cubicBezTo>
                <a:cubicBezTo>
                  <a:pt x="2613" y="6143"/>
                  <a:pt x="3009" y="6143"/>
                  <a:pt x="3253" y="5864"/>
                </a:cubicBezTo>
                <a:lnTo>
                  <a:pt x="4687" y="4225"/>
                </a:lnTo>
                <a:lnTo>
                  <a:pt x="5807" y="5507"/>
                </a:lnTo>
                <a:cubicBezTo>
                  <a:pt x="6052" y="5786"/>
                  <a:pt x="6448" y="5786"/>
                  <a:pt x="6692" y="5507"/>
                </a:cubicBezTo>
                <a:lnTo>
                  <a:pt x="9192" y="2650"/>
                </a:ln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5" name="TextBox 15"/>
          <p:cNvSpPr txBox="1"/>
          <p:nvPr/>
        </p:nvSpPr>
        <p:spPr>
          <a:xfrm>
            <a:off x="1190328" y="2871788"/>
            <a:ext cx="5225388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数据处理优化</a:t>
            </a:r>
            <a:endParaRPr lang="en-US" sz="1100"/>
          </a:p>
        </p:txBody>
      </p:sp>
      <p:sp>
        <p:nvSpPr>
          <p:cNvPr id="16" name="TextBox 16"/>
          <p:cNvSpPr txBox="1"/>
          <p:nvPr/>
        </p:nvSpPr>
        <p:spPr>
          <a:xfrm>
            <a:off x="1190328" y="3176588"/>
            <a:ext cx="5425364" cy="4095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 工具自动采集记录不同钩码数量对应的橡皮筋长度与伸长量，平台</a:t>
            </a:r>
            <a:r>
              <a:rPr sz="1200" b="1" i="0" strike="noStrike">
                <a:solidFill>
                  <a:srgbClr val="F973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自动生成</a:t>
            </a:r>
            <a:endParaRPr lang="en-US" sz="1100"/>
          </a:p>
          <a:p>
            <a:pPr algn="l"/>
            <a:r>
              <a:rPr sz="1200" b="1" i="0" strike="noStrike">
                <a:solidFill>
                  <a:srgbClr val="F9731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变化曲线</a:t>
            </a:r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，直观呈现正相关关系，异常数据自动标注提示。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457086" y="4024312"/>
            <a:ext cx="6161134" cy="1200150"/>
          </a:xfrm>
          <a:prstGeom prst="roundRect">
            <a:avLst>
              <a:gd name="adj" fmla="val 7256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8" name="AutoShape 18"/>
          <p:cNvSpPr/>
          <p:nvPr/>
        </p:nvSpPr>
        <p:spPr>
          <a:xfrm>
            <a:off x="657061" y="4224338"/>
            <a:ext cx="380905" cy="3810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AutoShape 19"/>
          <p:cNvSpPr/>
          <p:nvPr/>
        </p:nvSpPr>
        <p:spPr>
          <a:xfrm>
            <a:off x="780706" y="4325838"/>
            <a:ext cx="133466" cy="177998"/>
          </a:xfrm>
          <a:custGeom>
            <a:avLst/>
            <a:gdLst/>
            <a:ahLst/>
            <a:cxnLst/>
            <a:rect l="l" t="t" r="r" b="b"/>
            <a:pathLst>
              <a:path w="7498" h="10000">
                <a:moveTo>
                  <a:pt x="5719" y="7273"/>
                </a:moveTo>
                <a:cubicBezTo>
                  <a:pt x="5862" y="6850"/>
                  <a:pt x="6147" y="6468"/>
                  <a:pt x="6469" y="6138"/>
                </a:cubicBezTo>
                <a:cubicBezTo>
                  <a:pt x="7107" y="5487"/>
                  <a:pt x="7498" y="4606"/>
                  <a:pt x="7498" y="3636"/>
                </a:cubicBezTo>
                <a:cubicBezTo>
                  <a:pt x="7498" y="1629"/>
                  <a:pt x="5819" y="0"/>
                  <a:pt x="3749" y="0"/>
                </a:cubicBezTo>
                <a:cubicBezTo>
                  <a:pt x="1678" y="0"/>
                  <a:pt x="0" y="1628"/>
                  <a:pt x="0" y="3636"/>
                </a:cubicBezTo>
                <a:cubicBezTo>
                  <a:pt x="0" y="4606"/>
                  <a:pt x="391" y="5487"/>
                  <a:pt x="1029" y="6138"/>
                </a:cubicBezTo>
                <a:cubicBezTo>
                  <a:pt x="1351" y="6468"/>
                  <a:pt x="1638" y="6850"/>
                  <a:pt x="1779" y="7273"/>
                </a:cubicBezTo>
                <a:lnTo>
                  <a:pt x="5717" y="7273"/>
                </a:lnTo>
                <a:close/>
                <a:moveTo>
                  <a:pt x="5624" y="8182"/>
                </a:moveTo>
                <a:lnTo>
                  <a:pt x="1874" y="8182"/>
                </a:lnTo>
                <a:lnTo>
                  <a:pt x="1874" y="8485"/>
                </a:lnTo>
                <a:cubicBezTo>
                  <a:pt x="1874" y="9322"/>
                  <a:pt x="2574" y="10000"/>
                  <a:pt x="3437" y="10000"/>
                </a:cubicBezTo>
                <a:lnTo>
                  <a:pt x="4061" y="10000"/>
                </a:lnTo>
                <a:cubicBezTo>
                  <a:pt x="4924" y="10000"/>
                  <a:pt x="5624" y="9322"/>
                  <a:pt x="5624" y="8485"/>
                </a:cubicBezTo>
                <a:lnTo>
                  <a:pt x="5624" y="8182"/>
                </a:lnTo>
                <a:close/>
                <a:moveTo>
                  <a:pt x="3593" y="2121"/>
                </a:moveTo>
                <a:cubicBezTo>
                  <a:pt x="2816" y="2121"/>
                  <a:pt x="2187" y="2731"/>
                  <a:pt x="2187" y="3485"/>
                </a:cubicBezTo>
                <a:cubicBezTo>
                  <a:pt x="2187" y="3737"/>
                  <a:pt x="1978" y="3939"/>
                  <a:pt x="1718" y="3939"/>
                </a:cubicBezTo>
                <a:cubicBezTo>
                  <a:pt x="1460" y="3939"/>
                  <a:pt x="1250" y="3736"/>
                  <a:pt x="1250" y="3485"/>
                </a:cubicBezTo>
                <a:cubicBezTo>
                  <a:pt x="1250" y="2229"/>
                  <a:pt x="2298" y="1212"/>
                  <a:pt x="3593" y="1212"/>
                </a:cubicBezTo>
                <a:cubicBezTo>
                  <a:pt x="3852" y="1212"/>
                  <a:pt x="4061" y="1415"/>
                  <a:pt x="4061" y="1667"/>
                </a:cubicBezTo>
                <a:cubicBezTo>
                  <a:pt x="4061" y="1918"/>
                  <a:pt x="3851" y="2121"/>
                  <a:pt x="3593" y="2121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0" name="TextBox 20"/>
          <p:cNvSpPr txBox="1"/>
          <p:nvPr/>
        </p:nvSpPr>
        <p:spPr>
          <a:xfrm>
            <a:off x="1190328" y="4262438"/>
            <a:ext cx="5225388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思维引导</a:t>
            </a:r>
            <a:endParaRPr lang="en-US" sz="1100"/>
          </a:p>
        </p:txBody>
      </p:sp>
      <p:sp>
        <p:nvSpPr>
          <p:cNvPr id="21" name="TextBox 21"/>
          <p:cNvSpPr txBox="1"/>
          <p:nvPr/>
        </p:nvSpPr>
        <p:spPr>
          <a:xfrm>
            <a:off x="1190328" y="4567238"/>
            <a:ext cx="5425364" cy="4095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教师引导学生围绕"为何钩码数量越多伸长量越大"、"挂钩码过多会出现何种变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化"、"小组数据差异原因分析"等问题开展</a:t>
            </a:r>
            <a:r>
              <a:rPr sz="1200" b="1" i="0" strike="noStrike">
                <a:solidFill>
                  <a:srgbClr val="0EA5E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深度探究</a:t>
            </a:r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。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457086" y="5414962"/>
            <a:ext cx="6161134" cy="1228725"/>
          </a:xfrm>
          <a:prstGeom prst="roundRect">
            <a:avLst>
              <a:gd name="adj" fmla="val 6923"/>
            </a:avLst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3" name="AutoShape 23"/>
          <p:cNvSpPr/>
          <p:nvPr/>
        </p:nvSpPr>
        <p:spPr>
          <a:xfrm>
            <a:off x="657061" y="5614988"/>
            <a:ext cx="380905" cy="3810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4" name="AutoShape 24"/>
          <p:cNvSpPr/>
          <p:nvPr/>
        </p:nvSpPr>
        <p:spPr>
          <a:xfrm>
            <a:off x="780706" y="5729202"/>
            <a:ext cx="133466" cy="152570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4815" y="2"/>
                </a:moveTo>
                <a:cubicBezTo>
                  <a:pt x="4546" y="-145"/>
                  <a:pt x="4206" y="-145"/>
                  <a:pt x="3937" y="2"/>
                </a:cubicBezTo>
                <a:cubicBezTo>
                  <a:pt x="3447" y="268"/>
                  <a:pt x="3144" y="339"/>
                  <a:pt x="2570" y="329"/>
                </a:cubicBezTo>
                <a:cubicBezTo>
                  <a:pt x="2255" y="322"/>
                  <a:pt x="1962" y="473"/>
                  <a:pt x="1809" y="720"/>
                </a:cubicBezTo>
                <a:cubicBezTo>
                  <a:pt x="1534" y="1168"/>
                  <a:pt x="1311" y="1367"/>
                  <a:pt x="807" y="1612"/>
                </a:cubicBezTo>
                <a:cubicBezTo>
                  <a:pt x="530" y="1746"/>
                  <a:pt x="361" y="2008"/>
                  <a:pt x="367" y="2289"/>
                </a:cubicBezTo>
                <a:cubicBezTo>
                  <a:pt x="381" y="2800"/>
                  <a:pt x="299" y="3070"/>
                  <a:pt x="0" y="3505"/>
                </a:cubicBezTo>
                <a:cubicBezTo>
                  <a:pt x="-165" y="3745"/>
                  <a:pt x="-165" y="4047"/>
                  <a:pt x="0" y="4286"/>
                </a:cubicBezTo>
                <a:cubicBezTo>
                  <a:pt x="299" y="4722"/>
                  <a:pt x="379" y="4992"/>
                  <a:pt x="367" y="5503"/>
                </a:cubicBezTo>
                <a:cubicBezTo>
                  <a:pt x="359" y="5783"/>
                  <a:pt x="530" y="6044"/>
                  <a:pt x="807" y="6180"/>
                </a:cubicBezTo>
                <a:cubicBezTo>
                  <a:pt x="1251" y="6396"/>
                  <a:pt x="1476" y="6575"/>
                  <a:pt x="1713" y="6922"/>
                </a:cubicBezTo>
                <a:lnTo>
                  <a:pt x="735" y="8656"/>
                </a:lnTo>
                <a:cubicBezTo>
                  <a:pt x="616" y="8869"/>
                  <a:pt x="713" y="9126"/>
                  <a:pt x="950" y="9232"/>
                </a:cubicBezTo>
                <a:lnTo>
                  <a:pt x="2676" y="10000"/>
                </a:lnTo>
                <a:cubicBezTo>
                  <a:pt x="2907" y="10102"/>
                  <a:pt x="3188" y="10025"/>
                  <a:pt x="3313" y="9825"/>
                </a:cubicBezTo>
                <a:lnTo>
                  <a:pt x="4373" y="8126"/>
                </a:lnTo>
                <a:lnTo>
                  <a:pt x="5433" y="9825"/>
                </a:lnTo>
                <a:cubicBezTo>
                  <a:pt x="5558" y="10025"/>
                  <a:pt x="5839" y="10104"/>
                  <a:pt x="6070" y="10000"/>
                </a:cubicBezTo>
                <a:lnTo>
                  <a:pt x="7796" y="9232"/>
                </a:lnTo>
                <a:cubicBezTo>
                  <a:pt x="8035" y="9126"/>
                  <a:pt x="8132" y="8869"/>
                  <a:pt x="8011" y="8656"/>
                </a:cubicBezTo>
                <a:lnTo>
                  <a:pt x="7035" y="6920"/>
                </a:lnTo>
                <a:cubicBezTo>
                  <a:pt x="7270" y="6573"/>
                  <a:pt x="7497" y="6394"/>
                  <a:pt x="7941" y="6178"/>
                </a:cubicBezTo>
                <a:cubicBezTo>
                  <a:pt x="8218" y="6044"/>
                  <a:pt x="8387" y="5782"/>
                  <a:pt x="8381" y="5501"/>
                </a:cubicBezTo>
                <a:cubicBezTo>
                  <a:pt x="8367" y="4990"/>
                  <a:pt x="8449" y="4720"/>
                  <a:pt x="8748" y="4284"/>
                </a:cubicBezTo>
                <a:cubicBezTo>
                  <a:pt x="8913" y="4045"/>
                  <a:pt x="8913" y="3743"/>
                  <a:pt x="8748" y="3504"/>
                </a:cubicBezTo>
                <a:cubicBezTo>
                  <a:pt x="8449" y="3068"/>
                  <a:pt x="8369" y="2798"/>
                  <a:pt x="8381" y="2287"/>
                </a:cubicBezTo>
                <a:cubicBezTo>
                  <a:pt x="8389" y="2006"/>
                  <a:pt x="8218" y="1746"/>
                  <a:pt x="7941" y="1610"/>
                </a:cubicBezTo>
                <a:cubicBezTo>
                  <a:pt x="7437" y="1365"/>
                  <a:pt x="7214" y="1167"/>
                  <a:pt x="6939" y="718"/>
                </a:cubicBezTo>
                <a:cubicBezTo>
                  <a:pt x="6788" y="472"/>
                  <a:pt x="6493" y="322"/>
                  <a:pt x="6178" y="327"/>
                </a:cubicBezTo>
                <a:cubicBezTo>
                  <a:pt x="5604" y="339"/>
                  <a:pt x="5301" y="266"/>
                  <a:pt x="4811" y="0"/>
                </a:cubicBezTo>
                <a:close/>
                <a:moveTo>
                  <a:pt x="4375" y="2180"/>
                </a:moveTo>
                <a:cubicBezTo>
                  <a:pt x="5439" y="2180"/>
                  <a:pt x="6302" y="2948"/>
                  <a:pt x="6302" y="3895"/>
                </a:cubicBezTo>
                <a:cubicBezTo>
                  <a:pt x="6302" y="4842"/>
                  <a:pt x="5439" y="5610"/>
                  <a:pt x="4375" y="5610"/>
                </a:cubicBezTo>
                <a:cubicBezTo>
                  <a:pt x="3311" y="5610"/>
                  <a:pt x="2448" y="4842"/>
                  <a:pt x="2448" y="3895"/>
                </a:cubicBezTo>
                <a:cubicBezTo>
                  <a:pt x="2448" y="2948"/>
                  <a:pt x="3311" y="2180"/>
                  <a:pt x="4375" y="2180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5" name="TextBox 25"/>
          <p:cNvSpPr txBox="1"/>
          <p:nvPr/>
        </p:nvSpPr>
        <p:spPr>
          <a:xfrm>
            <a:off x="1190328" y="5653088"/>
            <a:ext cx="5225388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实践成效</a:t>
            </a:r>
            <a:endParaRPr lang="en-US" sz="1100"/>
          </a:p>
        </p:txBody>
      </p:sp>
      <p:sp>
        <p:nvSpPr>
          <p:cNvPr id="26" name="TextBox 26"/>
          <p:cNvSpPr txBox="1"/>
          <p:nvPr/>
        </p:nvSpPr>
        <p:spPr>
          <a:xfrm>
            <a:off x="1190328" y="5957888"/>
            <a:ext cx="5425364" cy="4381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实验数据准确率提升 </a:t>
            </a:r>
            <a:r>
              <a:rPr sz="1300" b="1" i="0" strike="noStrike">
                <a:solidFill>
                  <a:srgbClr val="05966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53%</a:t>
            </a:r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，90% 的学生能够准确推导出力与橡皮筋长度变化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的内在关联，推理思维与数据分析能力显著提升。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6996595" y="1485900"/>
            <a:ext cx="4732741" cy="4572000"/>
          </a:xfrm>
          <a:prstGeom prst="roundRect">
            <a:avLst>
              <a:gd name="adj" fmla="val 667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alphaModFix amt="100000"/>
          </a:blip>
          <a:srcRect t="13823" b="13823"/>
          <a:stretch>
            <a:fillRect/>
          </a:stretch>
        </p:blipFill>
        <p:spPr>
          <a:xfrm>
            <a:off x="7034686" y="1524000"/>
            <a:ext cx="4659090" cy="44958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29" name="TextBox 29"/>
          <p:cNvSpPr txBox="1"/>
          <p:nvPr/>
        </p:nvSpPr>
        <p:spPr>
          <a:xfrm>
            <a:off x="7931003" y="6229350"/>
            <a:ext cx="3800864" cy="1524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1000" b="0" i="0" strike="noStrike">
                <a:solidFill>
                  <a:srgbClr val="6B728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图：学生利用 AI 工具进行力与形变关系探究实验</a:t>
            </a:r>
            <a:endParaRPr lang="en-US"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0F0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TextBox 4"/>
          <p:cNvSpPr txBox="1"/>
          <p:nvPr/>
        </p:nvSpPr>
        <p:spPr>
          <a:xfrm>
            <a:off x="457086" y="476250"/>
            <a:ext cx="11274781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05966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 赋能小学科学实验教学</a:t>
            </a:r>
            <a:endParaRPr lang="en-US" sz="1100"/>
          </a:p>
        </p:txBody>
      </p:sp>
      <p:sp>
        <p:nvSpPr>
          <p:cNvPr id="5" name="TextBox 5"/>
          <p:cNvSpPr txBox="1"/>
          <p:nvPr/>
        </p:nvSpPr>
        <p:spPr>
          <a:xfrm>
            <a:off x="457086" y="857250"/>
            <a:ext cx="11274781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案例三：AI 虚拟仿真工具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457086" y="1343025"/>
            <a:ext cx="9522" cy="266700"/>
          </a:xfrm>
          <a:prstGeom prst="line">
            <a:avLst/>
          </a:prstGeom>
          <a:ln w="38100">
            <a:solidFill>
              <a:srgbClr val="10B981">
                <a:alpha val="100000"/>
              </a:srgbClr>
            </a:solidFill>
            <a:prstDash val="solid"/>
            <a:headEnd type="none"/>
            <a:tailEnd type="none"/>
          </a:ln>
        </p:spPr>
      </p:sp>
      <p:sp>
        <p:nvSpPr>
          <p:cNvPr id="7" name="TextBox 7"/>
          <p:cNvSpPr txBox="1"/>
          <p:nvPr/>
        </p:nvSpPr>
        <p:spPr>
          <a:xfrm>
            <a:off x="647537" y="1371600"/>
            <a:ext cx="11084328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0" i="0" strike="noStrike">
                <a:solidFill>
                  <a:srgbClr val="4B556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苏教版六年级《蜡烛</a:t>
            </a:r>
            <a:r>
              <a:rPr lang="zh-CN" altLang="en-US" sz="1500" b="0" i="0" strike="noStrike">
                <a:solidFill>
                  <a:srgbClr val="4B5563">
                    <a:alpha val="100000"/>
                  </a:srgbClr>
                </a:solidFill>
                <a:latin typeface="Arial" panose="020B0604020202020204"/>
                <a:ea typeface="宋体" panose="02010600030101010101" pitchFamily="2" charset="-122"/>
                <a:cs typeface="Arial" panose="020B0604020202020204"/>
              </a:rPr>
              <a:t>的变化</a:t>
            </a:r>
            <a:r>
              <a:rPr lang="en-US" sz="1500" b="0" i="0" strike="noStrike">
                <a:solidFill>
                  <a:srgbClr val="4B556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》实验教学优化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457086" y="1838325"/>
            <a:ext cx="5075556" cy="4257675"/>
          </a:xfrm>
          <a:prstGeom prst="roundRect">
            <a:avLst>
              <a:gd name="adj" fmla="val 577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100000"/>
          </a:blip>
          <a:srcRect l="5270" r="5270"/>
          <a:stretch>
            <a:fillRect/>
          </a:stretch>
        </p:blipFill>
        <p:spPr>
          <a:xfrm>
            <a:off x="466608" y="1847850"/>
            <a:ext cx="5054576" cy="4238625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10" name="TextBox 10"/>
          <p:cNvSpPr txBox="1"/>
          <p:nvPr/>
        </p:nvSpPr>
        <p:spPr>
          <a:xfrm>
            <a:off x="457086" y="6210300"/>
            <a:ext cx="507362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1000" b="0" i="0" strike="noStrike">
                <a:solidFill>
                  <a:srgbClr val="6B728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 虚拟仿真实验场景演示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5835432" y="1838325"/>
            <a:ext cx="5894501" cy="1000125"/>
          </a:xfrm>
          <a:prstGeom prst="roundRect">
            <a:avLst>
              <a:gd name="adj" fmla="val 6983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2" name="AutoShape 12"/>
          <p:cNvSpPr/>
          <p:nvPr/>
        </p:nvSpPr>
        <p:spPr>
          <a:xfrm>
            <a:off x="6035406" y="2038350"/>
            <a:ext cx="380905" cy="3810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3" name="AutoShape 13"/>
          <p:cNvSpPr/>
          <p:nvPr/>
        </p:nvSpPr>
        <p:spPr>
          <a:xfrm>
            <a:off x="6159052" y="2152565"/>
            <a:ext cx="133466" cy="152570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5624" y="0"/>
                </a:moveTo>
                <a:lnTo>
                  <a:pt x="2499" y="0"/>
                </a:lnTo>
                <a:cubicBezTo>
                  <a:pt x="2154" y="0"/>
                  <a:pt x="1875" y="279"/>
                  <a:pt x="1875" y="625"/>
                </a:cubicBezTo>
                <a:cubicBezTo>
                  <a:pt x="1875" y="970"/>
                  <a:pt x="2155" y="1250"/>
                  <a:pt x="2499" y="1250"/>
                </a:cubicBezTo>
                <a:lnTo>
                  <a:pt x="2499" y="4209"/>
                </a:lnTo>
                <a:lnTo>
                  <a:pt x="146" y="8326"/>
                </a:lnTo>
                <a:cubicBezTo>
                  <a:pt x="51" y="8496"/>
                  <a:pt x="0" y="8686"/>
                  <a:pt x="0" y="8881"/>
                </a:cubicBezTo>
                <a:cubicBezTo>
                  <a:pt x="0" y="9500"/>
                  <a:pt x="500" y="10000"/>
                  <a:pt x="1119" y="10000"/>
                </a:cubicBezTo>
                <a:lnTo>
                  <a:pt x="7629" y="10000"/>
                </a:lnTo>
                <a:cubicBezTo>
                  <a:pt x="8246" y="10000"/>
                  <a:pt x="8748" y="9500"/>
                  <a:pt x="8748" y="8881"/>
                </a:cubicBezTo>
                <a:cubicBezTo>
                  <a:pt x="8748" y="8686"/>
                  <a:pt x="8697" y="8494"/>
                  <a:pt x="8602" y="8326"/>
                </a:cubicBezTo>
                <a:lnTo>
                  <a:pt x="6249" y="4209"/>
                </a:lnTo>
                <a:lnTo>
                  <a:pt x="6249" y="1250"/>
                </a:lnTo>
                <a:cubicBezTo>
                  <a:pt x="6594" y="1250"/>
                  <a:pt x="6873" y="971"/>
                  <a:pt x="6873" y="625"/>
                </a:cubicBezTo>
                <a:cubicBezTo>
                  <a:pt x="6873" y="280"/>
                  <a:pt x="6593" y="0"/>
                  <a:pt x="6249" y="0"/>
                </a:cubicBezTo>
                <a:lnTo>
                  <a:pt x="5624" y="0"/>
                </a:lnTo>
                <a:close/>
                <a:moveTo>
                  <a:pt x="3749" y="4209"/>
                </a:moveTo>
                <a:lnTo>
                  <a:pt x="3749" y="1250"/>
                </a:lnTo>
                <a:lnTo>
                  <a:pt x="4999" y="1250"/>
                </a:lnTo>
                <a:lnTo>
                  <a:pt x="4999" y="4209"/>
                </a:lnTo>
                <a:cubicBezTo>
                  <a:pt x="4999" y="4426"/>
                  <a:pt x="5055" y="4641"/>
                  <a:pt x="5163" y="4830"/>
                </a:cubicBezTo>
                <a:lnTo>
                  <a:pt x="5975" y="6250"/>
                </a:lnTo>
                <a:lnTo>
                  <a:pt x="2773" y="6250"/>
                </a:lnTo>
                <a:lnTo>
                  <a:pt x="3585" y="4830"/>
                </a:lnTo>
                <a:cubicBezTo>
                  <a:pt x="3693" y="4641"/>
                  <a:pt x="3749" y="4428"/>
                  <a:pt x="3749" y="4209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4" name="TextBox 14"/>
          <p:cNvSpPr txBox="1"/>
          <p:nvPr/>
        </p:nvSpPr>
        <p:spPr>
          <a:xfrm>
            <a:off x="6568672" y="2066925"/>
            <a:ext cx="4963218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工具准备</a:t>
            </a:r>
            <a:endParaRPr lang="en-US" sz="1100"/>
          </a:p>
        </p:txBody>
      </p:sp>
      <p:sp>
        <p:nvSpPr>
          <p:cNvPr id="15" name="TextBox 15"/>
          <p:cNvSpPr txBox="1"/>
          <p:nvPr/>
        </p:nvSpPr>
        <p:spPr>
          <a:xfrm>
            <a:off x="6568672" y="2362200"/>
            <a:ext cx="5163194" cy="661988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选用 AI 虚拟仿真实验平台，精准模拟蜡烛燃烧完整场景，包含蜡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烛、烧杯、澄清石灰水等器材，通过 AI 微观建模技术直观呈现燃</a:t>
            </a:r>
            <a:endParaRPr sz="13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/>
            <a:r>
              <a:rPr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烧微观过程。</a:t>
            </a:r>
            <a:endParaRPr sz="13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5835432" y="3026569"/>
            <a:ext cx="5894501" cy="1000125"/>
          </a:xfrm>
          <a:prstGeom prst="roundRect">
            <a:avLst>
              <a:gd name="adj" fmla="val 6983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7" name="AutoShape 17"/>
          <p:cNvSpPr/>
          <p:nvPr/>
        </p:nvSpPr>
        <p:spPr>
          <a:xfrm>
            <a:off x="6035406" y="3226594"/>
            <a:ext cx="380905" cy="381000"/>
          </a:xfrm>
          <a:prstGeom prst="ellipse">
            <a:avLst/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8" name="AutoShape 18"/>
          <p:cNvSpPr/>
          <p:nvPr/>
        </p:nvSpPr>
        <p:spPr>
          <a:xfrm>
            <a:off x="6159052" y="3350344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9375" y="3750"/>
                </a:moveTo>
                <a:lnTo>
                  <a:pt x="9529" y="3750"/>
                </a:lnTo>
                <a:cubicBezTo>
                  <a:pt x="9789" y="3750"/>
                  <a:pt x="9998" y="3541"/>
                  <a:pt x="9998" y="3281"/>
                </a:cubicBezTo>
                <a:lnTo>
                  <a:pt x="9998" y="469"/>
                </a:lnTo>
                <a:cubicBezTo>
                  <a:pt x="9998" y="279"/>
                  <a:pt x="9885" y="107"/>
                  <a:pt x="9709" y="35"/>
                </a:cubicBezTo>
                <a:cubicBezTo>
                  <a:pt x="9534" y="-38"/>
                  <a:pt x="9332" y="2"/>
                  <a:pt x="9197" y="137"/>
                </a:cubicBezTo>
                <a:lnTo>
                  <a:pt x="8188" y="1148"/>
                </a:lnTo>
                <a:cubicBezTo>
                  <a:pt x="7323" y="432"/>
                  <a:pt x="6210" y="0"/>
                  <a:pt x="4999" y="0"/>
                </a:cubicBezTo>
                <a:cubicBezTo>
                  <a:pt x="2480" y="0"/>
                  <a:pt x="396" y="1863"/>
                  <a:pt x="51" y="4287"/>
                </a:cubicBezTo>
                <a:cubicBezTo>
                  <a:pt x="2" y="4629"/>
                  <a:pt x="238" y="4945"/>
                  <a:pt x="580" y="4994"/>
                </a:cubicBezTo>
                <a:cubicBezTo>
                  <a:pt x="921" y="5043"/>
                  <a:pt x="1238" y="4806"/>
                  <a:pt x="1287" y="4465"/>
                </a:cubicBezTo>
                <a:cubicBezTo>
                  <a:pt x="1547" y="2646"/>
                  <a:pt x="3111" y="1250"/>
                  <a:pt x="4999" y="1250"/>
                </a:cubicBezTo>
                <a:cubicBezTo>
                  <a:pt x="5866" y="1250"/>
                  <a:pt x="6663" y="1543"/>
                  <a:pt x="7297" y="2037"/>
                </a:cubicBezTo>
                <a:lnTo>
                  <a:pt x="6385" y="2949"/>
                </a:lnTo>
                <a:cubicBezTo>
                  <a:pt x="6251" y="3084"/>
                  <a:pt x="6212" y="3285"/>
                  <a:pt x="6284" y="3461"/>
                </a:cubicBezTo>
                <a:cubicBezTo>
                  <a:pt x="6357" y="3636"/>
                  <a:pt x="6528" y="3750"/>
                  <a:pt x="6717" y="3750"/>
                </a:cubicBezTo>
                <a:lnTo>
                  <a:pt x="9375" y="3750"/>
                </a:lnTo>
                <a:close/>
                <a:moveTo>
                  <a:pt x="9949" y="5713"/>
                </a:moveTo>
                <a:cubicBezTo>
                  <a:pt x="9998" y="5371"/>
                  <a:pt x="9760" y="5055"/>
                  <a:pt x="9420" y="5006"/>
                </a:cubicBezTo>
                <a:cubicBezTo>
                  <a:pt x="9079" y="4957"/>
                  <a:pt x="8762" y="5194"/>
                  <a:pt x="8713" y="5535"/>
                </a:cubicBezTo>
                <a:cubicBezTo>
                  <a:pt x="8453" y="7352"/>
                  <a:pt x="6889" y="8748"/>
                  <a:pt x="5001" y="8748"/>
                </a:cubicBezTo>
                <a:cubicBezTo>
                  <a:pt x="4134" y="8748"/>
                  <a:pt x="3337" y="8455"/>
                  <a:pt x="2703" y="7961"/>
                </a:cubicBezTo>
                <a:lnTo>
                  <a:pt x="3613" y="7051"/>
                </a:lnTo>
                <a:cubicBezTo>
                  <a:pt x="3747" y="6916"/>
                  <a:pt x="3786" y="6715"/>
                  <a:pt x="3714" y="6539"/>
                </a:cubicBezTo>
                <a:cubicBezTo>
                  <a:pt x="3641" y="6364"/>
                  <a:pt x="3470" y="6250"/>
                  <a:pt x="3281" y="6250"/>
                </a:cubicBezTo>
                <a:lnTo>
                  <a:pt x="469" y="6250"/>
                </a:lnTo>
                <a:cubicBezTo>
                  <a:pt x="209" y="6250"/>
                  <a:pt x="0" y="6459"/>
                  <a:pt x="0" y="6719"/>
                </a:cubicBezTo>
                <a:lnTo>
                  <a:pt x="0" y="9531"/>
                </a:lnTo>
                <a:cubicBezTo>
                  <a:pt x="0" y="9721"/>
                  <a:pt x="113" y="9893"/>
                  <a:pt x="289" y="9965"/>
                </a:cubicBezTo>
                <a:cubicBezTo>
                  <a:pt x="464" y="10038"/>
                  <a:pt x="666" y="9998"/>
                  <a:pt x="801" y="9863"/>
                </a:cubicBezTo>
                <a:lnTo>
                  <a:pt x="1812" y="8852"/>
                </a:lnTo>
                <a:cubicBezTo>
                  <a:pt x="2675" y="9568"/>
                  <a:pt x="3788" y="10000"/>
                  <a:pt x="4999" y="10000"/>
                </a:cubicBezTo>
                <a:cubicBezTo>
                  <a:pt x="7518" y="10000"/>
                  <a:pt x="9602" y="8137"/>
                  <a:pt x="9947" y="5713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TextBox 19"/>
          <p:cNvSpPr txBox="1"/>
          <p:nvPr/>
        </p:nvSpPr>
        <p:spPr>
          <a:xfrm>
            <a:off x="6568672" y="3255169"/>
            <a:ext cx="4963218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操作优化</a:t>
            </a:r>
            <a:endParaRPr lang="en-US" sz="1100"/>
          </a:p>
        </p:txBody>
      </p:sp>
      <p:sp>
        <p:nvSpPr>
          <p:cNvPr id="20" name="TextBox 20"/>
          <p:cNvSpPr txBox="1"/>
          <p:nvPr/>
        </p:nvSpPr>
        <p:spPr>
          <a:xfrm>
            <a:off x="6568672" y="3550444"/>
            <a:ext cx="5163194" cy="661988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采用“先虚拟、后真实”教学流程，学生可在虚拟环境中自主操作、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调整实验条件，大胆尝试无需担心安全，随后开展真实实验验</a:t>
            </a:r>
            <a:endParaRPr sz="13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/>
            <a:r>
              <a:rPr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证。</a:t>
            </a:r>
            <a:endParaRPr sz="13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5835432" y="4214812"/>
            <a:ext cx="5894501" cy="1000125"/>
          </a:xfrm>
          <a:prstGeom prst="roundRect">
            <a:avLst>
              <a:gd name="adj" fmla="val 6983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2" name="AutoShape 22"/>
          <p:cNvSpPr/>
          <p:nvPr/>
        </p:nvSpPr>
        <p:spPr>
          <a:xfrm>
            <a:off x="6035406" y="4414838"/>
            <a:ext cx="380905" cy="3810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3" name="AutoShape 23"/>
          <p:cNvSpPr/>
          <p:nvPr/>
        </p:nvSpPr>
        <p:spPr>
          <a:xfrm>
            <a:off x="6159052" y="4516338"/>
            <a:ext cx="133466" cy="177998"/>
          </a:xfrm>
          <a:custGeom>
            <a:avLst/>
            <a:gdLst/>
            <a:ahLst/>
            <a:cxnLst/>
            <a:rect l="l" t="t" r="r" b="b"/>
            <a:pathLst>
              <a:path w="7498" h="10000">
                <a:moveTo>
                  <a:pt x="5719" y="7273"/>
                </a:moveTo>
                <a:cubicBezTo>
                  <a:pt x="5862" y="6850"/>
                  <a:pt x="6147" y="6468"/>
                  <a:pt x="6469" y="6138"/>
                </a:cubicBezTo>
                <a:cubicBezTo>
                  <a:pt x="7107" y="5487"/>
                  <a:pt x="7498" y="4606"/>
                  <a:pt x="7498" y="3636"/>
                </a:cubicBezTo>
                <a:cubicBezTo>
                  <a:pt x="7498" y="1629"/>
                  <a:pt x="5819" y="0"/>
                  <a:pt x="3749" y="0"/>
                </a:cubicBezTo>
                <a:cubicBezTo>
                  <a:pt x="1678" y="0"/>
                  <a:pt x="0" y="1628"/>
                  <a:pt x="0" y="3636"/>
                </a:cubicBezTo>
                <a:cubicBezTo>
                  <a:pt x="0" y="4606"/>
                  <a:pt x="391" y="5487"/>
                  <a:pt x="1029" y="6138"/>
                </a:cubicBezTo>
                <a:cubicBezTo>
                  <a:pt x="1351" y="6468"/>
                  <a:pt x="1638" y="6850"/>
                  <a:pt x="1779" y="7273"/>
                </a:cubicBezTo>
                <a:lnTo>
                  <a:pt x="5717" y="7273"/>
                </a:lnTo>
                <a:close/>
                <a:moveTo>
                  <a:pt x="5624" y="8182"/>
                </a:moveTo>
                <a:lnTo>
                  <a:pt x="1874" y="8182"/>
                </a:lnTo>
                <a:lnTo>
                  <a:pt x="1874" y="8485"/>
                </a:lnTo>
                <a:cubicBezTo>
                  <a:pt x="1874" y="9322"/>
                  <a:pt x="2574" y="10000"/>
                  <a:pt x="3437" y="10000"/>
                </a:cubicBezTo>
                <a:lnTo>
                  <a:pt x="4061" y="10000"/>
                </a:lnTo>
                <a:cubicBezTo>
                  <a:pt x="4924" y="10000"/>
                  <a:pt x="5624" y="9322"/>
                  <a:pt x="5624" y="8485"/>
                </a:cubicBezTo>
                <a:lnTo>
                  <a:pt x="5624" y="8182"/>
                </a:lnTo>
                <a:close/>
                <a:moveTo>
                  <a:pt x="3593" y="2121"/>
                </a:moveTo>
                <a:cubicBezTo>
                  <a:pt x="2816" y="2121"/>
                  <a:pt x="2187" y="2731"/>
                  <a:pt x="2187" y="3485"/>
                </a:cubicBezTo>
                <a:cubicBezTo>
                  <a:pt x="2187" y="3737"/>
                  <a:pt x="1978" y="3939"/>
                  <a:pt x="1718" y="3939"/>
                </a:cubicBezTo>
                <a:cubicBezTo>
                  <a:pt x="1460" y="3939"/>
                  <a:pt x="1250" y="3736"/>
                  <a:pt x="1250" y="3485"/>
                </a:cubicBezTo>
                <a:cubicBezTo>
                  <a:pt x="1250" y="2229"/>
                  <a:pt x="2298" y="1212"/>
                  <a:pt x="3593" y="1212"/>
                </a:cubicBezTo>
                <a:cubicBezTo>
                  <a:pt x="3852" y="1212"/>
                  <a:pt x="4061" y="1415"/>
                  <a:pt x="4061" y="1667"/>
                </a:cubicBezTo>
                <a:cubicBezTo>
                  <a:pt x="4061" y="1918"/>
                  <a:pt x="3851" y="2121"/>
                  <a:pt x="3593" y="2121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4" name="TextBox 24"/>
          <p:cNvSpPr txBox="1"/>
          <p:nvPr/>
        </p:nvSpPr>
        <p:spPr>
          <a:xfrm>
            <a:off x="6568672" y="4443412"/>
            <a:ext cx="4963218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思维引导</a:t>
            </a:r>
            <a:endParaRPr lang="en-US" sz="1100"/>
          </a:p>
        </p:txBody>
      </p:sp>
      <p:sp>
        <p:nvSpPr>
          <p:cNvPr id="25" name="TextBox 25"/>
          <p:cNvSpPr txBox="1"/>
          <p:nvPr/>
        </p:nvSpPr>
        <p:spPr>
          <a:xfrm>
            <a:off x="6568672" y="4738688"/>
            <a:ext cx="5163194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教师引导学生围绕“物理/化学变化”、“水珠和石灰水变浑浊原因”等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问题开展深度探究，鼓励自主设计探究方案。</a:t>
            </a:r>
            <a:endParaRPr sz="13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5835432" y="5403056"/>
            <a:ext cx="5894501" cy="1000125"/>
          </a:xfrm>
          <a:prstGeom prst="roundRect">
            <a:avLst>
              <a:gd name="adj" fmla="val 6983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7" name="AutoShape 27"/>
          <p:cNvSpPr/>
          <p:nvPr/>
        </p:nvSpPr>
        <p:spPr>
          <a:xfrm>
            <a:off x="6035406" y="5603081"/>
            <a:ext cx="380905" cy="381000"/>
          </a:xfrm>
          <a:prstGeom prst="ellipse">
            <a:avLst/>
          </a:prstGeom>
          <a:solidFill>
            <a:srgbClr val="FEF3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8" name="AutoShape 28"/>
          <p:cNvSpPr/>
          <p:nvPr/>
        </p:nvSpPr>
        <p:spPr>
          <a:xfrm>
            <a:off x="6159052" y="5726831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1250" y="714"/>
                </a:moveTo>
                <a:cubicBezTo>
                  <a:pt x="1250" y="319"/>
                  <a:pt x="971" y="0"/>
                  <a:pt x="625" y="0"/>
                </a:cubicBezTo>
                <a:cubicBezTo>
                  <a:pt x="280" y="0"/>
                  <a:pt x="0" y="320"/>
                  <a:pt x="0" y="714"/>
                </a:cubicBezTo>
                <a:lnTo>
                  <a:pt x="0" y="8214"/>
                </a:lnTo>
                <a:cubicBezTo>
                  <a:pt x="0" y="9201"/>
                  <a:pt x="699" y="10000"/>
                  <a:pt x="1562" y="10000"/>
                </a:cubicBezTo>
                <a:lnTo>
                  <a:pt x="9373" y="10000"/>
                </a:lnTo>
                <a:cubicBezTo>
                  <a:pt x="9719" y="10000"/>
                  <a:pt x="9998" y="9681"/>
                  <a:pt x="9998" y="9286"/>
                </a:cubicBezTo>
                <a:cubicBezTo>
                  <a:pt x="9998" y="8891"/>
                  <a:pt x="9718" y="8571"/>
                  <a:pt x="9373" y="8571"/>
                </a:cubicBezTo>
                <a:lnTo>
                  <a:pt x="1562" y="8571"/>
                </a:lnTo>
                <a:cubicBezTo>
                  <a:pt x="1390" y="8571"/>
                  <a:pt x="1250" y="8411"/>
                  <a:pt x="1250" y="8214"/>
                </a:cubicBezTo>
                <a:lnTo>
                  <a:pt x="1250" y="714"/>
                </a:lnTo>
                <a:close/>
                <a:moveTo>
                  <a:pt x="9190" y="2647"/>
                </a:moveTo>
                <a:cubicBezTo>
                  <a:pt x="9434" y="2368"/>
                  <a:pt x="9434" y="1915"/>
                  <a:pt x="9190" y="1636"/>
                </a:cubicBezTo>
                <a:cubicBezTo>
                  <a:pt x="8945" y="1357"/>
                  <a:pt x="8549" y="1357"/>
                  <a:pt x="8305" y="1636"/>
                </a:cubicBezTo>
                <a:lnTo>
                  <a:pt x="6249" y="3989"/>
                </a:lnTo>
                <a:lnTo>
                  <a:pt x="5128" y="2710"/>
                </a:lnTo>
                <a:cubicBezTo>
                  <a:pt x="4884" y="2431"/>
                  <a:pt x="4487" y="2431"/>
                  <a:pt x="4243" y="2710"/>
                </a:cubicBezTo>
                <a:lnTo>
                  <a:pt x="2369" y="4853"/>
                </a:lnTo>
                <a:cubicBezTo>
                  <a:pt x="2125" y="5132"/>
                  <a:pt x="2125" y="5585"/>
                  <a:pt x="2369" y="5864"/>
                </a:cubicBezTo>
                <a:cubicBezTo>
                  <a:pt x="2613" y="6143"/>
                  <a:pt x="3009" y="6143"/>
                  <a:pt x="3253" y="5864"/>
                </a:cubicBezTo>
                <a:lnTo>
                  <a:pt x="4687" y="4225"/>
                </a:lnTo>
                <a:lnTo>
                  <a:pt x="5807" y="5507"/>
                </a:lnTo>
                <a:cubicBezTo>
                  <a:pt x="6052" y="5786"/>
                  <a:pt x="6448" y="5786"/>
                  <a:pt x="6692" y="5507"/>
                </a:cubicBezTo>
                <a:lnTo>
                  <a:pt x="9192" y="2650"/>
                </a:lnTo>
                <a:close/>
              </a:path>
            </a:pathLst>
          </a:custGeom>
          <a:solidFill>
            <a:srgbClr val="F59E0B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9" name="TextBox 29"/>
          <p:cNvSpPr txBox="1"/>
          <p:nvPr/>
        </p:nvSpPr>
        <p:spPr>
          <a:xfrm>
            <a:off x="6568672" y="5631656"/>
            <a:ext cx="4963218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实践成效</a:t>
            </a:r>
            <a:endParaRPr lang="en-US" sz="1100"/>
          </a:p>
        </p:txBody>
      </p:sp>
      <p:sp>
        <p:nvSpPr>
          <p:cNvPr id="30" name="TextBox 30"/>
          <p:cNvSpPr txBox="1"/>
          <p:nvPr/>
        </p:nvSpPr>
        <p:spPr>
          <a:xfrm>
            <a:off x="6568672" y="5926931"/>
            <a:ext cx="5163194" cy="661988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100% 学生自主完成实验操作，92% 学生准确区分物理变化与化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学变化，超过 80% 学生能够自主设计探究方案，创新思维明显提</a:t>
            </a:r>
            <a:endParaRPr sz="13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/>
            <a:r>
              <a:rPr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升。</a:t>
            </a:r>
            <a:endParaRPr sz="1300" b="0" i="0" strike="noStrike">
              <a:solidFill>
                <a:srgbClr val="374151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DF4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DF4">
              <a:alpha val="100000"/>
            </a:srgbClr>
          </a:solidFill>
          <a:ln>
            <a:headEnd type="none"/>
            <a:tailEnd type="none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00000"/>
          </a:blip>
          <a:srcRect l="427" r="427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5" name="TextBox 5"/>
          <p:cNvSpPr txBox="1"/>
          <p:nvPr/>
        </p:nvSpPr>
        <p:spPr>
          <a:xfrm>
            <a:off x="457086" y="447675"/>
            <a:ext cx="11274781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三个案例实践成效对比</a:t>
            </a:r>
            <a:endParaRPr lang="en-US" sz="1100"/>
          </a:p>
        </p:txBody>
      </p:sp>
      <p:sp>
        <p:nvSpPr>
          <p:cNvPr id="6" name="TextBox 6"/>
          <p:cNvSpPr txBox="1"/>
          <p:nvPr/>
        </p:nvSpPr>
        <p:spPr>
          <a:xfrm>
            <a:off x="457086" y="942975"/>
            <a:ext cx="11274781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工具在科学思维培养中的数据表现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457086" y="1409700"/>
            <a:ext cx="11274781" cy="4991100"/>
          </a:xfrm>
          <a:prstGeom prst="roundRect">
            <a:avLst>
              <a:gd name="adj" fmla="val 420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graphicFrame>
        <p:nvGraphicFramePr>
          <p:cNvPr id="8" name="Chart 8"/>
          <p:cNvGraphicFramePr>
            <a:graphicFrameLocks noGrp="1"/>
          </p:cNvGraphicFramePr>
          <p:nvPr/>
        </p:nvGraphicFramePr>
        <p:xfrm>
          <a:off x="695151" y="1647825"/>
          <a:ext cx="10798650" cy="451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9FF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TextBox 4"/>
          <p:cNvSpPr txBox="1"/>
          <p:nvPr/>
        </p:nvSpPr>
        <p:spPr>
          <a:xfrm>
            <a:off x="457086" y="447675"/>
            <a:ext cx="11274781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工具优化实验教学的核心价值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457086" y="1028700"/>
            <a:ext cx="457086" cy="3810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6" name="TextBox 6"/>
          <p:cNvSpPr txBox="1"/>
          <p:nvPr/>
        </p:nvSpPr>
        <p:spPr>
          <a:xfrm>
            <a:off x="1028442" y="942975"/>
            <a:ext cx="10703423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六大核心价值总结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457086" y="1409700"/>
            <a:ext cx="3837615" cy="4991100"/>
          </a:xfrm>
          <a:prstGeom prst="roundRect">
            <a:avLst>
              <a:gd name="adj" fmla="val 709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100000"/>
          </a:blip>
          <a:srcRect t="1209" b="1209"/>
          <a:stretch>
            <a:fillRect/>
          </a:stretch>
        </p:blipFill>
        <p:spPr>
          <a:xfrm>
            <a:off x="466608" y="1419225"/>
            <a:ext cx="3820504" cy="497205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9" name="AutoShape 9"/>
          <p:cNvSpPr/>
          <p:nvPr/>
        </p:nvSpPr>
        <p:spPr>
          <a:xfrm>
            <a:off x="4601359" y="1409700"/>
            <a:ext cx="3485279" cy="1562100"/>
          </a:xfrm>
          <a:prstGeom prst="roundRect">
            <a:avLst>
              <a:gd name="adj" fmla="val 2855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0" name="AutoShape 10"/>
          <p:cNvSpPr/>
          <p:nvPr/>
        </p:nvSpPr>
        <p:spPr>
          <a:xfrm>
            <a:off x="4791812" y="1921594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2258" y="1094"/>
                </a:moveTo>
                <a:cubicBezTo>
                  <a:pt x="2258" y="490"/>
                  <a:pt x="2764" y="0"/>
                  <a:pt x="3386" y="0"/>
                </a:cubicBezTo>
                <a:lnTo>
                  <a:pt x="3870" y="0"/>
                </a:lnTo>
                <a:cubicBezTo>
                  <a:pt x="4227" y="0"/>
                  <a:pt x="4515" y="279"/>
                  <a:pt x="4515" y="625"/>
                </a:cubicBezTo>
                <a:lnTo>
                  <a:pt x="4515" y="9375"/>
                </a:lnTo>
                <a:cubicBezTo>
                  <a:pt x="4515" y="9721"/>
                  <a:pt x="4227" y="10000"/>
                  <a:pt x="3870" y="10000"/>
                </a:cubicBezTo>
                <a:lnTo>
                  <a:pt x="3225" y="10000"/>
                </a:lnTo>
                <a:cubicBezTo>
                  <a:pt x="2624" y="10000"/>
                  <a:pt x="2119" y="9602"/>
                  <a:pt x="1975" y="9063"/>
                </a:cubicBezTo>
                <a:cubicBezTo>
                  <a:pt x="1961" y="9063"/>
                  <a:pt x="1949" y="9063"/>
                  <a:pt x="1935" y="9063"/>
                </a:cubicBezTo>
                <a:cubicBezTo>
                  <a:pt x="1044" y="9063"/>
                  <a:pt x="323" y="8363"/>
                  <a:pt x="323" y="7500"/>
                </a:cubicBezTo>
                <a:cubicBezTo>
                  <a:pt x="323" y="7148"/>
                  <a:pt x="443" y="6824"/>
                  <a:pt x="645" y="6563"/>
                </a:cubicBezTo>
                <a:cubicBezTo>
                  <a:pt x="254" y="6277"/>
                  <a:pt x="0" y="5824"/>
                  <a:pt x="0" y="5313"/>
                </a:cubicBezTo>
                <a:cubicBezTo>
                  <a:pt x="0" y="4709"/>
                  <a:pt x="355" y="4184"/>
                  <a:pt x="871" y="3924"/>
                </a:cubicBezTo>
                <a:cubicBezTo>
                  <a:pt x="728" y="3689"/>
                  <a:pt x="645" y="3416"/>
                  <a:pt x="645" y="3125"/>
                </a:cubicBezTo>
                <a:cubicBezTo>
                  <a:pt x="645" y="2262"/>
                  <a:pt x="1367" y="1563"/>
                  <a:pt x="2258" y="1563"/>
                </a:cubicBezTo>
                <a:lnTo>
                  <a:pt x="2258" y="1094"/>
                </a:lnTo>
                <a:close/>
                <a:moveTo>
                  <a:pt x="7740" y="1094"/>
                </a:moveTo>
                <a:lnTo>
                  <a:pt x="7740" y="1563"/>
                </a:lnTo>
                <a:cubicBezTo>
                  <a:pt x="8631" y="1563"/>
                  <a:pt x="9353" y="2262"/>
                  <a:pt x="9353" y="3125"/>
                </a:cubicBezTo>
                <a:cubicBezTo>
                  <a:pt x="9353" y="3418"/>
                  <a:pt x="9270" y="3691"/>
                  <a:pt x="9127" y="3924"/>
                </a:cubicBezTo>
                <a:cubicBezTo>
                  <a:pt x="9645" y="4184"/>
                  <a:pt x="9998" y="4707"/>
                  <a:pt x="9998" y="5313"/>
                </a:cubicBezTo>
                <a:cubicBezTo>
                  <a:pt x="9998" y="5824"/>
                  <a:pt x="9744" y="6277"/>
                  <a:pt x="9353" y="6563"/>
                </a:cubicBezTo>
                <a:cubicBezTo>
                  <a:pt x="9555" y="6824"/>
                  <a:pt x="9675" y="7148"/>
                  <a:pt x="9675" y="7500"/>
                </a:cubicBezTo>
                <a:cubicBezTo>
                  <a:pt x="9675" y="8363"/>
                  <a:pt x="8954" y="9063"/>
                  <a:pt x="8063" y="9063"/>
                </a:cubicBezTo>
                <a:cubicBezTo>
                  <a:pt x="8049" y="9063"/>
                  <a:pt x="8037" y="9063"/>
                  <a:pt x="8023" y="9063"/>
                </a:cubicBezTo>
                <a:cubicBezTo>
                  <a:pt x="7879" y="9602"/>
                  <a:pt x="7374" y="10000"/>
                  <a:pt x="6773" y="10000"/>
                </a:cubicBezTo>
                <a:lnTo>
                  <a:pt x="6128" y="10000"/>
                </a:lnTo>
                <a:cubicBezTo>
                  <a:pt x="5771" y="10000"/>
                  <a:pt x="5483" y="9721"/>
                  <a:pt x="5483" y="9375"/>
                </a:cubicBezTo>
                <a:lnTo>
                  <a:pt x="5483" y="625"/>
                </a:lnTo>
                <a:cubicBezTo>
                  <a:pt x="5483" y="279"/>
                  <a:pt x="5771" y="0"/>
                  <a:pt x="6128" y="0"/>
                </a:cubicBezTo>
                <a:lnTo>
                  <a:pt x="6612" y="0"/>
                </a:lnTo>
                <a:cubicBezTo>
                  <a:pt x="7234" y="0"/>
                  <a:pt x="7740" y="490"/>
                  <a:pt x="7740" y="1094"/>
                </a:cubicBezTo>
                <a:close/>
              </a:path>
            </a:pathLst>
          </a:cu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1" name="TextBox 11"/>
          <p:cNvSpPr txBox="1"/>
          <p:nvPr/>
        </p:nvSpPr>
        <p:spPr>
          <a:xfrm>
            <a:off x="5001458" y="1893094"/>
            <a:ext cx="293653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ctr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478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减轻认知负担</a:t>
            </a:r>
            <a:endParaRPr lang="en-US" sz="1100"/>
          </a:p>
        </p:txBody>
      </p:sp>
      <p:sp>
        <p:nvSpPr>
          <p:cNvPr id="12" name="TextBox 12"/>
          <p:cNvSpPr txBox="1"/>
          <p:nvPr/>
        </p:nvSpPr>
        <p:spPr>
          <a:xfrm>
            <a:off x="4791812" y="2169319"/>
            <a:ext cx="3298546" cy="33575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有效减轻学生的观测与记录负担，使学生能够将更多</a:t>
            </a:r>
            <a:endParaRPr lang="en-US" sz="1100"/>
          </a:p>
          <a:p>
            <a:pPr algn="l"/>
            <a:r>
              <a:rPr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精力聚焦于思维探究环节。</a:t>
            </a:r>
            <a:endParaRPr sz="10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8242719" y="1409700"/>
            <a:ext cx="3485279" cy="1562100"/>
          </a:xfrm>
          <a:prstGeom prst="roundRect">
            <a:avLst>
              <a:gd name="adj" fmla="val 2855"/>
            </a:avLst>
          </a:prstGeom>
          <a:blipFill rotWithShape="1">
            <a:blip r:embed="rId4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4" name="AutoShape 14"/>
          <p:cNvSpPr/>
          <p:nvPr/>
        </p:nvSpPr>
        <p:spPr>
          <a:xfrm>
            <a:off x="8433172" y="1899345"/>
            <a:ext cx="133466" cy="177998"/>
          </a:xfrm>
          <a:custGeom>
            <a:avLst/>
            <a:gdLst/>
            <a:ahLst/>
            <a:cxnLst/>
            <a:rect l="l" t="t" r="r" b="b"/>
            <a:pathLst>
              <a:path w="7498" h="10000">
                <a:moveTo>
                  <a:pt x="5719" y="7273"/>
                </a:moveTo>
                <a:cubicBezTo>
                  <a:pt x="5862" y="6850"/>
                  <a:pt x="6147" y="6468"/>
                  <a:pt x="6469" y="6138"/>
                </a:cubicBezTo>
                <a:cubicBezTo>
                  <a:pt x="7107" y="5487"/>
                  <a:pt x="7498" y="4606"/>
                  <a:pt x="7498" y="3636"/>
                </a:cubicBezTo>
                <a:cubicBezTo>
                  <a:pt x="7498" y="1629"/>
                  <a:pt x="5819" y="0"/>
                  <a:pt x="3749" y="0"/>
                </a:cubicBezTo>
                <a:cubicBezTo>
                  <a:pt x="1678" y="0"/>
                  <a:pt x="0" y="1628"/>
                  <a:pt x="0" y="3636"/>
                </a:cubicBezTo>
                <a:cubicBezTo>
                  <a:pt x="0" y="4606"/>
                  <a:pt x="391" y="5487"/>
                  <a:pt x="1029" y="6138"/>
                </a:cubicBezTo>
                <a:cubicBezTo>
                  <a:pt x="1351" y="6468"/>
                  <a:pt x="1638" y="6850"/>
                  <a:pt x="1779" y="7273"/>
                </a:cubicBezTo>
                <a:lnTo>
                  <a:pt x="5717" y="7273"/>
                </a:lnTo>
                <a:close/>
                <a:moveTo>
                  <a:pt x="5624" y="8182"/>
                </a:moveTo>
                <a:lnTo>
                  <a:pt x="1874" y="8182"/>
                </a:lnTo>
                <a:lnTo>
                  <a:pt x="1874" y="8485"/>
                </a:lnTo>
                <a:cubicBezTo>
                  <a:pt x="1874" y="9322"/>
                  <a:pt x="2574" y="10000"/>
                  <a:pt x="3437" y="10000"/>
                </a:cubicBezTo>
                <a:lnTo>
                  <a:pt x="4061" y="10000"/>
                </a:lnTo>
                <a:cubicBezTo>
                  <a:pt x="4924" y="10000"/>
                  <a:pt x="5624" y="9322"/>
                  <a:pt x="5624" y="8485"/>
                </a:cubicBezTo>
                <a:lnTo>
                  <a:pt x="5624" y="8182"/>
                </a:lnTo>
                <a:close/>
                <a:moveTo>
                  <a:pt x="3593" y="2121"/>
                </a:moveTo>
                <a:cubicBezTo>
                  <a:pt x="2816" y="2121"/>
                  <a:pt x="2187" y="2731"/>
                  <a:pt x="2187" y="3485"/>
                </a:cubicBezTo>
                <a:cubicBezTo>
                  <a:pt x="2187" y="3737"/>
                  <a:pt x="1978" y="3939"/>
                  <a:pt x="1718" y="3939"/>
                </a:cubicBezTo>
                <a:cubicBezTo>
                  <a:pt x="1460" y="3939"/>
                  <a:pt x="1250" y="3736"/>
                  <a:pt x="1250" y="3485"/>
                </a:cubicBezTo>
                <a:cubicBezTo>
                  <a:pt x="1250" y="2229"/>
                  <a:pt x="2298" y="1212"/>
                  <a:pt x="3593" y="1212"/>
                </a:cubicBezTo>
                <a:cubicBezTo>
                  <a:pt x="3852" y="1212"/>
                  <a:pt x="4061" y="1415"/>
                  <a:pt x="4061" y="1667"/>
                </a:cubicBezTo>
                <a:cubicBezTo>
                  <a:pt x="4061" y="1918"/>
                  <a:pt x="3851" y="2121"/>
                  <a:pt x="3593" y="2121"/>
                </a:cubicBezTo>
                <a:close/>
              </a:path>
            </a:pathLst>
          </a:custGeom>
          <a:solidFill>
            <a:srgbClr val="FB923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5" name="TextBox 15"/>
          <p:cNvSpPr txBox="1"/>
          <p:nvPr/>
        </p:nvSpPr>
        <p:spPr>
          <a:xfrm>
            <a:off x="8642819" y="1893094"/>
            <a:ext cx="2936686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ctr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EA580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聚焦思维探究</a:t>
            </a:r>
            <a:endParaRPr lang="en-US" sz="1100"/>
          </a:p>
        </p:txBody>
      </p:sp>
      <p:sp>
        <p:nvSpPr>
          <p:cNvPr id="16" name="TextBox 16"/>
          <p:cNvSpPr txBox="1"/>
          <p:nvPr/>
        </p:nvSpPr>
        <p:spPr>
          <a:xfrm>
            <a:off x="8433172" y="2169319"/>
            <a:ext cx="3298694" cy="33575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真正实现“观测为思维培养服务”的核心目标，回归科</a:t>
            </a:r>
            <a:endParaRPr lang="en-US" sz="1100"/>
          </a:p>
          <a:p>
            <a:pPr algn="l"/>
            <a:r>
              <a:rPr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学教育本质。</a:t>
            </a:r>
            <a:endParaRPr sz="10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4601359" y="3124200"/>
            <a:ext cx="3485279" cy="1562100"/>
          </a:xfrm>
          <a:prstGeom prst="roundRect">
            <a:avLst>
              <a:gd name="adj" fmla="val 2855"/>
            </a:avLst>
          </a:prstGeom>
          <a:blipFill rotWithShape="1">
            <a:blip r:embed="rId5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8" name="AutoShape 18"/>
          <p:cNvSpPr/>
          <p:nvPr/>
        </p:nvSpPr>
        <p:spPr>
          <a:xfrm>
            <a:off x="4791812" y="3613845"/>
            <a:ext cx="133466" cy="177998"/>
          </a:xfrm>
          <a:custGeom>
            <a:avLst/>
            <a:gdLst/>
            <a:ahLst/>
            <a:cxnLst/>
            <a:rect l="l" t="t" r="r" b="b"/>
            <a:pathLst>
              <a:path w="7498" h="10000">
                <a:moveTo>
                  <a:pt x="625" y="0"/>
                </a:moveTo>
                <a:cubicBezTo>
                  <a:pt x="279" y="0"/>
                  <a:pt x="0" y="279"/>
                  <a:pt x="0" y="625"/>
                </a:cubicBezTo>
                <a:cubicBezTo>
                  <a:pt x="0" y="970"/>
                  <a:pt x="280" y="1250"/>
                  <a:pt x="625" y="1250"/>
                </a:cubicBezTo>
                <a:lnTo>
                  <a:pt x="625" y="1465"/>
                </a:lnTo>
                <a:cubicBezTo>
                  <a:pt x="625" y="2293"/>
                  <a:pt x="955" y="3088"/>
                  <a:pt x="1541" y="3674"/>
                </a:cubicBezTo>
                <a:lnTo>
                  <a:pt x="2866" y="5000"/>
                </a:lnTo>
                <a:lnTo>
                  <a:pt x="1541" y="6326"/>
                </a:lnTo>
                <a:cubicBezTo>
                  <a:pt x="955" y="6912"/>
                  <a:pt x="625" y="7707"/>
                  <a:pt x="625" y="8535"/>
                </a:cubicBezTo>
                <a:lnTo>
                  <a:pt x="625" y="8750"/>
                </a:lnTo>
                <a:cubicBezTo>
                  <a:pt x="279" y="8750"/>
                  <a:pt x="0" y="9029"/>
                  <a:pt x="0" y="9375"/>
                </a:cubicBezTo>
                <a:cubicBezTo>
                  <a:pt x="0" y="9720"/>
                  <a:pt x="280" y="10000"/>
                  <a:pt x="625" y="10000"/>
                </a:cubicBezTo>
                <a:lnTo>
                  <a:pt x="6873" y="10000"/>
                </a:lnTo>
                <a:cubicBezTo>
                  <a:pt x="7219" y="10000"/>
                  <a:pt x="7498" y="9721"/>
                  <a:pt x="7498" y="9375"/>
                </a:cubicBezTo>
                <a:cubicBezTo>
                  <a:pt x="7498" y="9030"/>
                  <a:pt x="7218" y="8750"/>
                  <a:pt x="6873" y="8750"/>
                </a:cubicBezTo>
                <a:lnTo>
                  <a:pt x="6873" y="8535"/>
                </a:lnTo>
                <a:cubicBezTo>
                  <a:pt x="6873" y="7707"/>
                  <a:pt x="6543" y="6912"/>
                  <a:pt x="5957" y="6326"/>
                </a:cubicBezTo>
                <a:lnTo>
                  <a:pt x="4632" y="5000"/>
                </a:lnTo>
                <a:lnTo>
                  <a:pt x="5957" y="3674"/>
                </a:lnTo>
                <a:cubicBezTo>
                  <a:pt x="6543" y="3088"/>
                  <a:pt x="6873" y="2293"/>
                  <a:pt x="6873" y="1465"/>
                </a:cubicBezTo>
                <a:lnTo>
                  <a:pt x="6873" y="1250"/>
                </a:lnTo>
                <a:cubicBezTo>
                  <a:pt x="7219" y="1250"/>
                  <a:pt x="7498" y="971"/>
                  <a:pt x="7498" y="625"/>
                </a:cubicBezTo>
                <a:cubicBezTo>
                  <a:pt x="7498" y="280"/>
                  <a:pt x="7218" y="0"/>
                  <a:pt x="6873" y="0"/>
                </a:cubicBezTo>
                <a:lnTo>
                  <a:pt x="625" y="0"/>
                </a:lnTo>
                <a:close/>
                <a:moveTo>
                  <a:pt x="1875" y="1465"/>
                </a:moveTo>
                <a:lnTo>
                  <a:pt x="1875" y="1250"/>
                </a:lnTo>
                <a:lnTo>
                  <a:pt x="5624" y="1250"/>
                </a:lnTo>
                <a:lnTo>
                  <a:pt x="5624" y="1465"/>
                </a:lnTo>
                <a:cubicBezTo>
                  <a:pt x="5624" y="1836"/>
                  <a:pt x="5514" y="2195"/>
                  <a:pt x="5311" y="2500"/>
                </a:cubicBezTo>
                <a:lnTo>
                  <a:pt x="2187" y="2500"/>
                </a:lnTo>
                <a:cubicBezTo>
                  <a:pt x="1986" y="2195"/>
                  <a:pt x="1875" y="1836"/>
                  <a:pt x="1875" y="1465"/>
                </a:cubicBezTo>
                <a:close/>
                <a:moveTo>
                  <a:pt x="2187" y="7500"/>
                </a:moveTo>
                <a:cubicBezTo>
                  <a:pt x="2255" y="7396"/>
                  <a:pt x="2335" y="7299"/>
                  <a:pt x="2423" y="7209"/>
                </a:cubicBezTo>
                <a:lnTo>
                  <a:pt x="3749" y="5883"/>
                </a:lnTo>
                <a:lnTo>
                  <a:pt x="5075" y="7209"/>
                </a:lnTo>
                <a:cubicBezTo>
                  <a:pt x="5165" y="7299"/>
                  <a:pt x="5243" y="7396"/>
                  <a:pt x="5313" y="7500"/>
                </a:cubicBezTo>
                <a:lnTo>
                  <a:pt x="2187" y="7500"/>
                </a:ln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TextBox 19"/>
          <p:cNvSpPr txBox="1"/>
          <p:nvPr/>
        </p:nvSpPr>
        <p:spPr>
          <a:xfrm>
            <a:off x="5001458" y="3607594"/>
            <a:ext cx="293653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ctr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284C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突破时空限制</a:t>
            </a:r>
            <a:endParaRPr lang="en-US" sz="1100"/>
          </a:p>
        </p:txBody>
      </p:sp>
      <p:sp>
        <p:nvSpPr>
          <p:cNvPr id="20" name="TextBox 20"/>
          <p:cNvSpPr txBox="1"/>
          <p:nvPr/>
        </p:nvSpPr>
        <p:spPr>
          <a:xfrm>
            <a:off x="4791812" y="3883819"/>
            <a:ext cx="3298546" cy="33575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帮助学生开展细致、系统的观察活动，如长期观测、</a:t>
            </a:r>
            <a:endParaRPr lang="en-US" sz="1100"/>
          </a:p>
          <a:p>
            <a:pPr algn="l"/>
            <a:r>
              <a:rPr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微观观测等难以实现的场景。</a:t>
            </a:r>
            <a:endParaRPr sz="10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8242719" y="3124200"/>
            <a:ext cx="3485279" cy="1562100"/>
          </a:xfrm>
          <a:prstGeom prst="roundRect">
            <a:avLst>
              <a:gd name="adj" fmla="val 2855"/>
            </a:avLst>
          </a:prstGeom>
          <a:blipFill rotWithShape="1">
            <a:blip r:embed="rId6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2" name="AutoShape 22"/>
          <p:cNvSpPr/>
          <p:nvPr/>
        </p:nvSpPr>
        <p:spPr>
          <a:xfrm>
            <a:off x="8433172" y="3636094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1250" y="714"/>
                </a:moveTo>
                <a:cubicBezTo>
                  <a:pt x="1250" y="319"/>
                  <a:pt x="971" y="0"/>
                  <a:pt x="625" y="0"/>
                </a:cubicBezTo>
                <a:cubicBezTo>
                  <a:pt x="280" y="0"/>
                  <a:pt x="0" y="320"/>
                  <a:pt x="0" y="714"/>
                </a:cubicBezTo>
                <a:lnTo>
                  <a:pt x="0" y="8214"/>
                </a:lnTo>
                <a:cubicBezTo>
                  <a:pt x="0" y="9201"/>
                  <a:pt x="699" y="10000"/>
                  <a:pt x="1562" y="10000"/>
                </a:cubicBezTo>
                <a:lnTo>
                  <a:pt x="9373" y="10000"/>
                </a:lnTo>
                <a:cubicBezTo>
                  <a:pt x="9719" y="10000"/>
                  <a:pt x="9998" y="9681"/>
                  <a:pt x="9998" y="9286"/>
                </a:cubicBezTo>
                <a:cubicBezTo>
                  <a:pt x="9998" y="8891"/>
                  <a:pt x="9718" y="8571"/>
                  <a:pt x="9373" y="8571"/>
                </a:cubicBezTo>
                <a:lnTo>
                  <a:pt x="1562" y="8571"/>
                </a:lnTo>
                <a:cubicBezTo>
                  <a:pt x="1390" y="8571"/>
                  <a:pt x="1250" y="8411"/>
                  <a:pt x="1250" y="8214"/>
                </a:cubicBezTo>
                <a:lnTo>
                  <a:pt x="1250" y="714"/>
                </a:lnTo>
                <a:close/>
                <a:moveTo>
                  <a:pt x="9190" y="2647"/>
                </a:moveTo>
                <a:cubicBezTo>
                  <a:pt x="9434" y="2368"/>
                  <a:pt x="9434" y="1915"/>
                  <a:pt x="9190" y="1636"/>
                </a:cubicBezTo>
                <a:cubicBezTo>
                  <a:pt x="8945" y="1357"/>
                  <a:pt x="8549" y="1357"/>
                  <a:pt x="8305" y="1636"/>
                </a:cubicBezTo>
                <a:lnTo>
                  <a:pt x="6249" y="3989"/>
                </a:lnTo>
                <a:lnTo>
                  <a:pt x="5128" y="2710"/>
                </a:lnTo>
                <a:cubicBezTo>
                  <a:pt x="4884" y="2431"/>
                  <a:pt x="4487" y="2431"/>
                  <a:pt x="4243" y="2710"/>
                </a:cubicBezTo>
                <a:lnTo>
                  <a:pt x="2369" y="4853"/>
                </a:lnTo>
                <a:cubicBezTo>
                  <a:pt x="2125" y="5132"/>
                  <a:pt x="2125" y="5585"/>
                  <a:pt x="2369" y="5864"/>
                </a:cubicBezTo>
                <a:cubicBezTo>
                  <a:pt x="2613" y="6143"/>
                  <a:pt x="3009" y="6143"/>
                  <a:pt x="3253" y="5864"/>
                </a:cubicBezTo>
                <a:lnTo>
                  <a:pt x="4687" y="4225"/>
                </a:lnTo>
                <a:lnTo>
                  <a:pt x="5807" y="5507"/>
                </a:lnTo>
                <a:cubicBezTo>
                  <a:pt x="6052" y="5786"/>
                  <a:pt x="6448" y="5786"/>
                  <a:pt x="6692" y="5507"/>
                </a:cubicBezTo>
                <a:lnTo>
                  <a:pt x="9192" y="2650"/>
                </a:lnTo>
                <a:close/>
              </a:path>
            </a:pathLst>
          </a:cu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3" name="TextBox 23"/>
          <p:cNvSpPr txBox="1"/>
          <p:nvPr/>
        </p:nvSpPr>
        <p:spPr>
          <a:xfrm>
            <a:off x="8642819" y="3607594"/>
            <a:ext cx="2936686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ctr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478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提供数据支撑</a:t>
            </a:r>
            <a:endParaRPr lang="en-US" sz="1100"/>
          </a:p>
        </p:txBody>
      </p:sp>
      <p:sp>
        <p:nvSpPr>
          <p:cNvPr id="24" name="TextBox 24"/>
          <p:cNvSpPr txBox="1"/>
          <p:nvPr/>
        </p:nvSpPr>
        <p:spPr>
          <a:xfrm>
            <a:off x="8433172" y="3883819"/>
            <a:ext cx="3298694" cy="33575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自动生成变化曲线，降低学生数据分析难度，为推理</a:t>
            </a:r>
            <a:endParaRPr lang="en-US" sz="1100"/>
          </a:p>
          <a:p>
            <a:pPr algn="l"/>
            <a:r>
              <a:rPr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思维培育提供坚实支撑。</a:t>
            </a:r>
            <a:endParaRPr sz="10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4601359" y="4838700"/>
            <a:ext cx="3485279" cy="1562100"/>
          </a:xfrm>
          <a:prstGeom prst="roundRect">
            <a:avLst>
              <a:gd name="adj" fmla="val 2855"/>
            </a:avLst>
          </a:prstGeom>
          <a:blipFill rotWithShape="1">
            <a:blip r:embed="rId7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6" name="AutoShape 26"/>
          <p:cNvSpPr/>
          <p:nvPr/>
        </p:nvSpPr>
        <p:spPr>
          <a:xfrm>
            <a:off x="4791812" y="5350594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7" y="0"/>
                </a:moveTo>
                <a:cubicBezTo>
                  <a:pt x="5093" y="0"/>
                  <a:pt x="5189" y="20"/>
                  <a:pt x="5276" y="58"/>
                </a:cubicBezTo>
                <a:lnTo>
                  <a:pt x="9200" y="1645"/>
                </a:lnTo>
                <a:cubicBezTo>
                  <a:pt x="9658" y="1830"/>
                  <a:pt x="10000" y="2262"/>
                  <a:pt x="9998" y="2782"/>
                </a:cubicBezTo>
                <a:cubicBezTo>
                  <a:pt x="9988" y="4754"/>
                  <a:pt x="9138" y="8360"/>
                  <a:pt x="5549" y="10000"/>
                </a:cubicBezTo>
                <a:cubicBezTo>
                  <a:pt x="5201" y="10159"/>
                  <a:pt x="4797" y="10159"/>
                  <a:pt x="4449" y="10000"/>
                </a:cubicBezTo>
                <a:cubicBezTo>
                  <a:pt x="858" y="8360"/>
                  <a:pt x="10" y="4754"/>
                  <a:pt x="0" y="2782"/>
                </a:cubicBezTo>
                <a:cubicBezTo>
                  <a:pt x="-2" y="2262"/>
                  <a:pt x="340" y="1830"/>
                  <a:pt x="798" y="1645"/>
                </a:cubicBezTo>
                <a:lnTo>
                  <a:pt x="4720" y="58"/>
                </a:lnTo>
                <a:cubicBezTo>
                  <a:pt x="4807" y="20"/>
                  <a:pt x="4901" y="0"/>
                  <a:pt x="4997" y="0"/>
                </a:cubicBezTo>
                <a:close/>
                <a:moveTo>
                  <a:pt x="4997" y="1328"/>
                </a:moveTo>
                <a:lnTo>
                  <a:pt x="4997" y="8841"/>
                </a:lnTo>
                <a:cubicBezTo>
                  <a:pt x="7871" y="7514"/>
                  <a:pt x="8644" y="4573"/>
                  <a:pt x="8663" y="2812"/>
                </a:cubicBezTo>
                <a:lnTo>
                  <a:pt x="4997" y="1329"/>
                </a:lnTo>
                <a:lnTo>
                  <a:pt x="4997" y="1329"/>
                </a:lnTo>
                <a:close/>
              </a:path>
            </a:pathLst>
          </a:custGeom>
          <a:solidFill>
            <a:srgbClr val="FB923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7" name="TextBox 27"/>
          <p:cNvSpPr txBox="1"/>
          <p:nvPr/>
        </p:nvSpPr>
        <p:spPr>
          <a:xfrm>
            <a:off x="5001458" y="5322094"/>
            <a:ext cx="293653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ctr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EA580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保障实验安全</a:t>
            </a:r>
            <a:endParaRPr lang="en-US" sz="1100"/>
          </a:p>
        </p:txBody>
      </p:sp>
      <p:sp>
        <p:nvSpPr>
          <p:cNvPr id="28" name="TextBox 28"/>
          <p:cNvSpPr txBox="1"/>
          <p:nvPr/>
        </p:nvSpPr>
        <p:spPr>
          <a:xfrm>
            <a:off x="4791812" y="5598319"/>
            <a:ext cx="3298546" cy="33575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虚拟仿真工具彻底规避安全隐患，为学生自主探究、</a:t>
            </a:r>
            <a:endParaRPr lang="en-US" sz="1100"/>
          </a:p>
          <a:p>
            <a:pPr algn="l"/>
            <a:r>
              <a:rPr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大胆创新提供安全保障。</a:t>
            </a:r>
            <a:endParaRPr sz="10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AutoShape 29"/>
          <p:cNvSpPr/>
          <p:nvPr/>
        </p:nvSpPr>
        <p:spPr>
          <a:xfrm>
            <a:off x="8242719" y="4838700"/>
            <a:ext cx="3485279" cy="1562100"/>
          </a:xfrm>
          <a:prstGeom prst="roundRect">
            <a:avLst>
              <a:gd name="adj" fmla="val 2855"/>
            </a:avLst>
          </a:prstGeom>
          <a:blipFill rotWithShape="1">
            <a:blip r:embed="rId8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30" name="AutoShape 30"/>
          <p:cNvSpPr/>
          <p:nvPr/>
        </p:nvSpPr>
        <p:spPr>
          <a:xfrm>
            <a:off x="8433172" y="5363944"/>
            <a:ext cx="133466" cy="106799"/>
          </a:xfrm>
          <a:custGeom>
            <a:avLst/>
            <a:gdLst/>
            <a:ahLst/>
            <a:cxnLst/>
            <a:rect l="l" t="t" r="r" b="b"/>
            <a:pathLst>
              <a:path w="12497" h="10000">
                <a:moveTo>
                  <a:pt x="6334" y="3952"/>
                </a:moveTo>
                <a:cubicBezTo>
                  <a:pt x="7470" y="3952"/>
                  <a:pt x="8392" y="3067"/>
                  <a:pt x="8392" y="1976"/>
                </a:cubicBezTo>
                <a:cubicBezTo>
                  <a:pt x="8392" y="885"/>
                  <a:pt x="7470" y="0"/>
                  <a:pt x="6334" y="0"/>
                </a:cubicBezTo>
                <a:cubicBezTo>
                  <a:pt x="5198" y="0"/>
                  <a:pt x="4275" y="885"/>
                  <a:pt x="4275" y="1976"/>
                </a:cubicBezTo>
                <a:cubicBezTo>
                  <a:pt x="4275" y="3067"/>
                  <a:pt x="5198" y="3952"/>
                  <a:pt x="6334" y="3952"/>
                </a:cubicBezTo>
                <a:close/>
                <a:moveTo>
                  <a:pt x="1900" y="4104"/>
                </a:moveTo>
                <a:cubicBezTo>
                  <a:pt x="2687" y="4104"/>
                  <a:pt x="3325" y="3491"/>
                  <a:pt x="3325" y="2736"/>
                </a:cubicBezTo>
                <a:cubicBezTo>
                  <a:pt x="3325" y="1981"/>
                  <a:pt x="2687" y="1368"/>
                  <a:pt x="1900" y="1368"/>
                </a:cubicBezTo>
                <a:cubicBezTo>
                  <a:pt x="1114" y="1368"/>
                  <a:pt x="475" y="1981"/>
                  <a:pt x="475" y="2736"/>
                </a:cubicBezTo>
                <a:cubicBezTo>
                  <a:pt x="475" y="3491"/>
                  <a:pt x="1114" y="4104"/>
                  <a:pt x="1900" y="4104"/>
                </a:cubicBezTo>
                <a:close/>
                <a:moveTo>
                  <a:pt x="0" y="7600"/>
                </a:moveTo>
                <a:lnTo>
                  <a:pt x="0" y="8208"/>
                </a:lnTo>
                <a:cubicBezTo>
                  <a:pt x="0" y="8545"/>
                  <a:pt x="283" y="8816"/>
                  <a:pt x="633" y="8816"/>
                </a:cubicBezTo>
                <a:lnTo>
                  <a:pt x="2349" y="8816"/>
                </a:lnTo>
                <a:cubicBezTo>
                  <a:pt x="2264" y="8630"/>
                  <a:pt x="2217" y="8425"/>
                  <a:pt x="2217" y="8208"/>
                </a:cubicBezTo>
                <a:lnTo>
                  <a:pt x="2217" y="7904"/>
                </a:lnTo>
                <a:cubicBezTo>
                  <a:pt x="2217" y="6893"/>
                  <a:pt x="2613" y="5970"/>
                  <a:pt x="3264" y="5271"/>
                </a:cubicBezTo>
                <a:cubicBezTo>
                  <a:pt x="3032" y="5204"/>
                  <a:pt x="2787" y="5168"/>
                  <a:pt x="2533" y="5168"/>
                </a:cubicBezTo>
                <a:cubicBezTo>
                  <a:pt x="1134" y="5168"/>
                  <a:pt x="0" y="6257"/>
                  <a:pt x="0" y="7600"/>
                </a:cubicBezTo>
                <a:close/>
                <a:moveTo>
                  <a:pt x="12192" y="2736"/>
                </a:moveTo>
                <a:cubicBezTo>
                  <a:pt x="12192" y="1981"/>
                  <a:pt x="11554" y="1368"/>
                  <a:pt x="10767" y="1368"/>
                </a:cubicBezTo>
                <a:cubicBezTo>
                  <a:pt x="9981" y="1368"/>
                  <a:pt x="9342" y="1981"/>
                  <a:pt x="9342" y="2736"/>
                </a:cubicBezTo>
                <a:cubicBezTo>
                  <a:pt x="9342" y="3491"/>
                  <a:pt x="9981" y="4104"/>
                  <a:pt x="10767" y="4104"/>
                </a:cubicBezTo>
                <a:cubicBezTo>
                  <a:pt x="11554" y="4104"/>
                  <a:pt x="12192" y="3491"/>
                  <a:pt x="12192" y="2736"/>
                </a:cubicBezTo>
                <a:close/>
                <a:moveTo>
                  <a:pt x="3167" y="7904"/>
                </a:moveTo>
                <a:lnTo>
                  <a:pt x="3167" y="8208"/>
                </a:lnTo>
                <a:cubicBezTo>
                  <a:pt x="3167" y="8545"/>
                  <a:pt x="3450" y="8816"/>
                  <a:pt x="3800" y="8816"/>
                </a:cubicBezTo>
                <a:lnTo>
                  <a:pt x="6904" y="8816"/>
                </a:lnTo>
                <a:cubicBezTo>
                  <a:pt x="6763" y="8406"/>
                  <a:pt x="6779" y="7973"/>
                  <a:pt x="7115" y="7600"/>
                </a:cubicBezTo>
                <a:cubicBezTo>
                  <a:pt x="6838" y="7292"/>
                  <a:pt x="6710" y="6846"/>
                  <a:pt x="6890" y="6397"/>
                </a:cubicBezTo>
                <a:cubicBezTo>
                  <a:pt x="7020" y="6073"/>
                  <a:pt x="7204" y="5769"/>
                  <a:pt x="7432" y="5499"/>
                </a:cubicBezTo>
                <a:cubicBezTo>
                  <a:pt x="7539" y="5373"/>
                  <a:pt x="7662" y="5276"/>
                  <a:pt x="7794" y="5206"/>
                </a:cubicBezTo>
                <a:cubicBezTo>
                  <a:pt x="7357" y="4988"/>
                  <a:pt x="6860" y="4864"/>
                  <a:pt x="6334" y="4864"/>
                </a:cubicBezTo>
                <a:cubicBezTo>
                  <a:pt x="4584" y="4864"/>
                  <a:pt x="3167" y="6225"/>
                  <a:pt x="3167" y="7904"/>
                </a:cubicBezTo>
                <a:close/>
                <a:moveTo>
                  <a:pt x="12362" y="7066"/>
                </a:moveTo>
                <a:cubicBezTo>
                  <a:pt x="12487" y="6998"/>
                  <a:pt x="12550" y="6855"/>
                  <a:pt x="12497" y="6724"/>
                </a:cubicBezTo>
                <a:cubicBezTo>
                  <a:pt x="12402" y="6489"/>
                  <a:pt x="12269" y="6266"/>
                  <a:pt x="12103" y="6071"/>
                </a:cubicBezTo>
                <a:cubicBezTo>
                  <a:pt x="12012" y="5962"/>
                  <a:pt x="11852" y="5943"/>
                  <a:pt x="11727" y="6014"/>
                </a:cubicBezTo>
                <a:cubicBezTo>
                  <a:pt x="11296" y="6253"/>
                  <a:pt x="10765" y="5960"/>
                  <a:pt x="10765" y="5480"/>
                </a:cubicBezTo>
                <a:cubicBezTo>
                  <a:pt x="10765" y="5341"/>
                  <a:pt x="10668" y="5218"/>
                  <a:pt x="10526" y="5197"/>
                </a:cubicBezTo>
                <a:cubicBezTo>
                  <a:pt x="10270" y="5159"/>
                  <a:pt x="9995" y="5159"/>
                  <a:pt x="9740" y="5197"/>
                </a:cubicBezTo>
                <a:cubicBezTo>
                  <a:pt x="9597" y="5218"/>
                  <a:pt x="9500" y="5341"/>
                  <a:pt x="9500" y="5480"/>
                </a:cubicBezTo>
                <a:cubicBezTo>
                  <a:pt x="9500" y="5959"/>
                  <a:pt x="8970" y="6253"/>
                  <a:pt x="8538" y="6014"/>
                </a:cubicBezTo>
                <a:cubicBezTo>
                  <a:pt x="8414" y="5945"/>
                  <a:pt x="8253" y="5964"/>
                  <a:pt x="8162" y="6071"/>
                </a:cubicBezTo>
                <a:cubicBezTo>
                  <a:pt x="7996" y="6266"/>
                  <a:pt x="7864" y="6489"/>
                  <a:pt x="7769" y="6724"/>
                </a:cubicBezTo>
                <a:cubicBezTo>
                  <a:pt x="7717" y="6854"/>
                  <a:pt x="7778" y="6996"/>
                  <a:pt x="7903" y="7064"/>
                </a:cubicBezTo>
                <a:cubicBezTo>
                  <a:pt x="8337" y="7304"/>
                  <a:pt x="8337" y="7891"/>
                  <a:pt x="7903" y="8132"/>
                </a:cubicBezTo>
                <a:cubicBezTo>
                  <a:pt x="7778" y="8201"/>
                  <a:pt x="7715" y="8343"/>
                  <a:pt x="7769" y="8472"/>
                </a:cubicBezTo>
                <a:cubicBezTo>
                  <a:pt x="7864" y="8708"/>
                  <a:pt x="7996" y="8930"/>
                  <a:pt x="8162" y="9126"/>
                </a:cubicBezTo>
                <a:cubicBezTo>
                  <a:pt x="8253" y="9234"/>
                  <a:pt x="8414" y="9253"/>
                  <a:pt x="8538" y="9183"/>
                </a:cubicBezTo>
                <a:cubicBezTo>
                  <a:pt x="8970" y="8944"/>
                  <a:pt x="9500" y="9238"/>
                  <a:pt x="9500" y="9717"/>
                </a:cubicBezTo>
                <a:cubicBezTo>
                  <a:pt x="9500" y="9856"/>
                  <a:pt x="9597" y="9979"/>
                  <a:pt x="9740" y="10000"/>
                </a:cubicBezTo>
                <a:cubicBezTo>
                  <a:pt x="9995" y="10038"/>
                  <a:pt x="10270" y="10038"/>
                  <a:pt x="10526" y="10000"/>
                </a:cubicBezTo>
                <a:cubicBezTo>
                  <a:pt x="10668" y="9979"/>
                  <a:pt x="10765" y="9856"/>
                  <a:pt x="10765" y="9717"/>
                </a:cubicBezTo>
                <a:cubicBezTo>
                  <a:pt x="10765" y="9238"/>
                  <a:pt x="11296" y="8944"/>
                  <a:pt x="11727" y="9183"/>
                </a:cubicBezTo>
                <a:cubicBezTo>
                  <a:pt x="11852" y="9251"/>
                  <a:pt x="12012" y="9232"/>
                  <a:pt x="12103" y="9126"/>
                </a:cubicBezTo>
                <a:cubicBezTo>
                  <a:pt x="12269" y="8930"/>
                  <a:pt x="12402" y="8708"/>
                  <a:pt x="12497" y="8472"/>
                </a:cubicBezTo>
                <a:cubicBezTo>
                  <a:pt x="12548" y="8343"/>
                  <a:pt x="12487" y="8201"/>
                  <a:pt x="12362" y="8132"/>
                </a:cubicBezTo>
                <a:cubicBezTo>
                  <a:pt x="11929" y="7893"/>
                  <a:pt x="11929" y="7306"/>
                  <a:pt x="12362" y="7064"/>
                </a:cubicBezTo>
                <a:close/>
                <a:moveTo>
                  <a:pt x="9342" y="7600"/>
                </a:moveTo>
                <a:cubicBezTo>
                  <a:pt x="9342" y="7181"/>
                  <a:pt x="9697" y="6840"/>
                  <a:pt x="10134" y="6840"/>
                </a:cubicBezTo>
                <a:cubicBezTo>
                  <a:pt x="10571" y="6840"/>
                  <a:pt x="10925" y="7181"/>
                  <a:pt x="10925" y="7600"/>
                </a:cubicBezTo>
                <a:cubicBezTo>
                  <a:pt x="10925" y="8020"/>
                  <a:pt x="10571" y="8360"/>
                  <a:pt x="10134" y="8360"/>
                </a:cubicBezTo>
                <a:cubicBezTo>
                  <a:pt x="9697" y="8360"/>
                  <a:pt x="9342" y="8020"/>
                  <a:pt x="9342" y="7600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1" name="TextBox 31"/>
          <p:cNvSpPr txBox="1"/>
          <p:nvPr/>
        </p:nvSpPr>
        <p:spPr>
          <a:xfrm>
            <a:off x="8642819" y="5322094"/>
            <a:ext cx="2936686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ctr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284C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支持个性探究</a:t>
            </a:r>
            <a:endParaRPr lang="en-US" sz="1100"/>
          </a:p>
        </p:txBody>
      </p:sp>
      <p:sp>
        <p:nvSpPr>
          <p:cNvPr id="32" name="TextBox 32"/>
          <p:cNvSpPr txBox="1"/>
          <p:nvPr/>
        </p:nvSpPr>
        <p:spPr>
          <a:xfrm>
            <a:off x="8433172" y="5598319"/>
            <a:ext cx="3298694" cy="33575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支持学生自主设计探究方案，快速验证方案可行性，</a:t>
            </a:r>
            <a:endParaRPr lang="en-US" sz="1100"/>
          </a:p>
          <a:p>
            <a:pPr algn="l"/>
            <a:r>
              <a:rPr sz="10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培育创新思维与自主探究能力。</a:t>
            </a:r>
            <a:endParaRPr sz="10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9FF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ECFDF5">
              <a:alpha val="100000"/>
            </a:srgbClr>
          </a:solidFill>
          <a:ln>
            <a:headEnd type="none"/>
            <a:tailEnd type="none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100000"/>
          </a:blip>
          <a:srcRect l="427" r="427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5" name="AutoShape 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6" name="TextBox 6"/>
          <p:cNvSpPr txBox="1"/>
          <p:nvPr/>
        </p:nvSpPr>
        <p:spPr>
          <a:xfrm>
            <a:off x="457086" y="457200"/>
            <a:ext cx="11274781" cy="3810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2700" b="1" i="0" strike="noStrike">
                <a:solidFill>
                  <a:srgbClr val="064E3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 工具应用的三大原则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5637390" y="1333500"/>
            <a:ext cx="914171" cy="3810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9" name="AutoShape 9"/>
          <p:cNvSpPr/>
          <p:nvPr/>
        </p:nvSpPr>
        <p:spPr>
          <a:xfrm>
            <a:off x="457086" y="1600200"/>
            <a:ext cx="3609072" cy="4800600"/>
          </a:xfrm>
          <a:prstGeom prst="roundRect">
            <a:avLst>
              <a:gd name="adj" fmla="val 803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0" name="AutoShape 10"/>
          <p:cNvSpPr/>
          <p:nvPr/>
        </p:nvSpPr>
        <p:spPr>
          <a:xfrm>
            <a:off x="695151" y="2333625"/>
            <a:ext cx="3129669" cy="9525"/>
          </a:xfrm>
          <a:prstGeom prst="line">
            <a:avLst/>
          </a:prstGeom>
          <a:ln w="9525">
            <a:solidFill>
              <a:srgbClr val="D1FAE5">
                <a:alpha val="100000"/>
              </a:srgbClr>
            </a:solidFill>
            <a:prstDash val="solid"/>
            <a:headEnd type="none"/>
            <a:tailEnd type="none"/>
          </a:ln>
        </p:spPr>
      </p:sp>
      <p:sp>
        <p:nvSpPr>
          <p:cNvPr id="11" name="AutoShape 11"/>
          <p:cNvSpPr/>
          <p:nvPr/>
        </p:nvSpPr>
        <p:spPr>
          <a:xfrm>
            <a:off x="695151" y="1838325"/>
            <a:ext cx="380905" cy="3810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2" name="AutoShape 12"/>
          <p:cNvSpPr/>
          <p:nvPr/>
        </p:nvSpPr>
        <p:spPr>
          <a:xfrm>
            <a:off x="811506" y="1944121"/>
            <a:ext cx="148196" cy="169409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4712" y="0"/>
                </a:moveTo>
                <a:cubicBezTo>
                  <a:pt x="4489" y="-44"/>
                  <a:pt x="4261" y="-44"/>
                  <a:pt x="4038" y="0"/>
                </a:cubicBezTo>
                <a:lnTo>
                  <a:pt x="377" y="714"/>
                </a:lnTo>
                <a:cubicBezTo>
                  <a:pt x="158" y="756"/>
                  <a:pt x="0" y="945"/>
                  <a:pt x="0" y="1162"/>
                </a:cubicBezTo>
                <a:cubicBezTo>
                  <a:pt x="0" y="1358"/>
                  <a:pt x="127" y="1530"/>
                  <a:pt x="312" y="1592"/>
                </a:cubicBezTo>
                <a:lnTo>
                  <a:pt x="312" y="2990"/>
                </a:lnTo>
                <a:lnTo>
                  <a:pt x="6" y="4488"/>
                </a:lnTo>
                <a:cubicBezTo>
                  <a:pt x="2" y="4505"/>
                  <a:pt x="0" y="4524"/>
                  <a:pt x="0" y="4543"/>
                </a:cubicBezTo>
                <a:cubicBezTo>
                  <a:pt x="0" y="4695"/>
                  <a:pt x="127" y="4821"/>
                  <a:pt x="285" y="4821"/>
                </a:cubicBezTo>
                <a:lnTo>
                  <a:pt x="967" y="4821"/>
                </a:lnTo>
                <a:cubicBezTo>
                  <a:pt x="1123" y="4821"/>
                  <a:pt x="1252" y="4697"/>
                  <a:pt x="1252" y="4543"/>
                </a:cubicBezTo>
                <a:cubicBezTo>
                  <a:pt x="1252" y="4524"/>
                  <a:pt x="1250" y="4507"/>
                  <a:pt x="1246" y="4488"/>
                </a:cubicBezTo>
                <a:lnTo>
                  <a:pt x="937" y="2990"/>
                </a:lnTo>
                <a:lnTo>
                  <a:pt x="937" y="1720"/>
                </a:lnTo>
                <a:lnTo>
                  <a:pt x="1875" y="1903"/>
                </a:lnTo>
                <a:lnTo>
                  <a:pt x="1875" y="2990"/>
                </a:lnTo>
                <a:cubicBezTo>
                  <a:pt x="1875" y="4337"/>
                  <a:pt x="2993" y="5429"/>
                  <a:pt x="4374" y="5429"/>
                </a:cubicBezTo>
                <a:cubicBezTo>
                  <a:pt x="5753" y="5429"/>
                  <a:pt x="6873" y="4336"/>
                  <a:pt x="6873" y="2990"/>
                </a:cubicBezTo>
                <a:lnTo>
                  <a:pt x="6873" y="1903"/>
                </a:lnTo>
                <a:lnTo>
                  <a:pt x="8371" y="1611"/>
                </a:lnTo>
                <a:cubicBezTo>
                  <a:pt x="8590" y="1568"/>
                  <a:pt x="8748" y="1379"/>
                  <a:pt x="8748" y="1162"/>
                </a:cubicBezTo>
                <a:cubicBezTo>
                  <a:pt x="8748" y="944"/>
                  <a:pt x="8590" y="757"/>
                  <a:pt x="8371" y="714"/>
                </a:cubicBezTo>
                <a:lnTo>
                  <a:pt x="4712" y="0"/>
                </a:lnTo>
                <a:close/>
                <a:moveTo>
                  <a:pt x="4374" y="4514"/>
                </a:moveTo>
                <a:cubicBezTo>
                  <a:pt x="3511" y="4514"/>
                  <a:pt x="2812" y="3832"/>
                  <a:pt x="2812" y="2990"/>
                </a:cubicBezTo>
                <a:lnTo>
                  <a:pt x="5936" y="2990"/>
                </a:lnTo>
                <a:cubicBezTo>
                  <a:pt x="5936" y="3832"/>
                  <a:pt x="5237" y="4514"/>
                  <a:pt x="4374" y="4514"/>
                </a:cubicBezTo>
                <a:close/>
                <a:moveTo>
                  <a:pt x="2345" y="6345"/>
                </a:moveTo>
                <a:cubicBezTo>
                  <a:pt x="1146" y="6882"/>
                  <a:pt x="312" y="8063"/>
                  <a:pt x="312" y="9434"/>
                </a:cubicBezTo>
                <a:cubicBezTo>
                  <a:pt x="312" y="9747"/>
                  <a:pt x="572" y="10000"/>
                  <a:pt x="892" y="10000"/>
                </a:cubicBezTo>
                <a:lnTo>
                  <a:pt x="3905" y="10000"/>
                </a:lnTo>
                <a:lnTo>
                  <a:pt x="3905" y="7219"/>
                </a:lnTo>
                <a:lnTo>
                  <a:pt x="2785" y="6400"/>
                </a:lnTo>
                <a:cubicBezTo>
                  <a:pt x="2658" y="6307"/>
                  <a:pt x="2488" y="6282"/>
                  <a:pt x="2343" y="6347"/>
                </a:cubicBezTo>
                <a:close/>
                <a:moveTo>
                  <a:pt x="4843" y="10000"/>
                </a:moveTo>
                <a:lnTo>
                  <a:pt x="7856" y="10000"/>
                </a:lnTo>
                <a:cubicBezTo>
                  <a:pt x="8176" y="10000"/>
                  <a:pt x="8436" y="9747"/>
                  <a:pt x="8436" y="9434"/>
                </a:cubicBezTo>
                <a:cubicBezTo>
                  <a:pt x="8436" y="8063"/>
                  <a:pt x="7602" y="6882"/>
                  <a:pt x="6403" y="6347"/>
                </a:cubicBezTo>
                <a:cubicBezTo>
                  <a:pt x="6258" y="6282"/>
                  <a:pt x="6088" y="6307"/>
                  <a:pt x="5962" y="6400"/>
                </a:cubicBezTo>
                <a:lnTo>
                  <a:pt x="4841" y="7219"/>
                </a:lnTo>
                <a:lnTo>
                  <a:pt x="4841" y="10000"/>
                </a:ln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3" name="TextBox 13"/>
          <p:cNvSpPr txBox="1"/>
          <p:nvPr/>
        </p:nvSpPr>
        <p:spPr>
          <a:xfrm>
            <a:off x="1190328" y="1895475"/>
            <a:ext cx="2634492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以生为本</a:t>
            </a:r>
            <a:endParaRPr lang="en-US" sz="1100"/>
          </a:p>
        </p:txBody>
      </p:sp>
      <p:sp>
        <p:nvSpPr>
          <p:cNvPr id="14" name="AutoShape 14"/>
          <p:cNvSpPr/>
          <p:nvPr/>
        </p:nvSpPr>
        <p:spPr>
          <a:xfrm>
            <a:off x="695151" y="2562140"/>
            <a:ext cx="133466" cy="152570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8604" y="2"/>
                </a:moveTo>
                <a:cubicBezTo>
                  <a:pt x="8894" y="256"/>
                  <a:pt x="8958" y="744"/>
                  <a:pt x="8748" y="1093"/>
                </a:cubicBezTo>
                <a:lnTo>
                  <a:pt x="3570" y="9680"/>
                </a:lnTo>
                <a:cubicBezTo>
                  <a:pt x="3459" y="9866"/>
                  <a:pt x="3287" y="9980"/>
                  <a:pt x="3097" y="10000"/>
                </a:cubicBezTo>
                <a:cubicBezTo>
                  <a:pt x="2908" y="10018"/>
                  <a:pt x="2723" y="9935"/>
                  <a:pt x="2589" y="9773"/>
                </a:cubicBezTo>
                <a:lnTo>
                  <a:pt x="0" y="6650"/>
                </a:lnTo>
                <a:cubicBezTo>
                  <a:pt x="-253" y="6345"/>
                  <a:pt x="-253" y="5850"/>
                  <a:pt x="0" y="5545"/>
                </a:cubicBezTo>
                <a:cubicBezTo>
                  <a:pt x="253" y="5240"/>
                  <a:pt x="663" y="5240"/>
                  <a:pt x="916" y="5545"/>
                </a:cubicBezTo>
                <a:lnTo>
                  <a:pt x="2969" y="8021"/>
                </a:lnTo>
                <a:lnTo>
                  <a:pt x="7702" y="173"/>
                </a:lnTo>
                <a:cubicBezTo>
                  <a:pt x="7913" y="-176"/>
                  <a:pt x="8317" y="-254"/>
                  <a:pt x="8606" y="0"/>
                </a:cubicBezTo>
                <a:close/>
              </a:path>
            </a:pathLst>
          </a:cu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5" name="TextBox 15"/>
          <p:cNvSpPr txBox="1"/>
          <p:nvPr/>
        </p:nvSpPr>
        <p:spPr>
          <a:xfrm>
            <a:off x="942889" y="2514600"/>
            <a:ext cx="2881931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 工具的应用必须服务于学生的学习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需求，而非为了技术而技术</a:t>
            </a:r>
            <a:endParaRPr sz="1300" b="0" i="0" strike="noStrike">
              <a:solidFill>
                <a:srgbClr val="1F293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695151" y="3822565"/>
            <a:ext cx="133466" cy="152570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8604" y="2"/>
                </a:moveTo>
                <a:cubicBezTo>
                  <a:pt x="8894" y="256"/>
                  <a:pt x="8958" y="744"/>
                  <a:pt x="8748" y="1093"/>
                </a:cubicBezTo>
                <a:lnTo>
                  <a:pt x="3570" y="9680"/>
                </a:lnTo>
                <a:cubicBezTo>
                  <a:pt x="3459" y="9866"/>
                  <a:pt x="3287" y="9980"/>
                  <a:pt x="3097" y="10000"/>
                </a:cubicBezTo>
                <a:cubicBezTo>
                  <a:pt x="2908" y="10018"/>
                  <a:pt x="2723" y="9935"/>
                  <a:pt x="2589" y="9773"/>
                </a:cubicBezTo>
                <a:lnTo>
                  <a:pt x="0" y="6650"/>
                </a:lnTo>
                <a:cubicBezTo>
                  <a:pt x="-253" y="6345"/>
                  <a:pt x="-253" y="5850"/>
                  <a:pt x="0" y="5545"/>
                </a:cubicBezTo>
                <a:cubicBezTo>
                  <a:pt x="253" y="5240"/>
                  <a:pt x="663" y="5240"/>
                  <a:pt x="916" y="5545"/>
                </a:cubicBezTo>
                <a:lnTo>
                  <a:pt x="2969" y="8021"/>
                </a:lnTo>
                <a:lnTo>
                  <a:pt x="7702" y="173"/>
                </a:lnTo>
                <a:cubicBezTo>
                  <a:pt x="7913" y="-176"/>
                  <a:pt x="8317" y="-254"/>
                  <a:pt x="8606" y="0"/>
                </a:cubicBezTo>
                <a:close/>
              </a:path>
            </a:pathLst>
          </a:cu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7" name="TextBox 17"/>
          <p:cNvSpPr txBox="1"/>
          <p:nvPr/>
        </p:nvSpPr>
        <p:spPr>
          <a:xfrm>
            <a:off x="942889" y="3775025"/>
            <a:ext cx="2881931" cy="661988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始终关注学生的实际获得，确保 AI 工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具能够真正帮助学生更好地开展科学</a:t>
            </a:r>
            <a:endParaRPr sz="1300" b="0" i="0" strike="noStrike">
              <a:solidFill>
                <a:srgbClr val="1F293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/>
            <a:r>
              <a:rPr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探究</a:t>
            </a:r>
            <a:endParaRPr sz="1300" b="0" i="0" strike="noStrike">
              <a:solidFill>
                <a:srgbClr val="1F293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695151" y="5083139"/>
            <a:ext cx="133466" cy="152570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8604" y="2"/>
                </a:moveTo>
                <a:cubicBezTo>
                  <a:pt x="8894" y="256"/>
                  <a:pt x="8958" y="744"/>
                  <a:pt x="8748" y="1093"/>
                </a:cubicBezTo>
                <a:lnTo>
                  <a:pt x="3570" y="9680"/>
                </a:lnTo>
                <a:cubicBezTo>
                  <a:pt x="3459" y="9866"/>
                  <a:pt x="3287" y="9980"/>
                  <a:pt x="3097" y="10000"/>
                </a:cubicBezTo>
                <a:cubicBezTo>
                  <a:pt x="2908" y="10018"/>
                  <a:pt x="2723" y="9935"/>
                  <a:pt x="2589" y="9773"/>
                </a:cubicBezTo>
                <a:lnTo>
                  <a:pt x="0" y="6650"/>
                </a:lnTo>
                <a:cubicBezTo>
                  <a:pt x="-253" y="6345"/>
                  <a:pt x="-253" y="5850"/>
                  <a:pt x="0" y="5545"/>
                </a:cubicBezTo>
                <a:cubicBezTo>
                  <a:pt x="253" y="5240"/>
                  <a:pt x="663" y="5240"/>
                  <a:pt x="916" y="5545"/>
                </a:cubicBezTo>
                <a:lnTo>
                  <a:pt x="2969" y="8021"/>
                </a:lnTo>
                <a:lnTo>
                  <a:pt x="7702" y="173"/>
                </a:lnTo>
                <a:cubicBezTo>
                  <a:pt x="7913" y="-176"/>
                  <a:pt x="8317" y="-254"/>
                  <a:pt x="8606" y="0"/>
                </a:cubicBezTo>
                <a:close/>
              </a:path>
            </a:pathLst>
          </a:cu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TextBox 19"/>
          <p:cNvSpPr txBox="1"/>
          <p:nvPr/>
        </p:nvSpPr>
        <p:spPr>
          <a:xfrm>
            <a:off x="942889" y="5035600"/>
            <a:ext cx="2881931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避免增加学生的认知负担，让技术成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为学习的助力而非障碍</a:t>
            </a:r>
            <a:endParaRPr sz="1300" b="0" i="0" strike="noStrike">
              <a:solidFill>
                <a:srgbClr val="1F293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4291428" y="1600200"/>
            <a:ext cx="3609072" cy="4800600"/>
          </a:xfrm>
          <a:prstGeom prst="roundRect">
            <a:avLst>
              <a:gd name="adj" fmla="val 803"/>
            </a:avLst>
          </a:prstGeom>
          <a:blipFill rotWithShape="1">
            <a:blip r:embed="rId4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1" name="AutoShape 21"/>
          <p:cNvSpPr/>
          <p:nvPr/>
        </p:nvSpPr>
        <p:spPr>
          <a:xfrm>
            <a:off x="4529493" y="2333625"/>
            <a:ext cx="3129817" cy="9525"/>
          </a:xfrm>
          <a:prstGeom prst="line">
            <a:avLst/>
          </a:prstGeom>
          <a:ln w="9525">
            <a:solidFill>
              <a:srgbClr val="E0F2FE">
                <a:alpha val="100000"/>
              </a:srgbClr>
            </a:solidFill>
            <a:prstDash val="solid"/>
            <a:headEnd type="none"/>
            <a:tailEnd type="none"/>
          </a:ln>
        </p:spPr>
      </p:sp>
      <p:sp>
        <p:nvSpPr>
          <p:cNvPr id="22" name="AutoShape 22"/>
          <p:cNvSpPr/>
          <p:nvPr/>
        </p:nvSpPr>
        <p:spPr>
          <a:xfrm>
            <a:off x="4529493" y="1838325"/>
            <a:ext cx="380905" cy="3810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3" name="AutoShape 23"/>
          <p:cNvSpPr/>
          <p:nvPr/>
        </p:nvSpPr>
        <p:spPr>
          <a:xfrm>
            <a:off x="4645848" y="1954709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2258" y="1094"/>
                </a:moveTo>
                <a:cubicBezTo>
                  <a:pt x="2258" y="490"/>
                  <a:pt x="2764" y="0"/>
                  <a:pt x="3386" y="0"/>
                </a:cubicBezTo>
                <a:lnTo>
                  <a:pt x="3870" y="0"/>
                </a:lnTo>
                <a:cubicBezTo>
                  <a:pt x="4227" y="0"/>
                  <a:pt x="4515" y="279"/>
                  <a:pt x="4515" y="625"/>
                </a:cubicBezTo>
                <a:lnTo>
                  <a:pt x="4515" y="9375"/>
                </a:lnTo>
                <a:cubicBezTo>
                  <a:pt x="4515" y="9721"/>
                  <a:pt x="4227" y="10000"/>
                  <a:pt x="3870" y="10000"/>
                </a:cubicBezTo>
                <a:lnTo>
                  <a:pt x="3225" y="10000"/>
                </a:lnTo>
                <a:cubicBezTo>
                  <a:pt x="2624" y="10000"/>
                  <a:pt x="2119" y="9602"/>
                  <a:pt x="1975" y="9063"/>
                </a:cubicBezTo>
                <a:cubicBezTo>
                  <a:pt x="1961" y="9063"/>
                  <a:pt x="1949" y="9063"/>
                  <a:pt x="1935" y="9063"/>
                </a:cubicBezTo>
                <a:cubicBezTo>
                  <a:pt x="1044" y="9063"/>
                  <a:pt x="323" y="8363"/>
                  <a:pt x="323" y="7500"/>
                </a:cubicBezTo>
                <a:cubicBezTo>
                  <a:pt x="323" y="7148"/>
                  <a:pt x="443" y="6824"/>
                  <a:pt x="645" y="6563"/>
                </a:cubicBezTo>
                <a:cubicBezTo>
                  <a:pt x="254" y="6277"/>
                  <a:pt x="0" y="5824"/>
                  <a:pt x="0" y="5313"/>
                </a:cubicBezTo>
                <a:cubicBezTo>
                  <a:pt x="0" y="4709"/>
                  <a:pt x="355" y="4184"/>
                  <a:pt x="871" y="3924"/>
                </a:cubicBezTo>
                <a:cubicBezTo>
                  <a:pt x="728" y="3689"/>
                  <a:pt x="645" y="3416"/>
                  <a:pt x="645" y="3125"/>
                </a:cubicBezTo>
                <a:cubicBezTo>
                  <a:pt x="645" y="2262"/>
                  <a:pt x="1367" y="1563"/>
                  <a:pt x="2258" y="1563"/>
                </a:cubicBezTo>
                <a:lnTo>
                  <a:pt x="2258" y="1094"/>
                </a:lnTo>
                <a:close/>
                <a:moveTo>
                  <a:pt x="7740" y="1094"/>
                </a:moveTo>
                <a:lnTo>
                  <a:pt x="7740" y="1563"/>
                </a:lnTo>
                <a:cubicBezTo>
                  <a:pt x="8631" y="1563"/>
                  <a:pt x="9353" y="2262"/>
                  <a:pt x="9353" y="3125"/>
                </a:cubicBezTo>
                <a:cubicBezTo>
                  <a:pt x="9353" y="3418"/>
                  <a:pt x="9270" y="3691"/>
                  <a:pt x="9127" y="3924"/>
                </a:cubicBezTo>
                <a:cubicBezTo>
                  <a:pt x="9645" y="4184"/>
                  <a:pt x="9998" y="4707"/>
                  <a:pt x="9998" y="5313"/>
                </a:cubicBezTo>
                <a:cubicBezTo>
                  <a:pt x="9998" y="5824"/>
                  <a:pt x="9744" y="6277"/>
                  <a:pt x="9353" y="6563"/>
                </a:cubicBezTo>
                <a:cubicBezTo>
                  <a:pt x="9555" y="6824"/>
                  <a:pt x="9675" y="7148"/>
                  <a:pt x="9675" y="7500"/>
                </a:cubicBezTo>
                <a:cubicBezTo>
                  <a:pt x="9675" y="8363"/>
                  <a:pt x="8954" y="9063"/>
                  <a:pt x="8063" y="9063"/>
                </a:cubicBezTo>
                <a:cubicBezTo>
                  <a:pt x="8049" y="9063"/>
                  <a:pt x="8037" y="9063"/>
                  <a:pt x="8023" y="9063"/>
                </a:cubicBezTo>
                <a:cubicBezTo>
                  <a:pt x="7879" y="9602"/>
                  <a:pt x="7374" y="10000"/>
                  <a:pt x="6773" y="10000"/>
                </a:cubicBezTo>
                <a:lnTo>
                  <a:pt x="6128" y="10000"/>
                </a:lnTo>
                <a:cubicBezTo>
                  <a:pt x="5771" y="10000"/>
                  <a:pt x="5483" y="9721"/>
                  <a:pt x="5483" y="9375"/>
                </a:cubicBezTo>
                <a:lnTo>
                  <a:pt x="5483" y="625"/>
                </a:lnTo>
                <a:cubicBezTo>
                  <a:pt x="5483" y="279"/>
                  <a:pt x="5771" y="0"/>
                  <a:pt x="6128" y="0"/>
                </a:cubicBezTo>
                <a:lnTo>
                  <a:pt x="6612" y="0"/>
                </a:lnTo>
                <a:cubicBezTo>
                  <a:pt x="7234" y="0"/>
                  <a:pt x="7740" y="490"/>
                  <a:pt x="7740" y="1094"/>
                </a:cubicBezTo>
                <a:close/>
              </a:path>
            </a:pathLst>
          </a:custGeom>
          <a:solidFill>
            <a:srgbClr val="0284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4" name="TextBox 24"/>
          <p:cNvSpPr txBox="1"/>
          <p:nvPr/>
        </p:nvSpPr>
        <p:spPr>
          <a:xfrm>
            <a:off x="5024670" y="1895475"/>
            <a:ext cx="2634640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07598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思维导向</a:t>
            </a:r>
            <a:endParaRPr lang="en-US" sz="1100"/>
          </a:p>
        </p:txBody>
      </p:sp>
      <p:sp>
        <p:nvSpPr>
          <p:cNvPr id="25" name="AutoShape 25"/>
          <p:cNvSpPr/>
          <p:nvPr/>
        </p:nvSpPr>
        <p:spPr>
          <a:xfrm>
            <a:off x="4529493" y="2579092"/>
            <a:ext cx="133466" cy="118666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7436" y="2061"/>
                </a:moveTo>
                <a:cubicBezTo>
                  <a:pt x="7085" y="2061"/>
                  <a:pt x="6801" y="1600"/>
                  <a:pt x="6801" y="1030"/>
                </a:cubicBezTo>
                <a:cubicBezTo>
                  <a:pt x="6801" y="462"/>
                  <a:pt x="7086" y="0"/>
                  <a:pt x="7436" y="0"/>
                </a:cubicBezTo>
                <a:lnTo>
                  <a:pt x="10612" y="0"/>
                </a:lnTo>
                <a:cubicBezTo>
                  <a:pt x="10963" y="0"/>
                  <a:pt x="11247" y="460"/>
                  <a:pt x="11247" y="1030"/>
                </a:cubicBezTo>
                <a:lnTo>
                  <a:pt x="11247" y="6182"/>
                </a:lnTo>
                <a:cubicBezTo>
                  <a:pt x="11247" y="6751"/>
                  <a:pt x="10963" y="7212"/>
                  <a:pt x="10612" y="7212"/>
                </a:cubicBezTo>
                <a:cubicBezTo>
                  <a:pt x="10261" y="7212"/>
                  <a:pt x="9977" y="6750"/>
                  <a:pt x="9977" y="6182"/>
                </a:cubicBezTo>
                <a:lnTo>
                  <a:pt x="9977" y="3519"/>
                </a:lnTo>
                <a:lnTo>
                  <a:pt x="6615" y="8973"/>
                </a:lnTo>
                <a:cubicBezTo>
                  <a:pt x="6367" y="9375"/>
                  <a:pt x="5964" y="9375"/>
                  <a:pt x="5716" y="8973"/>
                </a:cubicBezTo>
                <a:lnTo>
                  <a:pt x="3626" y="5580"/>
                </a:lnTo>
                <a:lnTo>
                  <a:pt x="899" y="10000"/>
                </a:lnTo>
                <a:cubicBezTo>
                  <a:pt x="651" y="10402"/>
                  <a:pt x="248" y="10402"/>
                  <a:pt x="0" y="10000"/>
                </a:cubicBezTo>
                <a:cubicBezTo>
                  <a:pt x="-248" y="9597"/>
                  <a:pt x="-248" y="8944"/>
                  <a:pt x="0" y="8542"/>
                </a:cubicBezTo>
                <a:lnTo>
                  <a:pt x="3175" y="3390"/>
                </a:lnTo>
                <a:cubicBezTo>
                  <a:pt x="3424" y="2988"/>
                  <a:pt x="3826" y="2988"/>
                  <a:pt x="4074" y="3390"/>
                </a:cubicBezTo>
                <a:lnTo>
                  <a:pt x="6166" y="6784"/>
                </a:lnTo>
                <a:lnTo>
                  <a:pt x="9078" y="2061"/>
                </a:lnTo>
                <a:lnTo>
                  <a:pt x="7436" y="2061"/>
                </a:ln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6" name="TextBox 26"/>
          <p:cNvSpPr txBox="1"/>
          <p:nvPr/>
        </p:nvSpPr>
        <p:spPr>
          <a:xfrm>
            <a:off x="4777229" y="2514600"/>
            <a:ext cx="2882080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 工具的应用必须指向科学思维的培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养，而非仅仅停留在操作技能的训练</a:t>
            </a:r>
            <a:endParaRPr sz="1300" b="0" i="0" strike="noStrike">
              <a:solidFill>
                <a:srgbClr val="1F293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4529493" y="3839517"/>
            <a:ext cx="133466" cy="118666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7436" y="2061"/>
                </a:moveTo>
                <a:cubicBezTo>
                  <a:pt x="7085" y="2061"/>
                  <a:pt x="6801" y="1600"/>
                  <a:pt x="6801" y="1030"/>
                </a:cubicBezTo>
                <a:cubicBezTo>
                  <a:pt x="6801" y="462"/>
                  <a:pt x="7086" y="0"/>
                  <a:pt x="7436" y="0"/>
                </a:cubicBezTo>
                <a:lnTo>
                  <a:pt x="10612" y="0"/>
                </a:lnTo>
                <a:cubicBezTo>
                  <a:pt x="10963" y="0"/>
                  <a:pt x="11247" y="460"/>
                  <a:pt x="11247" y="1030"/>
                </a:cubicBezTo>
                <a:lnTo>
                  <a:pt x="11247" y="6182"/>
                </a:lnTo>
                <a:cubicBezTo>
                  <a:pt x="11247" y="6751"/>
                  <a:pt x="10963" y="7212"/>
                  <a:pt x="10612" y="7212"/>
                </a:cubicBezTo>
                <a:cubicBezTo>
                  <a:pt x="10261" y="7212"/>
                  <a:pt x="9977" y="6750"/>
                  <a:pt x="9977" y="6182"/>
                </a:cubicBezTo>
                <a:lnTo>
                  <a:pt x="9977" y="3519"/>
                </a:lnTo>
                <a:lnTo>
                  <a:pt x="6615" y="8973"/>
                </a:lnTo>
                <a:cubicBezTo>
                  <a:pt x="6367" y="9375"/>
                  <a:pt x="5964" y="9375"/>
                  <a:pt x="5716" y="8973"/>
                </a:cubicBezTo>
                <a:lnTo>
                  <a:pt x="3626" y="5580"/>
                </a:lnTo>
                <a:lnTo>
                  <a:pt x="899" y="10000"/>
                </a:lnTo>
                <a:cubicBezTo>
                  <a:pt x="651" y="10402"/>
                  <a:pt x="248" y="10402"/>
                  <a:pt x="0" y="10000"/>
                </a:cubicBezTo>
                <a:cubicBezTo>
                  <a:pt x="-248" y="9597"/>
                  <a:pt x="-248" y="8944"/>
                  <a:pt x="0" y="8542"/>
                </a:cubicBezTo>
                <a:lnTo>
                  <a:pt x="3175" y="3390"/>
                </a:lnTo>
                <a:cubicBezTo>
                  <a:pt x="3424" y="2988"/>
                  <a:pt x="3826" y="2988"/>
                  <a:pt x="4074" y="3390"/>
                </a:cubicBezTo>
                <a:lnTo>
                  <a:pt x="6166" y="6784"/>
                </a:lnTo>
                <a:lnTo>
                  <a:pt x="9078" y="2061"/>
                </a:lnTo>
                <a:lnTo>
                  <a:pt x="7436" y="2061"/>
                </a:ln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8" name="TextBox 28"/>
          <p:cNvSpPr txBox="1"/>
          <p:nvPr/>
        </p:nvSpPr>
        <p:spPr>
          <a:xfrm>
            <a:off x="4777229" y="3775025"/>
            <a:ext cx="292106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引导学生从'被动观测'向'主动探究'转变</a:t>
            </a:r>
            <a:endParaRPr lang="en-US" sz="1100"/>
          </a:p>
        </p:txBody>
      </p:sp>
      <p:sp>
        <p:nvSpPr>
          <p:cNvPr id="29" name="AutoShape 29"/>
          <p:cNvSpPr/>
          <p:nvPr/>
        </p:nvSpPr>
        <p:spPr>
          <a:xfrm>
            <a:off x="4529493" y="5100091"/>
            <a:ext cx="133466" cy="118666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7436" y="2061"/>
                </a:moveTo>
                <a:cubicBezTo>
                  <a:pt x="7085" y="2061"/>
                  <a:pt x="6801" y="1600"/>
                  <a:pt x="6801" y="1030"/>
                </a:cubicBezTo>
                <a:cubicBezTo>
                  <a:pt x="6801" y="462"/>
                  <a:pt x="7086" y="0"/>
                  <a:pt x="7436" y="0"/>
                </a:cubicBezTo>
                <a:lnTo>
                  <a:pt x="10612" y="0"/>
                </a:lnTo>
                <a:cubicBezTo>
                  <a:pt x="10963" y="0"/>
                  <a:pt x="11247" y="460"/>
                  <a:pt x="11247" y="1030"/>
                </a:cubicBezTo>
                <a:lnTo>
                  <a:pt x="11247" y="6182"/>
                </a:lnTo>
                <a:cubicBezTo>
                  <a:pt x="11247" y="6751"/>
                  <a:pt x="10963" y="7212"/>
                  <a:pt x="10612" y="7212"/>
                </a:cubicBezTo>
                <a:cubicBezTo>
                  <a:pt x="10261" y="7212"/>
                  <a:pt x="9977" y="6750"/>
                  <a:pt x="9977" y="6182"/>
                </a:cubicBezTo>
                <a:lnTo>
                  <a:pt x="9977" y="3519"/>
                </a:lnTo>
                <a:lnTo>
                  <a:pt x="6615" y="8973"/>
                </a:lnTo>
                <a:cubicBezTo>
                  <a:pt x="6367" y="9375"/>
                  <a:pt x="5964" y="9375"/>
                  <a:pt x="5716" y="8973"/>
                </a:cubicBezTo>
                <a:lnTo>
                  <a:pt x="3626" y="5580"/>
                </a:lnTo>
                <a:lnTo>
                  <a:pt x="899" y="10000"/>
                </a:lnTo>
                <a:cubicBezTo>
                  <a:pt x="651" y="10402"/>
                  <a:pt x="248" y="10402"/>
                  <a:pt x="0" y="10000"/>
                </a:cubicBezTo>
                <a:cubicBezTo>
                  <a:pt x="-248" y="9597"/>
                  <a:pt x="-248" y="8944"/>
                  <a:pt x="0" y="8542"/>
                </a:cubicBezTo>
                <a:lnTo>
                  <a:pt x="3175" y="3390"/>
                </a:lnTo>
                <a:cubicBezTo>
                  <a:pt x="3424" y="2988"/>
                  <a:pt x="3826" y="2988"/>
                  <a:pt x="4074" y="3390"/>
                </a:cubicBezTo>
                <a:lnTo>
                  <a:pt x="6166" y="6784"/>
                </a:lnTo>
                <a:lnTo>
                  <a:pt x="9078" y="2061"/>
                </a:lnTo>
                <a:lnTo>
                  <a:pt x="7436" y="2061"/>
                </a:ln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0" name="TextBox 30"/>
          <p:cNvSpPr txBox="1"/>
          <p:nvPr/>
        </p:nvSpPr>
        <p:spPr>
          <a:xfrm>
            <a:off x="4777229" y="5035600"/>
            <a:ext cx="292106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引导学生从'现象描述'向'本质分析'转变</a:t>
            </a:r>
            <a:endParaRPr lang="en-US" sz="1100"/>
          </a:p>
        </p:txBody>
      </p:sp>
      <p:sp>
        <p:nvSpPr>
          <p:cNvPr id="31" name="AutoShape 31"/>
          <p:cNvSpPr/>
          <p:nvPr/>
        </p:nvSpPr>
        <p:spPr>
          <a:xfrm>
            <a:off x="8125918" y="1600200"/>
            <a:ext cx="3609072" cy="4800600"/>
          </a:xfrm>
          <a:prstGeom prst="roundRect">
            <a:avLst>
              <a:gd name="adj" fmla="val 803"/>
            </a:avLst>
          </a:prstGeom>
          <a:blipFill rotWithShape="1">
            <a:blip r:embed="rId5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32" name="AutoShape 32"/>
          <p:cNvSpPr/>
          <p:nvPr/>
        </p:nvSpPr>
        <p:spPr>
          <a:xfrm>
            <a:off x="8363984" y="2333625"/>
            <a:ext cx="3129669" cy="9525"/>
          </a:xfrm>
          <a:prstGeom prst="line">
            <a:avLst/>
          </a:prstGeom>
          <a:ln w="9525">
            <a:solidFill>
              <a:srgbClr val="FFEDD5">
                <a:alpha val="100000"/>
              </a:srgbClr>
            </a:solidFill>
            <a:prstDash val="solid"/>
            <a:headEnd type="none"/>
            <a:tailEnd type="none"/>
          </a:ln>
        </p:spPr>
      </p:sp>
      <p:sp>
        <p:nvSpPr>
          <p:cNvPr id="33" name="AutoShape 33"/>
          <p:cNvSpPr/>
          <p:nvPr/>
        </p:nvSpPr>
        <p:spPr>
          <a:xfrm>
            <a:off x="8363984" y="1838325"/>
            <a:ext cx="380905" cy="381000"/>
          </a:xfrm>
          <a:prstGeom prst="ellipse">
            <a:avLst/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4" name="AutoShape 34"/>
          <p:cNvSpPr/>
          <p:nvPr/>
        </p:nvSpPr>
        <p:spPr>
          <a:xfrm>
            <a:off x="8480339" y="1944121"/>
            <a:ext cx="148196" cy="169409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6635" y="0"/>
                </a:moveTo>
                <a:cubicBezTo>
                  <a:pt x="6869" y="162"/>
                  <a:pt x="6956" y="455"/>
                  <a:pt x="6850" y="711"/>
                </a:cubicBezTo>
                <a:lnTo>
                  <a:pt x="5306" y="4398"/>
                </a:lnTo>
                <a:lnTo>
                  <a:pt x="8155" y="4398"/>
                </a:lnTo>
                <a:cubicBezTo>
                  <a:pt x="8421" y="4398"/>
                  <a:pt x="8657" y="4556"/>
                  <a:pt x="8748" y="4795"/>
                </a:cubicBezTo>
                <a:cubicBezTo>
                  <a:pt x="8838" y="5033"/>
                  <a:pt x="8763" y="5300"/>
                  <a:pt x="8559" y="5463"/>
                </a:cubicBezTo>
                <a:lnTo>
                  <a:pt x="2887" y="9976"/>
                </a:lnTo>
                <a:cubicBezTo>
                  <a:pt x="2665" y="10152"/>
                  <a:pt x="2348" y="10162"/>
                  <a:pt x="2113" y="10000"/>
                </a:cubicBezTo>
                <a:cubicBezTo>
                  <a:pt x="1880" y="9838"/>
                  <a:pt x="1791" y="9545"/>
                  <a:pt x="1898" y="9289"/>
                </a:cubicBezTo>
                <a:lnTo>
                  <a:pt x="3442" y="5602"/>
                </a:lnTo>
                <a:lnTo>
                  <a:pt x="593" y="5602"/>
                </a:lnTo>
                <a:cubicBezTo>
                  <a:pt x="327" y="5602"/>
                  <a:pt x="91" y="5444"/>
                  <a:pt x="0" y="5205"/>
                </a:cubicBezTo>
                <a:cubicBezTo>
                  <a:pt x="-90" y="4967"/>
                  <a:pt x="-15" y="4700"/>
                  <a:pt x="189" y="4537"/>
                </a:cubicBezTo>
                <a:lnTo>
                  <a:pt x="5861" y="24"/>
                </a:lnTo>
                <a:cubicBezTo>
                  <a:pt x="6083" y="-152"/>
                  <a:pt x="6400" y="-162"/>
                  <a:pt x="6635" y="0"/>
                </a:cubicBezTo>
                <a:close/>
              </a:path>
            </a:pathLst>
          </a:custGeom>
          <a:solidFill>
            <a:srgbClr val="EA580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5" name="TextBox 35"/>
          <p:cNvSpPr txBox="1"/>
          <p:nvPr/>
        </p:nvSpPr>
        <p:spPr>
          <a:xfrm>
            <a:off x="8859161" y="1895475"/>
            <a:ext cx="2634492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9A341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实用高效</a:t>
            </a:r>
            <a:endParaRPr lang="en-US" sz="1100"/>
          </a:p>
        </p:txBody>
      </p:sp>
      <p:sp>
        <p:nvSpPr>
          <p:cNvPr id="36" name="AutoShape 36"/>
          <p:cNvSpPr/>
          <p:nvPr/>
        </p:nvSpPr>
        <p:spPr>
          <a:xfrm>
            <a:off x="8363984" y="2579092"/>
            <a:ext cx="133466" cy="118666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5290" y="92"/>
                </a:moveTo>
                <a:lnTo>
                  <a:pt x="5587" y="768"/>
                </a:lnTo>
                <a:lnTo>
                  <a:pt x="6326" y="1040"/>
                </a:lnTo>
                <a:cubicBezTo>
                  <a:pt x="6387" y="1063"/>
                  <a:pt x="6427" y="1118"/>
                  <a:pt x="6427" y="1176"/>
                </a:cubicBezTo>
                <a:cubicBezTo>
                  <a:pt x="6427" y="1236"/>
                  <a:pt x="6387" y="1290"/>
                  <a:pt x="6326" y="1313"/>
                </a:cubicBezTo>
                <a:lnTo>
                  <a:pt x="5587" y="1585"/>
                </a:lnTo>
                <a:lnTo>
                  <a:pt x="5290" y="2261"/>
                </a:lnTo>
                <a:cubicBezTo>
                  <a:pt x="5266" y="2316"/>
                  <a:pt x="5206" y="2353"/>
                  <a:pt x="5141" y="2353"/>
                </a:cubicBezTo>
                <a:cubicBezTo>
                  <a:pt x="5076" y="2353"/>
                  <a:pt x="5017" y="2317"/>
                  <a:pt x="4993" y="2261"/>
                </a:cubicBezTo>
                <a:lnTo>
                  <a:pt x="4696" y="1585"/>
                </a:lnTo>
                <a:lnTo>
                  <a:pt x="3957" y="1313"/>
                </a:lnTo>
                <a:cubicBezTo>
                  <a:pt x="3896" y="1290"/>
                  <a:pt x="3856" y="1235"/>
                  <a:pt x="3856" y="1176"/>
                </a:cubicBezTo>
                <a:cubicBezTo>
                  <a:pt x="3856" y="1117"/>
                  <a:pt x="3896" y="1063"/>
                  <a:pt x="3957" y="1040"/>
                </a:cubicBezTo>
                <a:lnTo>
                  <a:pt x="4696" y="768"/>
                </a:lnTo>
                <a:lnTo>
                  <a:pt x="4993" y="92"/>
                </a:lnTo>
                <a:cubicBezTo>
                  <a:pt x="5017" y="37"/>
                  <a:pt x="5077" y="0"/>
                  <a:pt x="5141" y="0"/>
                </a:cubicBezTo>
                <a:cubicBezTo>
                  <a:pt x="5207" y="0"/>
                  <a:pt x="5266" y="36"/>
                  <a:pt x="5290" y="92"/>
                </a:cubicBezTo>
                <a:close/>
                <a:moveTo>
                  <a:pt x="2223" y="1355"/>
                </a:moveTo>
                <a:lnTo>
                  <a:pt x="2655" y="2276"/>
                </a:lnTo>
                <a:lnTo>
                  <a:pt x="3661" y="2671"/>
                </a:lnTo>
                <a:cubicBezTo>
                  <a:pt x="3780" y="2717"/>
                  <a:pt x="3856" y="2824"/>
                  <a:pt x="3856" y="2941"/>
                </a:cubicBezTo>
                <a:cubicBezTo>
                  <a:pt x="3856" y="3059"/>
                  <a:pt x="3779" y="3165"/>
                  <a:pt x="3661" y="3211"/>
                </a:cubicBezTo>
                <a:lnTo>
                  <a:pt x="2655" y="3607"/>
                </a:lnTo>
                <a:lnTo>
                  <a:pt x="2223" y="4528"/>
                </a:lnTo>
                <a:cubicBezTo>
                  <a:pt x="2173" y="4636"/>
                  <a:pt x="2057" y="4706"/>
                  <a:pt x="1928" y="4706"/>
                </a:cubicBezTo>
                <a:cubicBezTo>
                  <a:pt x="1800" y="4706"/>
                  <a:pt x="1683" y="4636"/>
                  <a:pt x="1633" y="4528"/>
                </a:cubicBezTo>
                <a:lnTo>
                  <a:pt x="1201" y="3607"/>
                </a:lnTo>
                <a:lnTo>
                  <a:pt x="195" y="3211"/>
                </a:lnTo>
                <a:cubicBezTo>
                  <a:pt x="76" y="3165"/>
                  <a:pt x="0" y="3059"/>
                  <a:pt x="0" y="2941"/>
                </a:cubicBezTo>
                <a:cubicBezTo>
                  <a:pt x="0" y="2824"/>
                  <a:pt x="77" y="2717"/>
                  <a:pt x="195" y="2671"/>
                </a:cubicBezTo>
                <a:lnTo>
                  <a:pt x="1201" y="2276"/>
                </a:lnTo>
                <a:lnTo>
                  <a:pt x="1633" y="1355"/>
                </a:lnTo>
                <a:cubicBezTo>
                  <a:pt x="1683" y="1246"/>
                  <a:pt x="1800" y="1176"/>
                  <a:pt x="1928" y="1176"/>
                </a:cubicBezTo>
                <a:cubicBezTo>
                  <a:pt x="2057" y="1176"/>
                  <a:pt x="2173" y="1247"/>
                  <a:pt x="2223" y="1355"/>
                </a:cubicBezTo>
                <a:close/>
                <a:moveTo>
                  <a:pt x="9319" y="6176"/>
                </a:moveTo>
                <a:cubicBezTo>
                  <a:pt x="9447" y="6176"/>
                  <a:pt x="9564" y="6246"/>
                  <a:pt x="9614" y="6355"/>
                </a:cubicBezTo>
                <a:lnTo>
                  <a:pt x="10046" y="7276"/>
                </a:lnTo>
                <a:lnTo>
                  <a:pt x="11052" y="7671"/>
                </a:lnTo>
                <a:cubicBezTo>
                  <a:pt x="11171" y="7717"/>
                  <a:pt x="11247" y="7824"/>
                  <a:pt x="11247" y="7941"/>
                </a:cubicBezTo>
                <a:cubicBezTo>
                  <a:pt x="11247" y="8059"/>
                  <a:pt x="11170" y="8165"/>
                  <a:pt x="11052" y="8211"/>
                </a:cubicBezTo>
                <a:lnTo>
                  <a:pt x="10046" y="8607"/>
                </a:lnTo>
                <a:lnTo>
                  <a:pt x="9614" y="9528"/>
                </a:lnTo>
                <a:cubicBezTo>
                  <a:pt x="9564" y="9636"/>
                  <a:pt x="9447" y="9706"/>
                  <a:pt x="9319" y="9706"/>
                </a:cubicBezTo>
                <a:cubicBezTo>
                  <a:pt x="9190" y="9706"/>
                  <a:pt x="9074" y="9636"/>
                  <a:pt x="9024" y="9528"/>
                </a:cubicBezTo>
                <a:lnTo>
                  <a:pt x="8592" y="8607"/>
                </a:lnTo>
                <a:lnTo>
                  <a:pt x="7586" y="8211"/>
                </a:lnTo>
                <a:cubicBezTo>
                  <a:pt x="7467" y="8165"/>
                  <a:pt x="7391" y="8059"/>
                  <a:pt x="7391" y="7941"/>
                </a:cubicBezTo>
                <a:cubicBezTo>
                  <a:pt x="7391" y="7824"/>
                  <a:pt x="7468" y="7717"/>
                  <a:pt x="7586" y="7671"/>
                </a:cubicBezTo>
                <a:lnTo>
                  <a:pt x="8592" y="7276"/>
                </a:lnTo>
                <a:lnTo>
                  <a:pt x="9024" y="6355"/>
                </a:lnTo>
                <a:cubicBezTo>
                  <a:pt x="9074" y="6246"/>
                  <a:pt x="9190" y="6176"/>
                  <a:pt x="9319" y="6176"/>
                </a:cubicBezTo>
                <a:close/>
                <a:moveTo>
                  <a:pt x="9239" y="588"/>
                </a:moveTo>
                <a:cubicBezTo>
                  <a:pt x="9460" y="588"/>
                  <a:pt x="9672" y="669"/>
                  <a:pt x="9831" y="813"/>
                </a:cubicBezTo>
                <a:lnTo>
                  <a:pt x="10681" y="1590"/>
                </a:lnTo>
                <a:cubicBezTo>
                  <a:pt x="10837" y="1735"/>
                  <a:pt x="10926" y="1930"/>
                  <a:pt x="10926" y="2132"/>
                </a:cubicBezTo>
                <a:cubicBezTo>
                  <a:pt x="10926" y="2336"/>
                  <a:pt x="10838" y="2531"/>
                  <a:pt x="10681" y="2675"/>
                </a:cubicBezTo>
                <a:lnTo>
                  <a:pt x="8909" y="4296"/>
                </a:lnTo>
                <a:lnTo>
                  <a:pt x="6875" y="2434"/>
                </a:lnTo>
                <a:lnTo>
                  <a:pt x="8646" y="812"/>
                </a:lnTo>
                <a:cubicBezTo>
                  <a:pt x="8805" y="669"/>
                  <a:pt x="9018" y="588"/>
                  <a:pt x="9239" y="588"/>
                </a:cubicBezTo>
                <a:close/>
                <a:moveTo>
                  <a:pt x="888" y="7914"/>
                </a:moveTo>
                <a:lnTo>
                  <a:pt x="6194" y="3057"/>
                </a:lnTo>
                <a:lnTo>
                  <a:pt x="8228" y="4919"/>
                </a:lnTo>
                <a:lnTo>
                  <a:pt x="2922" y="9776"/>
                </a:lnTo>
                <a:cubicBezTo>
                  <a:pt x="2764" y="9919"/>
                  <a:pt x="2551" y="10000"/>
                  <a:pt x="2330" y="10000"/>
                </a:cubicBezTo>
                <a:cubicBezTo>
                  <a:pt x="2108" y="10000"/>
                  <a:pt x="1895" y="9919"/>
                  <a:pt x="1737" y="9776"/>
                </a:cubicBezTo>
                <a:lnTo>
                  <a:pt x="888" y="8998"/>
                </a:lnTo>
                <a:cubicBezTo>
                  <a:pt x="731" y="8853"/>
                  <a:pt x="643" y="8658"/>
                  <a:pt x="643" y="8456"/>
                </a:cubicBezTo>
                <a:cubicBezTo>
                  <a:pt x="643" y="8253"/>
                  <a:pt x="731" y="8058"/>
                  <a:pt x="888" y="7914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7" name="TextBox 37"/>
          <p:cNvSpPr txBox="1"/>
          <p:nvPr/>
        </p:nvSpPr>
        <p:spPr>
          <a:xfrm>
            <a:off x="8611720" y="2514600"/>
            <a:ext cx="2881931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 工具的应用必须简洁易用、高效实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用，避免增加教师和学生的额外负担</a:t>
            </a:r>
            <a:endParaRPr sz="1300" b="0" i="0" strike="noStrike">
              <a:solidFill>
                <a:srgbClr val="1F293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8" name="AutoShape 38"/>
          <p:cNvSpPr/>
          <p:nvPr/>
        </p:nvSpPr>
        <p:spPr>
          <a:xfrm>
            <a:off x="8363984" y="3839517"/>
            <a:ext cx="133466" cy="118666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5290" y="92"/>
                </a:moveTo>
                <a:lnTo>
                  <a:pt x="5587" y="768"/>
                </a:lnTo>
                <a:lnTo>
                  <a:pt x="6326" y="1040"/>
                </a:lnTo>
                <a:cubicBezTo>
                  <a:pt x="6387" y="1063"/>
                  <a:pt x="6427" y="1118"/>
                  <a:pt x="6427" y="1176"/>
                </a:cubicBezTo>
                <a:cubicBezTo>
                  <a:pt x="6427" y="1236"/>
                  <a:pt x="6387" y="1290"/>
                  <a:pt x="6326" y="1313"/>
                </a:cubicBezTo>
                <a:lnTo>
                  <a:pt x="5587" y="1585"/>
                </a:lnTo>
                <a:lnTo>
                  <a:pt x="5290" y="2261"/>
                </a:lnTo>
                <a:cubicBezTo>
                  <a:pt x="5266" y="2316"/>
                  <a:pt x="5206" y="2353"/>
                  <a:pt x="5141" y="2353"/>
                </a:cubicBezTo>
                <a:cubicBezTo>
                  <a:pt x="5076" y="2353"/>
                  <a:pt x="5017" y="2317"/>
                  <a:pt x="4993" y="2261"/>
                </a:cubicBezTo>
                <a:lnTo>
                  <a:pt x="4696" y="1585"/>
                </a:lnTo>
                <a:lnTo>
                  <a:pt x="3957" y="1313"/>
                </a:lnTo>
                <a:cubicBezTo>
                  <a:pt x="3896" y="1290"/>
                  <a:pt x="3856" y="1235"/>
                  <a:pt x="3856" y="1176"/>
                </a:cubicBezTo>
                <a:cubicBezTo>
                  <a:pt x="3856" y="1117"/>
                  <a:pt x="3896" y="1063"/>
                  <a:pt x="3957" y="1040"/>
                </a:cubicBezTo>
                <a:lnTo>
                  <a:pt x="4696" y="768"/>
                </a:lnTo>
                <a:lnTo>
                  <a:pt x="4993" y="92"/>
                </a:lnTo>
                <a:cubicBezTo>
                  <a:pt x="5017" y="37"/>
                  <a:pt x="5077" y="0"/>
                  <a:pt x="5141" y="0"/>
                </a:cubicBezTo>
                <a:cubicBezTo>
                  <a:pt x="5207" y="0"/>
                  <a:pt x="5266" y="36"/>
                  <a:pt x="5290" y="92"/>
                </a:cubicBezTo>
                <a:close/>
                <a:moveTo>
                  <a:pt x="2223" y="1355"/>
                </a:moveTo>
                <a:lnTo>
                  <a:pt x="2655" y="2276"/>
                </a:lnTo>
                <a:lnTo>
                  <a:pt x="3661" y="2671"/>
                </a:lnTo>
                <a:cubicBezTo>
                  <a:pt x="3780" y="2717"/>
                  <a:pt x="3856" y="2824"/>
                  <a:pt x="3856" y="2941"/>
                </a:cubicBezTo>
                <a:cubicBezTo>
                  <a:pt x="3856" y="3059"/>
                  <a:pt x="3779" y="3165"/>
                  <a:pt x="3661" y="3211"/>
                </a:cubicBezTo>
                <a:lnTo>
                  <a:pt x="2655" y="3607"/>
                </a:lnTo>
                <a:lnTo>
                  <a:pt x="2223" y="4528"/>
                </a:lnTo>
                <a:cubicBezTo>
                  <a:pt x="2173" y="4636"/>
                  <a:pt x="2057" y="4706"/>
                  <a:pt x="1928" y="4706"/>
                </a:cubicBezTo>
                <a:cubicBezTo>
                  <a:pt x="1800" y="4706"/>
                  <a:pt x="1683" y="4636"/>
                  <a:pt x="1633" y="4528"/>
                </a:cubicBezTo>
                <a:lnTo>
                  <a:pt x="1201" y="3607"/>
                </a:lnTo>
                <a:lnTo>
                  <a:pt x="195" y="3211"/>
                </a:lnTo>
                <a:cubicBezTo>
                  <a:pt x="76" y="3165"/>
                  <a:pt x="0" y="3059"/>
                  <a:pt x="0" y="2941"/>
                </a:cubicBezTo>
                <a:cubicBezTo>
                  <a:pt x="0" y="2824"/>
                  <a:pt x="77" y="2717"/>
                  <a:pt x="195" y="2671"/>
                </a:cubicBezTo>
                <a:lnTo>
                  <a:pt x="1201" y="2276"/>
                </a:lnTo>
                <a:lnTo>
                  <a:pt x="1633" y="1355"/>
                </a:lnTo>
                <a:cubicBezTo>
                  <a:pt x="1683" y="1246"/>
                  <a:pt x="1800" y="1176"/>
                  <a:pt x="1928" y="1176"/>
                </a:cubicBezTo>
                <a:cubicBezTo>
                  <a:pt x="2057" y="1176"/>
                  <a:pt x="2173" y="1247"/>
                  <a:pt x="2223" y="1355"/>
                </a:cubicBezTo>
                <a:close/>
                <a:moveTo>
                  <a:pt x="9319" y="6176"/>
                </a:moveTo>
                <a:cubicBezTo>
                  <a:pt x="9447" y="6176"/>
                  <a:pt x="9564" y="6246"/>
                  <a:pt x="9614" y="6355"/>
                </a:cubicBezTo>
                <a:lnTo>
                  <a:pt x="10046" y="7276"/>
                </a:lnTo>
                <a:lnTo>
                  <a:pt x="11052" y="7671"/>
                </a:lnTo>
                <a:cubicBezTo>
                  <a:pt x="11171" y="7717"/>
                  <a:pt x="11247" y="7824"/>
                  <a:pt x="11247" y="7941"/>
                </a:cubicBezTo>
                <a:cubicBezTo>
                  <a:pt x="11247" y="8059"/>
                  <a:pt x="11170" y="8165"/>
                  <a:pt x="11052" y="8211"/>
                </a:cubicBezTo>
                <a:lnTo>
                  <a:pt x="10046" y="8607"/>
                </a:lnTo>
                <a:lnTo>
                  <a:pt x="9614" y="9528"/>
                </a:lnTo>
                <a:cubicBezTo>
                  <a:pt x="9564" y="9636"/>
                  <a:pt x="9447" y="9706"/>
                  <a:pt x="9319" y="9706"/>
                </a:cubicBezTo>
                <a:cubicBezTo>
                  <a:pt x="9190" y="9706"/>
                  <a:pt x="9074" y="9636"/>
                  <a:pt x="9024" y="9528"/>
                </a:cubicBezTo>
                <a:lnTo>
                  <a:pt x="8592" y="8607"/>
                </a:lnTo>
                <a:lnTo>
                  <a:pt x="7586" y="8211"/>
                </a:lnTo>
                <a:cubicBezTo>
                  <a:pt x="7467" y="8165"/>
                  <a:pt x="7391" y="8059"/>
                  <a:pt x="7391" y="7941"/>
                </a:cubicBezTo>
                <a:cubicBezTo>
                  <a:pt x="7391" y="7824"/>
                  <a:pt x="7468" y="7717"/>
                  <a:pt x="7586" y="7671"/>
                </a:cubicBezTo>
                <a:lnTo>
                  <a:pt x="8592" y="7276"/>
                </a:lnTo>
                <a:lnTo>
                  <a:pt x="9024" y="6355"/>
                </a:lnTo>
                <a:cubicBezTo>
                  <a:pt x="9074" y="6246"/>
                  <a:pt x="9190" y="6176"/>
                  <a:pt x="9319" y="6176"/>
                </a:cubicBezTo>
                <a:close/>
                <a:moveTo>
                  <a:pt x="9239" y="588"/>
                </a:moveTo>
                <a:cubicBezTo>
                  <a:pt x="9460" y="588"/>
                  <a:pt x="9672" y="669"/>
                  <a:pt x="9831" y="813"/>
                </a:cubicBezTo>
                <a:lnTo>
                  <a:pt x="10681" y="1590"/>
                </a:lnTo>
                <a:cubicBezTo>
                  <a:pt x="10837" y="1735"/>
                  <a:pt x="10926" y="1930"/>
                  <a:pt x="10926" y="2132"/>
                </a:cubicBezTo>
                <a:cubicBezTo>
                  <a:pt x="10926" y="2336"/>
                  <a:pt x="10838" y="2531"/>
                  <a:pt x="10681" y="2675"/>
                </a:cubicBezTo>
                <a:lnTo>
                  <a:pt x="8909" y="4296"/>
                </a:lnTo>
                <a:lnTo>
                  <a:pt x="6875" y="2434"/>
                </a:lnTo>
                <a:lnTo>
                  <a:pt x="8646" y="812"/>
                </a:lnTo>
                <a:cubicBezTo>
                  <a:pt x="8805" y="669"/>
                  <a:pt x="9018" y="588"/>
                  <a:pt x="9239" y="588"/>
                </a:cubicBezTo>
                <a:close/>
                <a:moveTo>
                  <a:pt x="888" y="7914"/>
                </a:moveTo>
                <a:lnTo>
                  <a:pt x="6194" y="3057"/>
                </a:lnTo>
                <a:lnTo>
                  <a:pt x="8228" y="4919"/>
                </a:lnTo>
                <a:lnTo>
                  <a:pt x="2922" y="9776"/>
                </a:lnTo>
                <a:cubicBezTo>
                  <a:pt x="2764" y="9919"/>
                  <a:pt x="2551" y="10000"/>
                  <a:pt x="2330" y="10000"/>
                </a:cubicBezTo>
                <a:cubicBezTo>
                  <a:pt x="2108" y="10000"/>
                  <a:pt x="1895" y="9919"/>
                  <a:pt x="1737" y="9776"/>
                </a:cubicBezTo>
                <a:lnTo>
                  <a:pt x="888" y="8998"/>
                </a:lnTo>
                <a:cubicBezTo>
                  <a:pt x="731" y="8853"/>
                  <a:pt x="643" y="8658"/>
                  <a:pt x="643" y="8456"/>
                </a:cubicBezTo>
                <a:cubicBezTo>
                  <a:pt x="643" y="8253"/>
                  <a:pt x="731" y="8058"/>
                  <a:pt x="888" y="7914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9" name="TextBox 39"/>
          <p:cNvSpPr txBox="1"/>
          <p:nvPr/>
        </p:nvSpPr>
        <p:spPr>
          <a:xfrm>
            <a:off x="8611720" y="3775025"/>
            <a:ext cx="2881931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选择真正能够解决教学痛点、提升教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学效率的工具</a:t>
            </a:r>
            <a:endParaRPr sz="1300" b="0" i="0" strike="noStrike">
              <a:solidFill>
                <a:srgbClr val="1F293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0" name="AutoShape 40"/>
          <p:cNvSpPr/>
          <p:nvPr/>
        </p:nvSpPr>
        <p:spPr>
          <a:xfrm>
            <a:off x="8363984" y="5100091"/>
            <a:ext cx="133466" cy="118666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5290" y="92"/>
                </a:moveTo>
                <a:lnTo>
                  <a:pt x="5587" y="768"/>
                </a:lnTo>
                <a:lnTo>
                  <a:pt x="6326" y="1040"/>
                </a:lnTo>
                <a:cubicBezTo>
                  <a:pt x="6387" y="1063"/>
                  <a:pt x="6427" y="1118"/>
                  <a:pt x="6427" y="1176"/>
                </a:cubicBezTo>
                <a:cubicBezTo>
                  <a:pt x="6427" y="1236"/>
                  <a:pt x="6387" y="1290"/>
                  <a:pt x="6326" y="1313"/>
                </a:cubicBezTo>
                <a:lnTo>
                  <a:pt x="5587" y="1585"/>
                </a:lnTo>
                <a:lnTo>
                  <a:pt x="5290" y="2261"/>
                </a:lnTo>
                <a:cubicBezTo>
                  <a:pt x="5266" y="2316"/>
                  <a:pt x="5206" y="2353"/>
                  <a:pt x="5141" y="2353"/>
                </a:cubicBezTo>
                <a:cubicBezTo>
                  <a:pt x="5076" y="2353"/>
                  <a:pt x="5017" y="2317"/>
                  <a:pt x="4993" y="2261"/>
                </a:cubicBezTo>
                <a:lnTo>
                  <a:pt x="4696" y="1585"/>
                </a:lnTo>
                <a:lnTo>
                  <a:pt x="3957" y="1313"/>
                </a:lnTo>
                <a:cubicBezTo>
                  <a:pt x="3896" y="1290"/>
                  <a:pt x="3856" y="1235"/>
                  <a:pt x="3856" y="1176"/>
                </a:cubicBezTo>
                <a:cubicBezTo>
                  <a:pt x="3856" y="1117"/>
                  <a:pt x="3896" y="1063"/>
                  <a:pt x="3957" y="1040"/>
                </a:cubicBezTo>
                <a:lnTo>
                  <a:pt x="4696" y="768"/>
                </a:lnTo>
                <a:lnTo>
                  <a:pt x="4993" y="92"/>
                </a:lnTo>
                <a:cubicBezTo>
                  <a:pt x="5017" y="37"/>
                  <a:pt x="5077" y="0"/>
                  <a:pt x="5141" y="0"/>
                </a:cubicBezTo>
                <a:cubicBezTo>
                  <a:pt x="5207" y="0"/>
                  <a:pt x="5266" y="36"/>
                  <a:pt x="5290" y="92"/>
                </a:cubicBezTo>
                <a:close/>
                <a:moveTo>
                  <a:pt x="2223" y="1355"/>
                </a:moveTo>
                <a:lnTo>
                  <a:pt x="2655" y="2276"/>
                </a:lnTo>
                <a:lnTo>
                  <a:pt x="3661" y="2671"/>
                </a:lnTo>
                <a:cubicBezTo>
                  <a:pt x="3780" y="2717"/>
                  <a:pt x="3856" y="2824"/>
                  <a:pt x="3856" y="2941"/>
                </a:cubicBezTo>
                <a:cubicBezTo>
                  <a:pt x="3856" y="3059"/>
                  <a:pt x="3779" y="3165"/>
                  <a:pt x="3661" y="3211"/>
                </a:cubicBezTo>
                <a:lnTo>
                  <a:pt x="2655" y="3607"/>
                </a:lnTo>
                <a:lnTo>
                  <a:pt x="2223" y="4528"/>
                </a:lnTo>
                <a:cubicBezTo>
                  <a:pt x="2173" y="4636"/>
                  <a:pt x="2057" y="4706"/>
                  <a:pt x="1928" y="4706"/>
                </a:cubicBezTo>
                <a:cubicBezTo>
                  <a:pt x="1800" y="4706"/>
                  <a:pt x="1683" y="4636"/>
                  <a:pt x="1633" y="4528"/>
                </a:cubicBezTo>
                <a:lnTo>
                  <a:pt x="1201" y="3607"/>
                </a:lnTo>
                <a:lnTo>
                  <a:pt x="195" y="3211"/>
                </a:lnTo>
                <a:cubicBezTo>
                  <a:pt x="76" y="3165"/>
                  <a:pt x="0" y="3059"/>
                  <a:pt x="0" y="2941"/>
                </a:cubicBezTo>
                <a:cubicBezTo>
                  <a:pt x="0" y="2824"/>
                  <a:pt x="77" y="2717"/>
                  <a:pt x="195" y="2671"/>
                </a:cubicBezTo>
                <a:lnTo>
                  <a:pt x="1201" y="2276"/>
                </a:lnTo>
                <a:lnTo>
                  <a:pt x="1633" y="1355"/>
                </a:lnTo>
                <a:cubicBezTo>
                  <a:pt x="1683" y="1246"/>
                  <a:pt x="1800" y="1176"/>
                  <a:pt x="1928" y="1176"/>
                </a:cubicBezTo>
                <a:cubicBezTo>
                  <a:pt x="2057" y="1176"/>
                  <a:pt x="2173" y="1247"/>
                  <a:pt x="2223" y="1355"/>
                </a:cubicBezTo>
                <a:close/>
                <a:moveTo>
                  <a:pt x="9319" y="6176"/>
                </a:moveTo>
                <a:cubicBezTo>
                  <a:pt x="9447" y="6176"/>
                  <a:pt x="9564" y="6246"/>
                  <a:pt x="9614" y="6355"/>
                </a:cubicBezTo>
                <a:lnTo>
                  <a:pt x="10046" y="7276"/>
                </a:lnTo>
                <a:lnTo>
                  <a:pt x="11052" y="7671"/>
                </a:lnTo>
                <a:cubicBezTo>
                  <a:pt x="11171" y="7717"/>
                  <a:pt x="11247" y="7824"/>
                  <a:pt x="11247" y="7941"/>
                </a:cubicBezTo>
                <a:cubicBezTo>
                  <a:pt x="11247" y="8059"/>
                  <a:pt x="11170" y="8165"/>
                  <a:pt x="11052" y="8211"/>
                </a:cubicBezTo>
                <a:lnTo>
                  <a:pt x="10046" y="8607"/>
                </a:lnTo>
                <a:lnTo>
                  <a:pt x="9614" y="9528"/>
                </a:lnTo>
                <a:cubicBezTo>
                  <a:pt x="9564" y="9636"/>
                  <a:pt x="9447" y="9706"/>
                  <a:pt x="9319" y="9706"/>
                </a:cubicBezTo>
                <a:cubicBezTo>
                  <a:pt x="9190" y="9706"/>
                  <a:pt x="9074" y="9636"/>
                  <a:pt x="9024" y="9528"/>
                </a:cubicBezTo>
                <a:lnTo>
                  <a:pt x="8592" y="8607"/>
                </a:lnTo>
                <a:lnTo>
                  <a:pt x="7586" y="8211"/>
                </a:lnTo>
                <a:cubicBezTo>
                  <a:pt x="7467" y="8165"/>
                  <a:pt x="7391" y="8059"/>
                  <a:pt x="7391" y="7941"/>
                </a:cubicBezTo>
                <a:cubicBezTo>
                  <a:pt x="7391" y="7824"/>
                  <a:pt x="7468" y="7717"/>
                  <a:pt x="7586" y="7671"/>
                </a:cubicBezTo>
                <a:lnTo>
                  <a:pt x="8592" y="7276"/>
                </a:lnTo>
                <a:lnTo>
                  <a:pt x="9024" y="6355"/>
                </a:lnTo>
                <a:cubicBezTo>
                  <a:pt x="9074" y="6246"/>
                  <a:pt x="9190" y="6176"/>
                  <a:pt x="9319" y="6176"/>
                </a:cubicBezTo>
                <a:close/>
                <a:moveTo>
                  <a:pt x="9239" y="588"/>
                </a:moveTo>
                <a:cubicBezTo>
                  <a:pt x="9460" y="588"/>
                  <a:pt x="9672" y="669"/>
                  <a:pt x="9831" y="813"/>
                </a:cubicBezTo>
                <a:lnTo>
                  <a:pt x="10681" y="1590"/>
                </a:lnTo>
                <a:cubicBezTo>
                  <a:pt x="10837" y="1735"/>
                  <a:pt x="10926" y="1930"/>
                  <a:pt x="10926" y="2132"/>
                </a:cubicBezTo>
                <a:cubicBezTo>
                  <a:pt x="10926" y="2336"/>
                  <a:pt x="10838" y="2531"/>
                  <a:pt x="10681" y="2675"/>
                </a:cubicBezTo>
                <a:lnTo>
                  <a:pt x="8909" y="4296"/>
                </a:lnTo>
                <a:lnTo>
                  <a:pt x="6875" y="2434"/>
                </a:lnTo>
                <a:lnTo>
                  <a:pt x="8646" y="812"/>
                </a:lnTo>
                <a:cubicBezTo>
                  <a:pt x="8805" y="669"/>
                  <a:pt x="9018" y="588"/>
                  <a:pt x="9239" y="588"/>
                </a:cubicBezTo>
                <a:close/>
                <a:moveTo>
                  <a:pt x="888" y="7914"/>
                </a:moveTo>
                <a:lnTo>
                  <a:pt x="6194" y="3057"/>
                </a:lnTo>
                <a:lnTo>
                  <a:pt x="8228" y="4919"/>
                </a:lnTo>
                <a:lnTo>
                  <a:pt x="2922" y="9776"/>
                </a:lnTo>
                <a:cubicBezTo>
                  <a:pt x="2764" y="9919"/>
                  <a:pt x="2551" y="10000"/>
                  <a:pt x="2330" y="10000"/>
                </a:cubicBezTo>
                <a:cubicBezTo>
                  <a:pt x="2108" y="10000"/>
                  <a:pt x="1895" y="9919"/>
                  <a:pt x="1737" y="9776"/>
                </a:cubicBezTo>
                <a:lnTo>
                  <a:pt x="888" y="8998"/>
                </a:lnTo>
                <a:cubicBezTo>
                  <a:pt x="731" y="8853"/>
                  <a:pt x="643" y="8658"/>
                  <a:pt x="643" y="8456"/>
                </a:cubicBezTo>
                <a:cubicBezTo>
                  <a:pt x="643" y="8253"/>
                  <a:pt x="731" y="8058"/>
                  <a:pt x="888" y="7914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41" name="TextBox 41"/>
          <p:cNvSpPr txBox="1"/>
          <p:nvPr/>
        </p:nvSpPr>
        <p:spPr>
          <a:xfrm>
            <a:off x="8611720" y="5035600"/>
            <a:ext cx="2881931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坚决规避技术应用的形式化、表面化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倾向</a:t>
            </a:r>
            <a:endParaRPr sz="1300" b="0" i="0" strike="noStrike">
              <a:solidFill>
                <a:srgbClr val="1F293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DF4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4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TextBox 4"/>
          <p:cNvSpPr txBox="1"/>
          <p:nvPr/>
        </p:nvSpPr>
        <p:spPr>
          <a:xfrm>
            <a:off x="457086" y="447675"/>
            <a:ext cx="11274781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实施建议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457086" y="1333500"/>
            <a:ext cx="914171" cy="3810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7" name="AutoShape 7"/>
          <p:cNvSpPr/>
          <p:nvPr/>
        </p:nvSpPr>
        <p:spPr>
          <a:xfrm>
            <a:off x="457086" y="1600200"/>
            <a:ext cx="7027692" cy="866775"/>
          </a:xfrm>
          <a:prstGeom prst="roundRect">
            <a:avLst>
              <a:gd name="adj" fmla="val 13883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8" name="AutoShape 8"/>
          <p:cNvSpPr/>
          <p:nvPr/>
        </p:nvSpPr>
        <p:spPr>
          <a:xfrm>
            <a:off x="685629" y="1828800"/>
            <a:ext cx="304724" cy="3048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9" name="AutoShape 9"/>
          <p:cNvSpPr/>
          <p:nvPr/>
        </p:nvSpPr>
        <p:spPr>
          <a:xfrm>
            <a:off x="771332" y="1905000"/>
            <a:ext cx="152362" cy="1524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507" y="0"/>
                </a:moveTo>
                <a:cubicBezTo>
                  <a:pt x="4139" y="0"/>
                  <a:pt x="3841" y="248"/>
                  <a:pt x="3841" y="556"/>
                </a:cubicBezTo>
                <a:lnTo>
                  <a:pt x="3841" y="889"/>
                </a:lnTo>
                <a:cubicBezTo>
                  <a:pt x="2320" y="1146"/>
                  <a:pt x="1175" y="2267"/>
                  <a:pt x="1175" y="3611"/>
                </a:cubicBezTo>
                <a:lnTo>
                  <a:pt x="1175" y="4111"/>
                </a:lnTo>
                <a:cubicBezTo>
                  <a:pt x="1175" y="4222"/>
                  <a:pt x="1123" y="4328"/>
                  <a:pt x="1029" y="4406"/>
                </a:cubicBezTo>
                <a:lnTo>
                  <a:pt x="146" y="5144"/>
                </a:lnTo>
                <a:cubicBezTo>
                  <a:pt x="52" y="5222"/>
                  <a:pt x="0" y="5328"/>
                  <a:pt x="0" y="5439"/>
                </a:cubicBezTo>
                <a:lnTo>
                  <a:pt x="0" y="6667"/>
                </a:lnTo>
                <a:cubicBezTo>
                  <a:pt x="0" y="6974"/>
                  <a:pt x="298" y="7222"/>
                  <a:pt x="667" y="7222"/>
                </a:cubicBezTo>
                <a:lnTo>
                  <a:pt x="1333" y="7222"/>
                </a:lnTo>
                <a:lnTo>
                  <a:pt x="1333" y="8056"/>
                </a:lnTo>
                <a:cubicBezTo>
                  <a:pt x="1333" y="8516"/>
                  <a:pt x="1781" y="8889"/>
                  <a:pt x="2333" y="8889"/>
                </a:cubicBezTo>
                <a:lnTo>
                  <a:pt x="4332" y="8889"/>
                </a:lnTo>
                <a:lnTo>
                  <a:pt x="4332" y="9444"/>
                </a:lnTo>
                <a:cubicBezTo>
                  <a:pt x="4332" y="9752"/>
                  <a:pt x="4630" y="10000"/>
                  <a:pt x="4999" y="10000"/>
                </a:cubicBezTo>
                <a:cubicBezTo>
                  <a:pt x="5367" y="10000"/>
                  <a:pt x="5666" y="9751"/>
                  <a:pt x="5666" y="9444"/>
                </a:cubicBezTo>
                <a:lnTo>
                  <a:pt x="5666" y="8056"/>
                </a:lnTo>
                <a:lnTo>
                  <a:pt x="7665" y="8056"/>
                </a:lnTo>
                <a:cubicBezTo>
                  <a:pt x="8217" y="8056"/>
                  <a:pt x="8665" y="7682"/>
                  <a:pt x="8665" y="7222"/>
                </a:cubicBezTo>
                <a:lnTo>
                  <a:pt x="8665" y="6667"/>
                </a:lnTo>
                <a:lnTo>
                  <a:pt x="9331" y="6667"/>
                </a:lnTo>
                <a:cubicBezTo>
                  <a:pt x="9700" y="6667"/>
                  <a:pt x="9998" y="6418"/>
                  <a:pt x="9998" y="6111"/>
                </a:cubicBezTo>
                <a:lnTo>
                  <a:pt x="9998" y="5439"/>
                </a:lnTo>
                <a:cubicBezTo>
                  <a:pt x="9998" y="5328"/>
                  <a:pt x="9946" y="5222"/>
                  <a:pt x="9852" y="5144"/>
                </a:cubicBezTo>
                <a:lnTo>
                  <a:pt x="8969" y="4408"/>
                </a:lnTo>
                <a:cubicBezTo>
                  <a:pt x="8875" y="4330"/>
                  <a:pt x="8823" y="4224"/>
                  <a:pt x="8823" y="4113"/>
                </a:cubicBezTo>
                <a:lnTo>
                  <a:pt x="8823" y="3611"/>
                </a:lnTo>
                <a:cubicBezTo>
                  <a:pt x="8823" y="2267"/>
                  <a:pt x="7678" y="1146"/>
                  <a:pt x="6157" y="889"/>
                </a:cubicBezTo>
                <a:lnTo>
                  <a:pt x="6157" y="556"/>
                </a:lnTo>
                <a:cubicBezTo>
                  <a:pt x="6157" y="248"/>
                  <a:pt x="5859" y="0"/>
                  <a:pt x="5491" y="0"/>
                </a:cubicBezTo>
                <a:close/>
                <a:moveTo>
                  <a:pt x="4174" y="5000"/>
                </a:moveTo>
                <a:cubicBezTo>
                  <a:pt x="4910" y="5000"/>
                  <a:pt x="5507" y="5498"/>
                  <a:pt x="5507" y="6111"/>
                </a:cubicBezTo>
                <a:cubicBezTo>
                  <a:pt x="5507" y="6724"/>
                  <a:pt x="4910" y="7222"/>
                  <a:pt x="4174" y="7222"/>
                </a:cubicBezTo>
                <a:cubicBezTo>
                  <a:pt x="3438" y="7222"/>
                  <a:pt x="2841" y="6724"/>
                  <a:pt x="2841" y="6111"/>
                </a:cubicBezTo>
                <a:cubicBezTo>
                  <a:pt x="2841" y="5498"/>
                  <a:pt x="3438" y="5000"/>
                  <a:pt x="4174" y="5000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0" name="TextBox 10"/>
          <p:cNvSpPr txBox="1"/>
          <p:nvPr/>
        </p:nvSpPr>
        <p:spPr>
          <a:xfrm>
            <a:off x="1142714" y="1828800"/>
            <a:ext cx="614789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工具选择建议</a:t>
            </a:r>
            <a:endParaRPr lang="en-US" sz="1100"/>
          </a:p>
        </p:txBody>
      </p:sp>
      <p:sp>
        <p:nvSpPr>
          <p:cNvPr id="11" name="TextBox 11"/>
          <p:cNvSpPr txBox="1"/>
          <p:nvPr/>
        </p:nvSpPr>
        <p:spPr>
          <a:xfrm>
            <a:off x="1142714" y="2114550"/>
            <a:ext cx="6338344" cy="5810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根据实验类型选择合适的 AI 工具，生命科学、天文地理类实验优先选择 AI 智能观测工具，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定量实验优先选择 AI 数据处理工具，存在安全风险或器材限制的实验优先选择 AI 虚拟仿真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457086" y="2583061"/>
            <a:ext cx="7027692" cy="866775"/>
          </a:xfrm>
          <a:prstGeom prst="roundRect">
            <a:avLst>
              <a:gd name="adj" fmla="val 13880"/>
            </a:avLst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3" name="AutoShape 13"/>
          <p:cNvSpPr/>
          <p:nvPr/>
        </p:nvSpPr>
        <p:spPr>
          <a:xfrm>
            <a:off x="685629" y="2811661"/>
            <a:ext cx="304724" cy="304800"/>
          </a:xfrm>
          <a:prstGeom prst="ellipse">
            <a:avLst/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4" name="AutoShape 14"/>
          <p:cNvSpPr/>
          <p:nvPr/>
        </p:nvSpPr>
        <p:spPr>
          <a:xfrm>
            <a:off x="761810" y="2887861"/>
            <a:ext cx="152362" cy="1524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9665" y="5784"/>
                </a:moveTo>
                <a:lnTo>
                  <a:pt x="7998" y="5784"/>
                </a:lnTo>
                <a:cubicBezTo>
                  <a:pt x="7861" y="5784"/>
                  <a:pt x="7748" y="5652"/>
                  <a:pt x="7748" y="5490"/>
                </a:cubicBezTo>
                <a:lnTo>
                  <a:pt x="7748" y="294"/>
                </a:lnTo>
                <a:cubicBezTo>
                  <a:pt x="7748" y="132"/>
                  <a:pt x="7636" y="0"/>
                  <a:pt x="7499" y="0"/>
                </a:cubicBezTo>
                <a:lnTo>
                  <a:pt x="1666" y="0"/>
                </a:lnTo>
                <a:cubicBezTo>
                  <a:pt x="1529" y="0"/>
                  <a:pt x="1416" y="132"/>
                  <a:pt x="1416" y="294"/>
                </a:cubicBezTo>
                <a:lnTo>
                  <a:pt x="1416" y="4216"/>
                </a:lnTo>
                <a:cubicBezTo>
                  <a:pt x="1416" y="4377"/>
                  <a:pt x="1304" y="4510"/>
                  <a:pt x="1166" y="4510"/>
                </a:cubicBezTo>
                <a:lnTo>
                  <a:pt x="333" y="4510"/>
                </a:lnTo>
                <a:cubicBezTo>
                  <a:pt x="150" y="4510"/>
                  <a:pt x="0" y="4686"/>
                  <a:pt x="0" y="4902"/>
                </a:cubicBezTo>
                <a:lnTo>
                  <a:pt x="0" y="9608"/>
                </a:lnTo>
                <a:cubicBezTo>
                  <a:pt x="0" y="9824"/>
                  <a:pt x="150" y="10000"/>
                  <a:pt x="333" y="10000"/>
                </a:cubicBezTo>
                <a:lnTo>
                  <a:pt x="9665" y="10000"/>
                </a:lnTo>
                <a:cubicBezTo>
                  <a:pt x="9848" y="10000"/>
                  <a:pt x="9998" y="9824"/>
                  <a:pt x="9998" y="9608"/>
                </a:cubicBezTo>
                <a:lnTo>
                  <a:pt x="9998" y="6176"/>
                </a:lnTo>
                <a:cubicBezTo>
                  <a:pt x="9998" y="5961"/>
                  <a:pt x="9848" y="5784"/>
                  <a:pt x="9665" y="5784"/>
                </a:cubicBezTo>
                <a:close/>
                <a:moveTo>
                  <a:pt x="8332" y="9706"/>
                </a:moveTo>
                <a:lnTo>
                  <a:pt x="2333" y="9706"/>
                </a:lnTo>
                <a:lnTo>
                  <a:pt x="2333" y="6961"/>
                </a:lnTo>
                <a:lnTo>
                  <a:pt x="8332" y="6961"/>
                </a:lnTo>
                <a:lnTo>
                  <a:pt x="8332" y="9706"/>
                </a:ln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5" name="TextBox 15"/>
          <p:cNvSpPr txBox="1"/>
          <p:nvPr/>
        </p:nvSpPr>
        <p:spPr>
          <a:xfrm>
            <a:off x="1142714" y="2811661"/>
            <a:ext cx="614789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教学流程设计</a:t>
            </a:r>
            <a:endParaRPr lang="en-US" sz="1100"/>
          </a:p>
        </p:txBody>
      </p:sp>
      <p:sp>
        <p:nvSpPr>
          <p:cNvPr id="16" name="TextBox 16"/>
          <p:cNvSpPr txBox="1"/>
          <p:nvPr/>
        </p:nvSpPr>
        <p:spPr>
          <a:xfrm>
            <a:off x="1142714" y="3097411"/>
            <a:ext cx="6338344" cy="3714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采用"先虚拟、后真实"或"AI 辅助 + 自主操作"的融合模式，既发挥 AI 工具的优势，又保留真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实实验的实践体验感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457086" y="3566071"/>
            <a:ext cx="7027692" cy="866775"/>
          </a:xfrm>
          <a:prstGeom prst="roundRect">
            <a:avLst>
              <a:gd name="adj" fmla="val 13880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8" name="AutoShape 18"/>
          <p:cNvSpPr/>
          <p:nvPr/>
        </p:nvSpPr>
        <p:spPr>
          <a:xfrm>
            <a:off x="685629" y="3794671"/>
            <a:ext cx="304724" cy="3048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AutoShape 19"/>
          <p:cNvSpPr/>
          <p:nvPr/>
        </p:nvSpPr>
        <p:spPr>
          <a:xfrm>
            <a:off x="761810" y="3870871"/>
            <a:ext cx="152362" cy="1524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10000"/>
                </a:moveTo>
                <a:cubicBezTo>
                  <a:pt x="7758" y="10000"/>
                  <a:pt x="9998" y="7760"/>
                  <a:pt x="9998" y="5000"/>
                </a:cubicBezTo>
                <a:cubicBezTo>
                  <a:pt x="9998" y="2240"/>
                  <a:pt x="7758" y="0"/>
                  <a:pt x="4999" y="0"/>
                </a:cubicBezTo>
                <a:cubicBezTo>
                  <a:pt x="2240" y="0"/>
                  <a:pt x="0" y="2240"/>
                  <a:pt x="0" y="5000"/>
                </a:cubicBezTo>
                <a:cubicBezTo>
                  <a:pt x="0" y="7760"/>
                  <a:pt x="2240" y="10000"/>
                  <a:pt x="4999" y="10000"/>
                </a:cubicBezTo>
                <a:close/>
                <a:moveTo>
                  <a:pt x="4218" y="6563"/>
                </a:moveTo>
                <a:lnTo>
                  <a:pt x="4687" y="6563"/>
                </a:lnTo>
                <a:lnTo>
                  <a:pt x="4687" y="5313"/>
                </a:lnTo>
                <a:lnTo>
                  <a:pt x="4218" y="5313"/>
                </a:lnTo>
                <a:cubicBezTo>
                  <a:pt x="3958" y="5313"/>
                  <a:pt x="3749" y="5104"/>
                  <a:pt x="3749" y="4844"/>
                </a:cubicBezTo>
                <a:cubicBezTo>
                  <a:pt x="3749" y="4585"/>
                  <a:pt x="3959" y="4375"/>
                  <a:pt x="4218" y="4375"/>
                </a:cubicBezTo>
                <a:lnTo>
                  <a:pt x="5155" y="4375"/>
                </a:lnTo>
                <a:cubicBezTo>
                  <a:pt x="5415" y="4375"/>
                  <a:pt x="5624" y="4584"/>
                  <a:pt x="5624" y="4844"/>
                </a:cubicBezTo>
                <a:lnTo>
                  <a:pt x="5624" y="6563"/>
                </a:lnTo>
                <a:lnTo>
                  <a:pt x="5780" y="6563"/>
                </a:lnTo>
                <a:cubicBezTo>
                  <a:pt x="6040" y="6563"/>
                  <a:pt x="6249" y="6771"/>
                  <a:pt x="6249" y="7031"/>
                </a:cubicBezTo>
                <a:cubicBezTo>
                  <a:pt x="6249" y="7290"/>
                  <a:pt x="6039" y="7500"/>
                  <a:pt x="5780" y="7500"/>
                </a:cubicBezTo>
                <a:lnTo>
                  <a:pt x="4218" y="7500"/>
                </a:lnTo>
                <a:cubicBezTo>
                  <a:pt x="3958" y="7500"/>
                  <a:pt x="3749" y="7291"/>
                  <a:pt x="3749" y="7031"/>
                </a:cubicBezTo>
                <a:cubicBezTo>
                  <a:pt x="3749" y="6773"/>
                  <a:pt x="3959" y="6563"/>
                  <a:pt x="4218" y="6563"/>
                </a:cubicBezTo>
                <a:close/>
                <a:moveTo>
                  <a:pt x="4999" y="2500"/>
                </a:moveTo>
                <a:cubicBezTo>
                  <a:pt x="5344" y="2500"/>
                  <a:pt x="5624" y="2780"/>
                  <a:pt x="5624" y="3125"/>
                </a:cubicBezTo>
                <a:cubicBezTo>
                  <a:pt x="5624" y="3470"/>
                  <a:pt x="5344" y="3750"/>
                  <a:pt x="4999" y="3750"/>
                </a:cubicBezTo>
                <a:cubicBezTo>
                  <a:pt x="4654" y="3750"/>
                  <a:pt x="4374" y="3470"/>
                  <a:pt x="4374" y="3125"/>
                </a:cubicBezTo>
                <a:cubicBezTo>
                  <a:pt x="4374" y="2780"/>
                  <a:pt x="4654" y="2500"/>
                  <a:pt x="4999" y="2500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0" name="TextBox 20"/>
          <p:cNvSpPr txBox="1"/>
          <p:nvPr/>
        </p:nvSpPr>
        <p:spPr>
          <a:xfrm>
            <a:off x="1142714" y="3794671"/>
            <a:ext cx="614789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思维引导策略</a:t>
            </a:r>
            <a:endParaRPr lang="en-US" sz="1100"/>
          </a:p>
        </p:txBody>
      </p:sp>
      <p:sp>
        <p:nvSpPr>
          <p:cNvPr id="21" name="TextBox 21"/>
          <p:cNvSpPr txBox="1"/>
          <p:nvPr/>
        </p:nvSpPr>
        <p:spPr>
          <a:xfrm>
            <a:off x="1142714" y="4080421"/>
            <a:ext cx="6338344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设计有层次的探究问题，引导学生从现象观察走向本质分析，从数据记录走向规律提炼</a:t>
            </a:r>
            <a:endParaRPr lang="en-US" sz="1100"/>
          </a:p>
        </p:txBody>
      </p:sp>
      <p:sp>
        <p:nvSpPr>
          <p:cNvPr id="22" name="AutoShape 22"/>
          <p:cNvSpPr/>
          <p:nvPr/>
        </p:nvSpPr>
        <p:spPr>
          <a:xfrm>
            <a:off x="457086" y="4549080"/>
            <a:ext cx="7027692" cy="866775"/>
          </a:xfrm>
          <a:prstGeom prst="roundRect">
            <a:avLst>
              <a:gd name="adj" fmla="val 13880"/>
            </a:avLst>
          </a:prstGeom>
          <a:blipFill rotWithShape="1">
            <a:blip r:embed="rId4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3" name="AutoShape 23"/>
          <p:cNvSpPr/>
          <p:nvPr/>
        </p:nvSpPr>
        <p:spPr>
          <a:xfrm>
            <a:off x="685629" y="4777680"/>
            <a:ext cx="304724" cy="304800"/>
          </a:xfrm>
          <a:prstGeom prst="ellipse">
            <a:avLst/>
          </a:prstGeom>
          <a:solidFill>
            <a:srgbClr val="FEF3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4" name="AutoShape 24"/>
          <p:cNvSpPr/>
          <p:nvPr/>
        </p:nvSpPr>
        <p:spPr>
          <a:xfrm>
            <a:off x="761810" y="4862347"/>
            <a:ext cx="152362" cy="1524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8" y="0"/>
                </a:moveTo>
                <a:cubicBezTo>
                  <a:pt x="3584" y="0"/>
                  <a:pt x="2451" y="821"/>
                  <a:pt x="1626" y="1799"/>
                </a:cubicBezTo>
                <a:cubicBezTo>
                  <a:pt x="807" y="2768"/>
                  <a:pt x="259" y="3929"/>
                  <a:pt x="0" y="4725"/>
                </a:cubicBezTo>
                <a:cubicBezTo>
                  <a:pt x="-58" y="4902"/>
                  <a:pt x="-58" y="5098"/>
                  <a:pt x="0" y="5275"/>
                </a:cubicBezTo>
                <a:cubicBezTo>
                  <a:pt x="259" y="6071"/>
                  <a:pt x="807" y="7232"/>
                  <a:pt x="1626" y="8201"/>
                </a:cubicBezTo>
                <a:cubicBezTo>
                  <a:pt x="2451" y="9179"/>
                  <a:pt x="3584" y="10000"/>
                  <a:pt x="4998" y="10000"/>
                </a:cubicBezTo>
                <a:cubicBezTo>
                  <a:pt x="6413" y="10000"/>
                  <a:pt x="7545" y="9179"/>
                  <a:pt x="8370" y="8201"/>
                </a:cubicBezTo>
                <a:cubicBezTo>
                  <a:pt x="9189" y="7230"/>
                  <a:pt x="9737" y="6071"/>
                  <a:pt x="9998" y="5275"/>
                </a:cubicBezTo>
                <a:cubicBezTo>
                  <a:pt x="10056" y="5098"/>
                  <a:pt x="10056" y="4902"/>
                  <a:pt x="9998" y="4725"/>
                </a:cubicBezTo>
                <a:cubicBezTo>
                  <a:pt x="9737" y="3929"/>
                  <a:pt x="9189" y="2768"/>
                  <a:pt x="8370" y="1799"/>
                </a:cubicBezTo>
                <a:cubicBezTo>
                  <a:pt x="7545" y="821"/>
                  <a:pt x="6413" y="0"/>
                  <a:pt x="4998" y="0"/>
                </a:cubicBezTo>
                <a:close/>
                <a:moveTo>
                  <a:pt x="2477" y="5000"/>
                </a:moveTo>
                <a:cubicBezTo>
                  <a:pt x="2477" y="3226"/>
                  <a:pt x="3607" y="1786"/>
                  <a:pt x="4998" y="1786"/>
                </a:cubicBezTo>
                <a:cubicBezTo>
                  <a:pt x="6389" y="1786"/>
                  <a:pt x="7519" y="3226"/>
                  <a:pt x="7519" y="5000"/>
                </a:cubicBezTo>
                <a:cubicBezTo>
                  <a:pt x="7519" y="6774"/>
                  <a:pt x="6389" y="8214"/>
                  <a:pt x="4998" y="8214"/>
                </a:cubicBezTo>
                <a:cubicBezTo>
                  <a:pt x="3607" y="8214"/>
                  <a:pt x="2477" y="6774"/>
                  <a:pt x="2477" y="5000"/>
                </a:cubicBezTo>
                <a:close/>
                <a:moveTo>
                  <a:pt x="4998" y="3571"/>
                </a:moveTo>
                <a:cubicBezTo>
                  <a:pt x="4998" y="4359"/>
                  <a:pt x="4496" y="5000"/>
                  <a:pt x="3878" y="5000"/>
                </a:cubicBezTo>
                <a:cubicBezTo>
                  <a:pt x="3753" y="5000"/>
                  <a:pt x="3634" y="4973"/>
                  <a:pt x="3522" y="4926"/>
                </a:cubicBezTo>
                <a:cubicBezTo>
                  <a:pt x="3426" y="4886"/>
                  <a:pt x="3314" y="4962"/>
                  <a:pt x="3317" y="5092"/>
                </a:cubicBezTo>
                <a:cubicBezTo>
                  <a:pt x="3323" y="5246"/>
                  <a:pt x="3340" y="5400"/>
                  <a:pt x="3374" y="5554"/>
                </a:cubicBezTo>
                <a:cubicBezTo>
                  <a:pt x="3613" y="6696"/>
                  <a:pt x="4536" y="7375"/>
                  <a:pt x="5432" y="7069"/>
                </a:cubicBezTo>
                <a:cubicBezTo>
                  <a:pt x="6328" y="6763"/>
                  <a:pt x="6861" y="5587"/>
                  <a:pt x="6621" y="4444"/>
                </a:cubicBezTo>
                <a:cubicBezTo>
                  <a:pt x="6427" y="3518"/>
                  <a:pt x="5784" y="2895"/>
                  <a:pt x="5070" y="2857"/>
                </a:cubicBezTo>
                <a:cubicBezTo>
                  <a:pt x="4968" y="2853"/>
                  <a:pt x="4909" y="2993"/>
                  <a:pt x="4940" y="3118"/>
                </a:cubicBezTo>
                <a:cubicBezTo>
                  <a:pt x="4977" y="3261"/>
                  <a:pt x="4998" y="3413"/>
                  <a:pt x="4998" y="3571"/>
                </a:cubicBezTo>
                <a:close/>
              </a:path>
            </a:pathLst>
          </a:custGeom>
          <a:solidFill>
            <a:srgbClr val="F59E0B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5" name="TextBox 25"/>
          <p:cNvSpPr txBox="1"/>
          <p:nvPr/>
        </p:nvSpPr>
        <p:spPr>
          <a:xfrm>
            <a:off x="1142714" y="4777680"/>
            <a:ext cx="614789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评价方式优化</a:t>
            </a:r>
            <a:endParaRPr lang="en-US" sz="1100"/>
          </a:p>
        </p:txBody>
      </p:sp>
      <p:sp>
        <p:nvSpPr>
          <p:cNvPr id="26" name="TextBox 26"/>
          <p:cNvSpPr txBox="1"/>
          <p:nvPr/>
        </p:nvSpPr>
        <p:spPr>
          <a:xfrm>
            <a:off x="1142714" y="5063430"/>
            <a:ext cx="6338344" cy="3714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将学生的思维过程纳入评价指标，如猜想的合理性、问题分析的逻辑性、错误修正的主动</a:t>
            </a:r>
            <a:endParaRPr lang="en-US" sz="1100"/>
          </a:p>
          <a:p>
            <a:pPr algn="l"/>
            <a:r>
              <a:rPr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性、结论推导的科学性等</a:t>
            </a:r>
            <a:endParaRPr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457086" y="5532091"/>
            <a:ext cx="7027692" cy="866775"/>
          </a:xfrm>
          <a:prstGeom prst="roundRect">
            <a:avLst>
              <a:gd name="adj" fmla="val 13880"/>
            </a:avLst>
          </a:prstGeom>
          <a:blipFill rotWithShape="1">
            <a:blip r:embed="rId5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8" name="AutoShape 28"/>
          <p:cNvSpPr/>
          <p:nvPr/>
        </p:nvSpPr>
        <p:spPr>
          <a:xfrm>
            <a:off x="685629" y="5760691"/>
            <a:ext cx="304724" cy="304800"/>
          </a:xfrm>
          <a:prstGeom prst="ellipse">
            <a:avLst/>
          </a:prstGeom>
          <a:solidFill>
            <a:srgbClr val="FFE4E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9" name="AutoShape 29"/>
          <p:cNvSpPr/>
          <p:nvPr/>
        </p:nvSpPr>
        <p:spPr>
          <a:xfrm>
            <a:off x="761810" y="5836891"/>
            <a:ext cx="152362" cy="1524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10000"/>
                </a:moveTo>
                <a:cubicBezTo>
                  <a:pt x="7758" y="10000"/>
                  <a:pt x="9998" y="7760"/>
                  <a:pt x="9998" y="5000"/>
                </a:cubicBezTo>
                <a:cubicBezTo>
                  <a:pt x="9998" y="2240"/>
                  <a:pt x="7758" y="0"/>
                  <a:pt x="4999" y="0"/>
                </a:cubicBezTo>
                <a:cubicBezTo>
                  <a:pt x="2240" y="0"/>
                  <a:pt x="0" y="2240"/>
                  <a:pt x="0" y="5000"/>
                </a:cubicBezTo>
                <a:cubicBezTo>
                  <a:pt x="0" y="7760"/>
                  <a:pt x="2240" y="10000"/>
                  <a:pt x="4999" y="10000"/>
                </a:cubicBezTo>
                <a:close/>
                <a:moveTo>
                  <a:pt x="4218" y="6563"/>
                </a:moveTo>
                <a:lnTo>
                  <a:pt x="4687" y="6563"/>
                </a:lnTo>
                <a:lnTo>
                  <a:pt x="4687" y="5313"/>
                </a:lnTo>
                <a:lnTo>
                  <a:pt x="4218" y="5313"/>
                </a:lnTo>
                <a:cubicBezTo>
                  <a:pt x="3958" y="5313"/>
                  <a:pt x="3749" y="5104"/>
                  <a:pt x="3749" y="4844"/>
                </a:cubicBezTo>
                <a:cubicBezTo>
                  <a:pt x="3749" y="4585"/>
                  <a:pt x="3959" y="4375"/>
                  <a:pt x="4218" y="4375"/>
                </a:cubicBezTo>
                <a:lnTo>
                  <a:pt x="5155" y="4375"/>
                </a:lnTo>
                <a:cubicBezTo>
                  <a:pt x="5415" y="4375"/>
                  <a:pt x="5624" y="4584"/>
                  <a:pt x="5624" y="4844"/>
                </a:cubicBezTo>
                <a:lnTo>
                  <a:pt x="5624" y="6563"/>
                </a:lnTo>
                <a:lnTo>
                  <a:pt x="5780" y="6563"/>
                </a:lnTo>
                <a:cubicBezTo>
                  <a:pt x="6040" y="6563"/>
                  <a:pt x="6249" y="6771"/>
                  <a:pt x="6249" y="7031"/>
                </a:cubicBezTo>
                <a:cubicBezTo>
                  <a:pt x="6249" y="7290"/>
                  <a:pt x="6039" y="7500"/>
                  <a:pt x="5780" y="7500"/>
                </a:cubicBezTo>
                <a:lnTo>
                  <a:pt x="4218" y="7500"/>
                </a:lnTo>
                <a:cubicBezTo>
                  <a:pt x="3958" y="7500"/>
                  <a:pt x="3749" y="7291"/>
                  <a:pt x="3749" y="7031"/>
                </a:cubicBezTo>
                <a:cubicBezTo>
                  <a:pt x="3749" y="6773"/>
                  <a:pt x="3959" y="6563"/>
                  <a:pt x="4218" y="6563"/>
                </a:cubicBezTo>
                <a:close/>
                <a:moveTo>
                  <a:pt x="4999" y="2500"/>
                </a:moveTo>
                <a:cubicBezTo>
                  <a:pt x="5344" y="2500"/>
                  <a:pt x="5624" y="2780"/>
                  <a:pt x="5624" y="3125"/>
                </a:cubicBezTo>
                <a:cubicBezTo>
                  <a:pt x="5624" y="3470"/>
                  <a:pt x="5344" y="3750"/>
                  <a:pt x="4999" y="3750"/>
                </a:cubicBezTo>
                <a:cubicBezTo>
                  <a:pt x="4654" y="3750"/>
                  <a:pt x="4374" y="3470"/>
                  <a:pt x="4374" y="3125"/>
                </a:cubicBezTo>
                <a:cubicBezTo>
                  <a:pt x="4374" y="2780"/>
                  <a:pt x="4654" y="2500"/>
                  <a:pt x="4999" y="2500"/>
                </a:cubicBezTo>
                <a:close/>
              </a:path>
            </a:pathLst>
          </a:custGeom>
          <a:solidFill>
            <a:srgbClr val="FB718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0" name="TextBox 30"/>
          <p:cNvSpPr txBox="1"/>
          <p:nvPr/>
        </p:nvSpPr>
        <p:spPr>
          <a:xfrm>
            <a:off x="1142714" y="5760691"/>
            <a:ext cx="614789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</a:t>
            </a:r>
            <a:endParaRPr lang="en-US" sz="1100"/>
          </a:p>
        </p:txBody>
      </p:sp>
      <p:sp>
        <p:nvSpPr>
          <p:cNvPr id="31" name="TextBox 31"/>
          <p:cNvSpPr txBox="1"/>
          <p:nvPr/>
        </p:nvSpPr>
        <p:spPr>
          <a:xfrm>
            <a:off x="1142714" y="6046441"/>
            <a:ext cx="6147892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工具是教学辅助与思维引导工具，不替代教师的主导作用与学生的主体操作</a:t>
            </a:r>
            <a:endParaRPr lang="en-US" sz="1100"/>
          </a:p>
        </p:txBody>
      </p:sp>
      <p:sp>
        <p:nvSpPr>
          <p:cNvPr id="32" name="AutoShape 32"/>
          <p:cNvSpPr/>
          <p:nvPr/>
        </p:nvSpPr>
        <p:spPr>
          <a:xfrm>
            <a:off x="7785782" y="1600200"/>
            <a:ext cx="3942364" cy="4800600"/>
          </a:xfrm>
          <a:prstGeom prst="roundRect">
            <a:avLst>
              <a:gd name="adj" fmla="val 896"/>
            </a:avLst>
          </a:prstGeom>
          <a:blipFill rotWithShape="1">
            <a:blip r:embed="rId6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alphaModFix amt="100000"/>
          </a:blip>
          <a:srcRect t="4231" b="4231"/>
          <a:stretch>
            <a:fillRect/>
          </a:stretch>
        </p:blipFill>
        <p:spPr>
          <a:xfrm>
            <a:off x="7823873" y="1638300"/>
            <a:ext cx="3869903" cy="4724400"/>
          </a:xfrm>
          <a:prstGeom prst="rect">
            <a:avLst/>
          </a:prstGeom>
          <a:ln>
            <a:headEnd type="none"/>
            <a:tailEnd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0F0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>
              <a:alpha val="100000"/>
            </a:srgbClr>
          </a:solidFill>
          <a:ln>
            <a:headEnd type="none"/>
            <a:tailEnd type="none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100000"/>
          </a:blip>
          <a:srcRect l="427" r="427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5" name="TextBox 5"/>
          <p:cNvSpPr txBox="1"/>
          <p:nvPr/>
        </p:nvSpPr>
        <p:spPr>
          <a:xfrm>
            <a:off x="457086" y="457200"/>
            <a:ext cx="11274781" cy="3048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1800" b="1" i="0" strike="noStrike">
                <a:solidFill>
                  <a:srgbClr val="059669">
                    <a:alpha val="8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赋能的最终目标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457086" y="838200"/>
            <a:ext cx="11274781" cy="381000"/>
          </a:xfrm>
          <a:prstGeom prst="rect">
            <a:avLst/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7" name="TextBox 7"/>
          <p:cNvSpPr txBox="1"/>
          <p:nvPr/>
        </p:nvSpPr>
        <p:spPr>
          <a:xfrm>
            <a:off x="457086" y="838200"/>
            <a:ext cx="11274781" cy="3810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2700" b="1" i="0" strike="noStrike">
                <a:solidFill>
                  <a:srgbClr val="064E3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核心观点总结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5637390" y="1371600"/>
            <a:ext cx="914171" cy="57150"/>
          </a:xfrm>
          <a:prstGeom prst="roundRect">
            <a:avLst>
              <a:gd name="adj" fmla="val 50000"/>
            </a:avLst>
          </a:prstGeom>
          <a:solidFill>
            <a:srgbClr val="10B981">
              <a:alpha val="80000"/>
            </a:srgbClr>
          </a:solidFill>
          <a:ln>
            <a:headEnd type="none"/>
            <a:tailEnd type="none"/>
          </a:ln>
        </p:spPr>
      </p:sp>
      <p:sp>
        <p:nvSpPr>
          <p:cNvPr id="9" name="AutoShape 9"/>
          <p:cNvSpPr/>
          <p:nvPr/>
        </p:nvSpPr>
        <p:spPr>
          <a:xfrm>
            <a:off x="457086" y="1657350"/>
            <a:ext cx="11274781" cy="4743450"/>
          </a:xfrm>
          <a:prstGeom prst="roundRect">
            <a:avLst>
              <a:gd name="adj" fmla="val 619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0" name="AutoShape 10"/>
          <p:cNvSpPr/>
          <p:nvPr>
            <p:custDataLst>
              <p:tags r:id="rId4"/>
            </p:custDataLst>
          </p:nvPr>
        </p:nvSpPr>
        <p:spPr>
          <a:xfrm>
            <a:off x="771332" y="1971675"/>
            <a:ext cx="5208872" cy="1219200"/>
          </a:xfrm>
          <a:prstGeom prst="roundRect">
            <a:avLst>
              <a:gd name="adj" fmla="val 7031"/>
            </a:avLst>
          </a:prstGeom>
          <a:blipFill rotWithShape="1">
            <a:blip r:embed="rId5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1" name="AutoShape 11"/>
          <p:cNvSpPr/>
          <p:nvPr>
            <p:custDataLst>
              <p:tags r:id="rId6"/>
            </p:custDataLst>
          </p:nvPr>
        </p:nvSpPr>
        <p:spPr>
          <a:xfrm>
            <a:off x="999875" y="2400003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8748" y="5000"/>
                </a:moveTo>
                <a:cubicBezTo>
                  <a:pt x="8748" y="2930"/>
                  <a:pt x="7068" y="1250"/>
                  <a:pt x="4999" y="1250"/>
                </a:cubicBezTo>
                <a:cubicBezTo>
                  <a:pt x="2930" y="1250"/>
                  <a:pt x="1250" y="2930"/>
                  <a:pt x="1250" y="5000"/>
                </a:cubicBezTo>
                <a:cubicBezTo>
                  <a:pt x="1250" y="7070"/>
                  <a:pt x="2930" y="8750"/>
                  <a:pt x="4999" y="8750"/>
                </a:cubicBezTo>
                <a:cubicBezTo>
                  <a:pt x="7068" y="8750"/>
                  <a:pt x="8748" y="7070"/>
                  <a:pt x="8748" y="5000"/>
                </a:cubicBezTo>
                <a:close/>
                <a:moveTo>
                  <a:pt x="0" y="5000"/>
                </a:moveTo>
                <a:cubicBezTo>
                  <a:pt x="0" y="2240"/>
                  <a:pt x="2240" y="0"/>
                  <a:pt x="4999" y="0"/>
                </a:cubicBezTo>
                <a:cubicBezTo>
                  <a:pt x="7758" y="0"/>
                  <a:pt x="9998" y="2240"/>
                  <a:pt x="9998" y="5000"/>
                </a:cubicBezTo>
                <a:cubicBezTo>
                  <a:pt x="9998" y="7760"/>
                  <a:pt x="7758" y="10000"/>
                  <a:pt x="4999" y="10000"/>
                </a:cubicBezTo>
                <a:cubicBezTo>
                  <a:pt x="2240" y="10000"/>
                  <a:pt x="0" y="7760"/>
                  <a:pt x="0" y="5000"/>
                </a:cubicBezTo>
                <a:close/>
                <a:moveTo>
                  <a:pt x="4999" y="6563"/>
                </a:moveTo>
                <a:cubicBezTo>
                  <a:pt x="5861" y="6563"/>
                  <a:pt x="6561" y="5862"/>
                  <a:pt x="6561" y="5000"/>
                </a:cubicBezTo>
                <a:cubicBezTo>
                  <a:pt x="6561" y="4138"/>
                  <a:pt x="5861" y="3438"/>
                  <a:pt x="4999" y="3438"/>
                </a:cubicBezTo>
                <a:cubicBezTo>
                  <a:pt x="4137" y="3438"/>
                  <a:pt x="3437" y="4138"/>
                  <a:pt x="3437" y="5000"/>
                </a:cubicBezTo>
                <a:cubicBezTo>
                  <a:pt x="3437" y="5862"/>
                  <a:pt x="4137" y="6563"/>
                  <a:pt x="4999" y="6563"/>
                </a:cubicBezTo>
                <a:close/>
                <a:moveTo>
                  <a:pt x="4999" y="2188"/>
                </a:moveTo>
                <a:cubicBezTo>
                  <a:pt x="6551" y="2188"/>
                  <a:pt x="7811" y="3448"/>
                  <a:pt x="7811" y="5000"/>
                </a:cubicBezTo>
                <a:cubicBezTo>
                  <a:pt x="7811" y="6552"/>
                  <a:pt x="6551" y="7813"/>
                  <a:pt x="4999" y="7813"/>
                </a:cubicBezTo>
                <a:cubicBezTo>
                  <a:pt x="3447" y="7813"/>
                  <a:pt x="2187" y="6552"/>
                  <a:pt x="2187" y="5000"/>
                </a:cubicBezTo>
                <a:cubicBezTo>
                  <a:pt x="2187" y="3448"/>
                  <a:pt x="3447" y="2188"/>
                  <a:pt x="4999" y="2188"/>
                </a:cubicBezTo>
                <a:close/>
                <a:moveTo>
                  <a:pt x="4374" y="5000"/>
                </a:moveTo>
                <a:cubicBezTo>
                  <a:pt x="4374" y="4655"/>
                  <a:pt x="4654" y="4375"/>
                  <a:pt x="4999" y="4375"/>
                </a:cubicBezTo>
                <a:cubicBezTo>
                  <a:pt x="5344" y="4375"/>
                  <a:pt x="5624" y="4655"/>
                  <a:pt x="5624" y="5000"/>
                </a:cubicBezTo>
                <a:cubicBezTo>
                  <a:pt x="5624" y="5345"/>
                  <a:pt x="5344" y="5625"/>
                  <a:pt x="4999" y="5625"/>
                </a:cubicBezTo>
                <a:cubicBezTo>
                  <a:pt x="4654" y="5625"/>
                  <a:pt x="4374" y="5345"/>
                  <a:pt x="4374" y="5000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1262342" y="2340769"/>
            <a:ext cx="4542438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赋能小学科学实验教学的最终目标不是技术的堆砌，而是</a:t>
            </a:r>
            <a:r>
              <a:rPr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服务于学生科学思维的系统性成长</a:t>
            </a:r>
            <a:endParaRPr sz="14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AutoShape 13"/>
          <p:cNvSpPr/>
          <p:nvPr>
            <p:custDataLst>
              <p:tags r:id="rId8"/>
            </p:custDataLst>
          </p:nvPr>
        </p:nvSpPr>
        <p:spPr>
          <a:xfrm>
            <a:off x="6208747" y="1971675"/>
            <a:ext cx="5208872" cy="1219200"/>
          </a:xfrm>
          <a:prstGeom prst="roundRect">
            <a:avLst>
              <a:gd name="adj" fmla="val 7031"/>
            </a:avLst>
          </a:prstGeom>
          <a:blipFill rotWithShape="1">
            <a:blip r:embed="rId9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4" name="AutoShape 14"/>
          <p:cNvSpPr/>
          <p:nvPr>
            <p:custDataLst>
              <p:tags r:id="rId10"/>
            </p:custDataLst>
          </p:nvPr>
        </p:nvSpPr>
        <p:spPr>
          <a:xfrm>
            <a:off x="6437290" y="2389415"/>
            <a:ext cx="148196" cy="169409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5624" y="0"/>
                </a:moveTo>
                <a:lnTo>
                  <a:pt x="2499" y="0"/>
                </a:lnTo>
                <a:cubicBezTo>
                  <a:pt x="2154" y="0"/>
                  <a:pt x="1875" y="279"/>
                  <a:pt x="1875" y="625"/>
                </a:cubicBezTo>
                <a:cubicBezTo>
                  <a:pt x="1875" y="970"/>
                  <a:pt x="2155" y="1250"/>
                  <a:pt x="2499" y="1250"/>
                </a:cubicBezTo>
                <a:lnTo>
                  <a:pt x="2499" y="4209"/>
                </a:lnTo>
                <a:lnTo>
                  <a:pt x="146" y="8326"/>
                </a:lnTo>
                <a:cubicBezTo>
                  <a:pt x="51" y="8496"/>
                  <a:pt x="0" y="8686"/>
                  <a:pt x="0" y="8881"/>
                </a:cubicBezTo>
                <a:cubicBezTo>
                  <a:pt x="0" y="9500"/>
                  <a:pt x="500" y="10000"/>
                  <a:pt x="1119" y="10000"/>
                </a:cubicBezTo>
                <a:lnTo>
                  <a:pt x="7629" y="10000"/>
                </a:lnTo>
                <a:cubicBezTo>
                  <a:pt x="8246" y="10000"/>
                  <a:pt x="8748" y="9500"/>
                  <a:pt x="8748" y="8881"/>
                </a:cubicBezTo>
                <a:cubicBezTo>
                  <a:pt x="8748" y="8686"/>
                  <a:pt x="8697" y="8494"/>
                  <a:pt x="8602" y="8326"/>
                </a:cubicBezTo>
                <a:lnTo>
                  <a:pt x="6249" y="4209"/>
                </a:lnTo>
                <a:lnTo>
                  <a:pt x="6249" y="1250"/>
                </a:lnTo>
                <a:cubicBezTo>
                  <a:pt x="6594" y="1250"/>
                  <a:pt x="6873" y="971"/>
                  <a:pt x="6873" y="625"/>
                </a:cubicBezTo>
                <a:cubicBezTo>
                  <a:pt x="6873" y="280"/>
                  <a:pt x="6593" y="0"/>
                  <a:pt x="6249" y="0"/>
                </a:cubicBezTo>
                <a:lnTo>
                  <a:pt x="5624" y="0"/>
                </a:lnTo>
                <a:close/>
                <a:moveTo>
                  <a:pt x="3749" y="4209"/>
                </a:moveTo>
                <a:lnTo>
                  <a:pt x="3749" y="1250"/>
                </a:lnTo>
                <a:lnTo>
                  <a:pt x="4999" y="1250"/>
                </a:lnTo>
                <a:lnTo>
                  <a:pt x="4999" y="4209"/>
                </a:lnTo>
                <a:cubicBezTo>
                  <a:pt x="4999" y="4426"/>
                  <a:pt x="5055" y="4641"/>
                  <a:pt x="5163" y="4830"/>
                </a:cubicBezTo>
                <a:lnTo>
                  <a:pt x="5975" y="6250"/>
                </a:lnTo>
                <a:lnTo>
                  <a:pt x="2773" y="6250"/>
                </a:lnTo>
                <a:lnTo>
                  <a:pt x="3585" y="4830"/>
                </a:lnTo>
                <a:cubicBezTo>
                  <a:pt x="3693" y="4641"/>
                  <a:pt x="3749" y="4428"/>
                  <a:pt x="3749" y="4209"/>
                </a:cubicBezTo>
                <a:close/>
              </a:path>
            </a:pathLst>
          </a:custGeom>
          <a:solidFill>
            <a:srgbClr val="0284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5" name="TextBox 15"/>
          <p:cNvSpPr txBox="1"/>
          <p:nvPr>
            <p:custDataLst>
              <p:tags r:id="rId11"/>
            </p:custDataLst>
          </p:nvPr>
        </p:nvSpPr>
        <p:spPr>
          <a:xfrm>
            <a:off x="6699758" y="2340769"/>
            <a:ext cx="4542438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课题组实践探索证明：AI 工具能够精准对接传统实验教学的</a:t>
            </a:r>
            <a:r>
              <a:rPr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核心痛点，为实验教学优化提供切实可行的解决方案</a:t>
            </a:r>
            <a:endParaRPr sz="14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AutoShape 16"/>
          <p:cNvSpPr/>
          <p:nvPr>
            <p:custDataLst>
              <p:tags r:id="rId12"/>
            </p:custDataLst>
          </p:nvPr>
        </p:nvSpPr>
        <p:spPr>
          <a:xfrm>
            <a:off x="771332" y="3419475"/>
            <a:ext cx="5208872" cy="1219200"/>
          </a:xfrm>
          <a:prstGeom prst="roundRect">
            <a:avLst>
              <a:gd name="adj" fmla="val 7031"/>
            </a:avLst>
          </a:prstGeom>
          <a:blipFill rotWithShape="1">
            <a:blip r:embed="rId5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7" name="AutoShape 17"/>
          <p:cNvSpPr/>
          <p:nvPr>
            <p:custDataLst>
              <p:tags r:id="rId13"/>
            </p:custDataLst>
          </p:nvPr>
        </p:nvSpPr>
        <p:spPr>
          <a:xfrm>
            <a:off x="999875" y="3862625"/>
            <a:ext cx="148196" cy="118586"/>
          </a:xfrm>
          <a:custGeom>
            <a:avLst/>
            <a:gdLst/>
            <a:ahLst/>
            <a:cxnLst/>
            <a:rect l="l" t="t" r="r" b="b"/>
            <a:pathLst>
              <a:path w="12497" h="10000">
                <a:moveTo>
                  <a:pt x="3946" y="7333"/>
                </a:moveTo>
                <a:cubicBezTo>
                  <a:pt x="5036" y="7333"/>
                  <a:pt x="5920" y="8229"/>
                  <a:pt x="5920" y="9333"/>
                </a:cubicBezTo>
                <a:cubicBezTo>
                  <a:pt x="5920" y="9702"/>
                  <a:pt x="5626" y="10000"/>
                  <a:pt x="5262" y="10000"/>
                </a:cubicBezTo>
                <a:lnTo>
                  <a:pt x="658" y="10000"/>
                </a:lnTo>
                <a:cubicBezTo>
                  <a:pt x="294" y="10000"/>
                  <a:pt x="0" y="9702"/>
                  <a:pt x="0" y="9333"/>
                </a:cubicBezTo>
                <a:cubicBezTo>
                  <a:pt x="0" y="8229"/>
                  <a:pt x="884" y="7333"/>
                  <a:pt x="1973" y="7333"/>
                </a:cubicBezTo>
                <a:lnTo>
                  <a:pt x="3946" y="7333"/>
                </a:lnTo>
                <a:close/>
                <a:moveTo>
                  <a:pt x="11182" y="0"/>
                </a:moveTo>
                <a:cubicBezTo>
                  <a:pt x="11907" y="0"/>
                  <a:pt x="12497" y="598"/>
                  <a:pt x="12497" y="1333"/>
                </a:cubicBezTo>
                <a:lnTo>
                  <a:pt x="12497" y="7333"/>
                </a:lnTo>
                <a:cubicBezTo>
                  <a:pt x="12497" y="8023"/>
                  <a:pt x="11979" y="8592"/>
                  <a:pt x="11315" y="8660"/>
                </a:cubicBezTo>
                <a:lnTo>
                  <a:pt x="11182" y="8667"/>
                </a:lnTo>
                <a:lnTo>
                  <a:pt x="6843" y="8667"/>
                </a:lnTo>
                <a:cubicBezTo>
                  <a:pt x="6738" y="8163"/>
                  <a:pt x="6507" y="7706"/>
                  <a:pt x="6183" y="7333"/>
                </a:cubicBezTo>
                <a:lnTo>
                  <a:pt x="7235" y="7333"/>
                </a:lnTo>
                <a:lnTo>
                  <a:pt x="7235" y="6667"/>
                </a:lnTo>
                <a:cubicBezTo>
                  <a:pt x="7235" y="6298"/>
                  <a:pt x="7529" y="6000"/>
                  <a:pt x="7893" y="6000"/>
                </a:cubicBezTo>
                <a:lnTo>
                  <a:pt x="9866" y="6000"/>
                </a:lnTo>
                <a:cubicBezTo>
                  <a:pt x="10230" y="6000"/>
                  <a:pt x="10524" y="6298"/>
                  <a:pt x="10524" y="6667"/>
                </a:cubicBezTo>
                <a:lnTo>
                  <a:pt x="10524" y="7333"/>
                </a:lnTo>
                <a:lnTo>
                  <a:pt x="11182" y="7333"/>
                </a:lnTo>
                <a:lnTo>
                  <a:pt x="11182" y="1333"/>
                </a:lnTo>
                <a:lnTo>
                  <a:pt x="3946" y="1333"/>
                </a:lnTo>
                <a:lnTo>
                  <a:pt x="3946" y="2527"/>
                </a:lnTo>
                <a:cubicBezTo>
                  <a:pt x="3642" y="2402"/>
                  <a:pt x="3309" y="2333"/>
                  <a:pt x="2960" y="2333"/>
                </a:cubicBezTo>
                <a:cubicBezTo>
                  <a:pt x="2849" y="2333"/>
                  <a:pt x="2738" y="2340"/>
                  <a:pt x="2631" y="2354"/>
                </a:cubicBezTo>
                <a:lnTo>
                  <a:pt x="2631" y="1333"/>
                </a:lnTo>
                <a:cubicBezTo>
                  <a:pt x="2631" y="598"/>
                  <a:pt x="3221" y="0"/>
                  <a:pt x="3946" y="0"/>
                </a:cubicBezTo>
                <a:lnTo>
                  <a:pt x="11182" y="0"/>
                </a:lnTo>
                <a:close/>
                <a:moveTo>
                  <a:pt x="2960" y="6667"/>
                </a:moveTo>
                <a:cubicBezTo>
                  <a:pt x="2052" y="6667"/>
                  <a:pt x="1315" y="5920"/>
                  <a:pt x="1315" y="5000"/>
                </a:cubicBezTo>
                <a:cubicBezTo>
                  <a:pt x="1315" y="4080"/>
                  <a:pt x="2052" y="3333"/>
                  <a:pt x="2960" y="3333"/>
                </a:cubicBezTo>
                <a:cubicBezTo>
                  <a:pt x="3867" y="3333"/>
                  <a:pt x="4604" y="4080"/>
                  <a:pt x="4604" y="5000"/>
                </a:cubicBezTo>
                <a:cubicBezTo>
                  <a:pt x="4604" y="5920"/>
                  <a:pt x="3867" y="6667"/>
                  <a:pt x="2960" y="6667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8" name="TextBox 18"/>
          <p:cNvSpPr txBox="1"/>
          <p:nvPr>
            <p:custDataLst>
              <p:tags r:id="rId14"/>
            </p:custDataLst>
          </p:nvPr>
        </p:nvSpPr>
        <p:spPr>
          <a:xfrm>
            <a:off x="1262342" y="3788569"/>
            <a:ext cx="4542438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核心定位：AI 是教学辅助与思维引导工具，不替代教师的主</a:t>
            </a:r>
            <a:r>
              <a:rPr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导作用与学生的主体操作</a:t>
            </a:r>
            <a:endParaRPr sz="14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AutoShape 19"/>
          <p:cNvSpPr/>
          <p:nvPr>
            <p:custDataLst>
              <p:tags r:id="rId15"/>
            </p:custDataLst>
          </p:nvPr>
        </p:nvSpPr>
        <p:spPr>
          <a:xfrm>
            <a:off x="6208747" y="3419475"/>
            <a:ext cx="5208872" cy="1219200"/>
          </a:xfrm>
          <a:prstGeom prst="roundRect">
            <a:avLst>
              <a:gd name="adj" fmla="val 7031"/>
            </a:avLst>
          </a:prstGeom>
          <a:blipFill rotWithShape="1">
            <a:blip r:embed="rId9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0" name="AutoShape 20"/>
          <p:cNvSpPr/>
          <p:nvPr>
            <p:custDataLst>
              <p:tags r:id="rId16"/>
            </p:custDataLst>
          </p:nvPr>
        </p:nvSpPr>
        <p:spPr>
          <a:xfrm>
            <a:off x="6437290" y="3847803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9998" y="625"/>
                </a:moveTo>
                <a:cubicBezTo>
                  <a:pt x="9998" y="2736"/>
                  <a:pt x="8502" y="4498"/>
                  <a:pt x="6514" y="4910"/>
                </a:cubicBezTo>
                <a:cubicBezTo>
                  <a:pt x="6360" y="3775"/>
                  <a:pt x="5850" y="2754"/>
                  <a:pt x="5099" y="1963"/>
                </a:cubicBezTo>
                <a:cubicBezTo>
                  <a:pt x="5882" y="781"/>
                  <a:pt x="7223" y="0"/>
                  <a:pt x="8748" y="0"/>
                </a:cubicBezTo>
                <a:lnTo>
                  <a:pt x="9373" y="0"/>
                </a:lnTo>
                <a:cubicBezTo>
                  <a:pt x="9719" y="0"/>
                  <a:pt x="9998" y="279"/>
                  <a:pt x="9998" y="625"/>
                </a:cubicBezTo>
                <a:close/>
                <a:moveTo>
                  <a:pt x="0" y="1875"/>
                </a:moveTo>
                <a:cubicBezTo>
                  <a:pt x="0" y="1529"/>
                  <a:pt x="279" y="1250"/>
                  <a:pt x="625" y="1250"/>
                </a:cubicBezTo>
                <a:lnTo>
                  <a:pt x="1250" y="1250"/>
                </a:lnTo>
                <a:cubicBezTo>
                  <a:pt x="3665" y="1250"/>
                  <a:pt x="5624" y="3209"/>
                  <a:pt x="5624" y="5625"/>
                </a:cubicBezTo>
                <a:lnTo>
                  <a:pt x="5624" y="9375"/>
                </a:lnTo>
                <a:cubicBezTo>
                  <a:pt x="5624" y="9721"/>
                  <a:pt x="5345" y="10000"/>
                  <a:pt x="4999" y="10000"/>
                </a:cubicBezTo>
                <a:cubicBezTo>
                  <a:pt x="4654" y="10000"/>
                  <a:pt x="4374" y="9720"/>
                  <a:pt x="4374" y="9375"/>
                </a:cubicBezTo>
                <a:lnTo>
                  <a:pt x="4374" y="6250"/>
                </a:lnTo>
                <a:cubicBezTo>
                  <a:pt x="1959" y="6250"/>
                  <a:pt x="0" y="4291"/>
                  <a:pt x="0" y="1875"/>
                </a:cubicBezTo>
                <a:close/>
              </a:path>
            </a:pathLst>
          </a:custGeom>
          <a:solidFill>
            <a:srgbClr val="0284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1" name="TextBox 21"/>
          <p:cNvSpPr txBox="1"/>
          <p:nvPr>
            <p:custDataLst>
              <p:tags r:id="rId17"/>
            </p:custDataLst>
          </p:nvPr>
        </p:nvSpPr>
        <p:spPr>
          <a:xfrm>
            <a:off x="6699758" y="3788569"/>
            <a:ext cx="4527410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核心准则：让 AI 技术服务于教学本质、服务于学生科学思</a:t>
            </a:r>
            <a:r>
              <a:rPr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维的系统性成长</a:t>
            </a:r>
            <a:endParaRPr sz="14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771332" y="4867275"/>
            <a:ext cx="5208872" cy="1219200"/>
          </a:xfrm>
          <a:prstGeom prst="roundRect">
            <a:avLst>
              <a:gd name="adj" fmla="val 7031"/>
            </a:avLst>
          </a:prstGeom>
          <a:blipFill rotWithShape="1">
            <a:blip r:embed="rId18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3" name="AutoShape 23"/>
          <p:cNvSpPr/>
          <p:nvPr/>
        </p:nvSpPr>
        <p:spPr>
          <a:xfrm>
            <a:off x="999875" y="5421809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0"/>
                </a:moveTo>
                <a:cubicBezTo>
                  <a:pt x="5292" y="0"/>
                  <a:pt x="5560" y="169"/>
                  <a:pt x="5699" y="438"/>
                </a:cubicBezTo>
                <a:lnTo>
                  <a:pt x="9998" y="8771"/>
                </a:lnTo>
                <a:cubicBezTo>
                  <a:pt x="10131" y="9029"/>
                  <a:pt x="10125" y="9342"/>
                  <a:pt x="9982" y="9594"/>
                </a:cubicBezTo>
                <a:cubicBezTo>
                  <a:pt x="9838" y="9846"/>
                  <a:pt x="9578" y="10001"/>
                  <a:pt x="9298" y="10000"/>
                </a:cubicBezTo>
                <a:lnTo>
                  <a:pt x="700" y="10000"/>
                </a:lnTo>
                <a:cubicBezTo>
                  <a:pt x="420" y="10000"/>
                  <a:pt x="159" y="9846"/>
                  <a:pt x="16" y="9594"/>
                </a:cubicBezTo>
                <a:cubicBezTo>
                  <a:pt x="-128" y="9342"/>
                  <a:pt x="-134" y="9029"/>
                  <a:pt x="0" y="8771"/>
                </a:cubicBezTo>
                <a:lnTo>
                  <a:pt x="4299" y="438"/>
                </a:lnTo>
                <a:cubicBezTo>
                  <a:pt x="4438" y="169"/>
                  <a:pt x="4706" y="0"/>
                  <a:pt x="4999" y="0"/>
                </a:cubicBezTo>
                <a:close/>
                <a:moveTo>
                  <a:pt x="4999" y="7333"/>
                </a:moveTo>
                <a:cubicBezTo>
                  <a:pt x="4648" y="7333"/>
                  <a:pt x="4362" y="7632"/>
                  <a:pt x="4362" y="8000"/>
                </a:cubicBezTo>
                <a:cubicBezTo>
                  <a:pt x="4362" y="8368"/>
                  <a:pt x="4648" y="8667"/>
                  <a:pt x="4999" y="8667"/>
                </a:cubicBezTo>
                <a:cubicBezTo>
                  <a:pt x="5350" y="8667"/>
                  <a:pt x="5636" y="8368"/>
                  <a:pt x="5636" y="8000"/>
                </a:cubicBezTo>
                <a:cubicBezTo>
                  <a:pt x="5636" y="7632"/>
                  <a:pt x="5350" y="7333"/>
                  <a:pt x="4999" y="7333"/>
                </a:cubicBezTo>
                <a:close/>
                <a:moveTo>
                  <a:pt x="4999" y="3333"/>
                </a:moveTo>
                <a:cubicBezTo>
                  <a:pt x="4637" y="3333"/>
                  <a:pt x="4348" y="3656"/>
                  <a:pt x="4374" y="4035"/>
                </a:cubicBezTo>
                <a:lnTo>
                  <a:pt x="4521" y="6202"/>
                </a:lnTo>
                <a:cubicBezTo>
                  <a:pt x="4539" y="6462"/>
                  <a:pt x="4748" y="6667"/>
                  <a:pt x="4997" y="6667"/>
                </a:cubicBezTo>
                <a:cubicBezTo>
                  <a:pt x="5248" y="6667"/>
                  <a:pt x="5455" y="6465"/>
                  <a:pt x="5473" y="6202"/>
                </a:cubicBezTo>
                <a:lnTo>
                  <a:pt x="5620" y="4035"/>
                </a:lnTo>
                <a:cubicBezTo>
                  <a:pt x="5646" y="3656"/>
                  <a:pt x="5359" y="3333"/>
                  <a:pt x="4995" y="3333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4" name="TextBox 24"/>
          <p:cNvSpPr txBox="1"/>
          <p:nvPr/>
        </p:nvSpPr>
        <p:spPr>
          <a:xfrm>
            <a:off x="1262342" y="5362575"/>
            <a:ext cx="4527410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重要提醒：坚决规避技术应用的形式化、表面化倾向</a:t>
            </a:r>
            <a:endParaRPr lang="en-US" sz="14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6208747" y="4867275"/>
            <a:ext cx="5208872" cy="1219200"/>
          </a:xfrm>
          <a:prstGeom prst="roundRect">
            <a:avLst>
              <a:gd name="adj" fmla="val 7031"/>
            </a:avLst>
          </a:prstGeom>
          <a:blipFill rotWithShape="1">
            <a:blip r:embed="rId19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6" name="AutoShape 26"/>
          <p:cNvSpPr/>
          <p:nvPr/>
        </p:nvSpPr>
        <p:spPr>
          <a:xfrm>
            <a:off x="6437290" y="5295603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2731" y="5933"/>
                </a:moveTo>
                <a:lnTo>
                  <a:pt x="572" y="5933"/>
                </a:lnTo>
                <a:cubicBezTo>
                  <a:pt x="52" y="5933"/>
                  <a:pt x="-267" y="5367"/>
                  <a:pt x="0" y="4921"/>
                </a:cubicBezTo>
                <a:lnTo>
                  <a:pt x="1104" y="3080"/>
                </a:lnTo>
                <a:cubicBezTo>
                  <a:pt x="1285" y="2778"/>
                  <a:pt x="1611" y="2594"/>
                  <a:pt x="1963" y="2594"/>
                </a:cubicBezTo>
                <a:lnTo>
                  <a:pt x="3945" y="2594"/>
                </a:lnTo>
                <a:cubicBezTo>
                  <a:pt x="5533" y="-96"/>
                  <a:pt x="7901" y="-232"/>
                  <a:pt x="9485" y="0"/>
                </a:cubicBezTo>
                <a:cubicBezTo>
                  <a:pt x="9752" y="40"/>
                  <a:pt x="9960" y="248"/>
                  <a:pt x="9998" y="513"/>
                </a:cubicBezTo>
                <a:cubicBezTo>
                  <a:pt x="10230" y="2097"/>
                  <a:pt x="10094" y="4466"/>
                  <a:pt x="7405" y="6054"/>
                </a:cubicBezTo>
                <a:lnTo>
                  <a:pt x="7405" y="8036"/>
                </a:lnTo>
                <a:cubicBezTo>
                  <a:pt x="7405" y="8389"/>
                  <a:pt x="7221" y="8715"/>
                  <a:pt x="6918" y="8896"/>
                </a:cubicBezTo>
                <a:lnTo>
                  <a:pt x="5078" y="10000"/>
                </a:lnTo>
                <a:cubicBezTo>
                  <a:pt x="4634" y="10267"/>
                  <a:pt x="4066" y="9946"/>
                  <a:pt x="4066" y="9428"/>
                </a:cubicBezTo>
                <a:lnTo>
                  <a:pt x="4066" y="7268"/>
                </a:lnTo>
                <a:cubicBezTo>
                  <a:pt x="4066" y="6532"/>
                  <a:pt x="3468" y="5933"/>
                  <a:pt x="2731" y="5933"/>
                </a:cubicBezTo>
                <a:lnTo>
                  <a:pt x="2729" y="5933"/>
                </a:lnTo>
                <a:close/>
                <a:moveTo>
                  <a:pt x="8406" y="2594"/>
                </a:moveTo>
                <a:cubicBezTo>
                  <a:pt x="8406" y="2041"/>
                  <a:pt x="7957" y="1592"/>
                  <a:pt x="7405" y="1592"/>
                </a:cubicBezTo>
                <a:cubicBezTo>
                  <a:pt x="6852" y="1592"/>
                  <a:pt x="6403" y="2041"/>
                  <a:pt x="6403" y="2594"/>
                </a:cubicBezTo>
                <a:cubicBezTo>
                  <a:pt x="6403" y="3147"/>
                  <a:pt x="6852" y="3596"/>
                  <a:pt x="7405" y="3596"/>
                </a:cubicBezTo>
                <a:cubicBezTo>
                  <a:pt x="7957" y="3596"/>
                  <a:pt x="8406" y="3147"/>
                  <a:pt x="8406" y="2594"/>
                </a:cubicBezTo>
                <a:close/>
              </a:path>
            </a:pathLst>
          </a:custGeom>
          <a:solidFill>
            <a:srgbClr val="04785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7" name="TextBox 27"/>
          <p:cNvSpPr txBox="1"/>
          <p:nvPr/>
        </p:nvSpPr>
        <p:spPr>
          <a:xfrm>
            <a:off x="6699758" y="5236369"/>
            <a:ext cx="4527410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愿景：助力小学科学实验教学提质增效，推动学生科学思维</a:t>
            </a:r>
            <a:r>
              <a:rPr sz="14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全面发展</a:t>
            </a:r>
            <a:endParaRPr sz="14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0F0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>
              <a:alpha val="100000"/>
            </a:srgbClr>
          </a:solidFill>
          <a:ln>
            <a:headEnd type="none"/>
            <a:tailEnd type="none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100000"/>
          </a:blip>
          <a:srcRect l="427" r="427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5" name="AutoShape 5"/>
          <p:cNvSpPr/>
          <p:nvPr/>
        </p:nvSpPr>
        <p:spPr>
          <a:xfrm>
            <a:off x="1828343" y="707231"/>
            <a:ext cx="8532266" cy="5448300"/>
          </a:xfrm>
          <a:prstGeom prst="roundRect">
            <a:avLst>
              <a:gd name="adj" fmla="val 470"/>
            </a:avLst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8" name="TextBox 8"/>
          <p:cNvSpPr txBox="1"/>
          <p:nvPr/>
        </p:nvSpPr>
        <p:spPr>
          <a:xfrm>
            <a:off x="1828343" y="2316956"/>
            <a:ext cx="8532266" cy="4572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36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感谢聆听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5637390" y="2850356"/>
            <a:ext cx="914171" cy="3810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1" name="TextBox 11"/>
          <p:cNvSpPr txBox="1"/>
          <p:nvPr/>
        </p:nvSpPr>
        <p:spPr>
          <a:xfrm>
            <a:off x="3276600" y="3001645"/>
            <a:ext cx="6209665" cy="8286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indent="508000" algn="l" fontAlgn="auto">
              <a:lnSpc>
                <a:spcPct val="150000"/>
              </a:lnSpc>
              <a:defRPr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sz="20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 赋能小学科学实验教学是一个值得深入探索的领域，课题组的实践探索只是一个开</a:t>
            </a:r>
            <a:r>
              <a:rPr sz="20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始。希望今后能够与各位同仁有更多的交流与合作，共同推动小学科学实验教学的</a:t>
            </a:r>
            <a:r>
              <a:rPr lang="zh-CN" sz="20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宋体" panose="02010600030101010101" pitchFamily="2" charset="-122"/>
                <a:cs typeface="Arial" panose="020B0604020202020204"/>
              </a:rPr>
              <a:t>发</a:t>
            </a:r>
            <a:r>
              <a:rPr sz="2000" b="0" i="0" strike="noStrike">
                <a:solidFill>
                  <a:srgbClr val="1F293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展，助力学生科学思维全面发展。</a:t>
            </a:r>
            <a:endParaRPr sz="2000" b="0" i="0" strike="noStrike">
              <a:solidFill>
                <a:srgbClr val="1F2937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DF4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>
              <a:alpha val="100000"/>
            </a:srgbClr>
          </a:solidFill>
          <a:ln>
            <a:headEnd type="none"/>
            <a:tailEnd type="none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100000"/>
          </a:blip>
          <a:srcRect l="427" r="427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5" name="AutoShape 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6" name="TextBox 6"/>
          <p:cNvSpPr txBox="1"/>
          <p:nvPr/>
        </p:nvSpPr>
        <p:spPr>
          <a:xfrm>
            <a:off x="457086" y="457200"/>
            <a:ext cx="11274781" cy="3810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赋能小学科学实验教学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5637390" y="914400"/>
            <a:ext cx="914171" cy="5715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B981">
                  <a:alpha val="100000"/>
                </a:srgbClr>
              </a:gs>
              <a:gs pos="100000">
                <a:srgbClr val="0EA5E9">
                  <a:alpha val="100000"/>
                </a:srgbClr>
              </a:gs>
            </a:gsLst>
            <a:lin ang="5400000"/>
          </a:gradFill>
          <a:ln>
            <a:headEnd type="none"/>
            <a:tailEnd type="none"/>
          </a:ln>
        </p:spPr>
      </p:sp>
      <p:sp>
        <p:nvSpPr>
          <p:cNvPr id="9" name="AutoShape 9"/>
          <p:cNvSpPr/>
          <p:nvPr>
            <p:custDataLst>
              <p:tags r:id="rId3"/>
            </p:custDataLst>
          </p:nvPr>
        </p:nvSpPr>
        <p:spPr>
          <a:xfrm>
            <a:off x="457086" y="1657350"/>
            <a:ext cx="5485028" cy="1390650"/>
          </a:xfrm>
          <a:prstGeom prst="roundRect">
            <a:avLst>
              <a:gd name="adj" fmla="val 5404"/>
            </a:avLst>
          </a:prstGeom>
          <a:blipFill rotWithShape="1">
            <a:blip r:embed="rId4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0" name="AutoShape 10"/>
          <p:cNvSpPr/>
          <p:nvPr>
            <p:custDataLst>
              <p:tags r:id="rId5"/>
            </p:custDataLst>
          </p:nvPr>
        </p:nvSpPr>
        <p:spPr>
          <a:xfrm>
            <a:off x="723718" y="1885950"/>
            <a:ext cx="457086" cy="4572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1" name="AutoShape 11"/>
          <p:cNvSpPr/>
          <p:nvPr>
            <p:custDataLst>
              <p:tags r:id="rId6"/>
            </p:custDataLst>
          </p:nvPr>
        </p:nvSpPr>
        <p:spPr>
          <a:xfrm>
            <a:off x="878164" y="2040434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8748" y="5000"/>
                </a:moveTo>
                <a:cubicBezTo>
                  <a:pt x="8748" y="2930"/>
                  <a:pt x="7068" y="1250"/>
                  <a:pt x="4999" y="1250"/>
                </a:cubicBezTo>
                <a:cubicBezTo>
                  <a:pt x="2930" y="1250"/>
                  <a:pt x="1250" y="2930"/>
                  <a:pt x="1250" y="5000"/>
                </a:cubicBezTo>
                <a:cubicBezTo>
                  <a:pt x="1250" y="7070"/>
                  <a:pt x="2930" y="8750"/>
                  <a:pt x="4999" y="8750"/>
                </a:cubicBezTo>
                <a:cubicBezTo>
                  <a:pt x="7068" y="8750"/>
                  <a:pt x="8748" y="7070"/>
                  <a:pt x="8748" y="5000"/>
                </a:cubicBezTo>
                <a:close/>
                <a:moveTo>
                  <a:pt x="0" y="5000"/>
                </a:moveTo>
                <a:cubicBezTo>
                  <a:pt x="0" y="2240"/>
                  <a:pt x="2240" y="0"/>
                  <a:pt x="4999" y="0"/>
                </a:cubicBezTo>
                <a:cubicBezTo>
                  <a:pt x="7758" y="0"/>
                  <a:pt x="9998" y="2240"/>
                  <a:pt x="9998" y="5000"/>
                </a:cubicBezTo>
                <a:cubicBezTo>
                  <a:pt x="9998" y="7760"/>
                  <a:pt x="7758" y="10000"/>
                  <a:pt x="4999" y="10000"/>
                </a:cubicBezTo>
                <a:cubicBezTo>
                  <a:pt x="2240" y="10000"/>
                  <a:pt x="0" y="7760"/>
                  <a:pt x="0" y="5000"/>
                </a:cubicBezTo>
                <a:close/>
                <a:moveTo>
                  <a:pt x="4999" y="6563"/>
                </a:moveTo>
                <a:cubicBezTo>
                  <a:pt x="5861" y="6563"/>
                  <a:pt x="6561" y="5862"/>
                  <a:pt x="6561" y="5000"/>
                </a:cubicBezTo>
                <a:cubicBezTo>
                  <a:pt x="6561" y="4138"/>
                  <a:pt x="5861" y="3438"/>
                  <a:pt x="4999" y="3438"/>
                </a:cubicBezTo>
                <a:cubicBezTo>
                  <a:pt x="4137" y="3438"/>
                  <a:pt x="3437" y="4138"/>
                  <a:pt x="3437" y="5000"/>
                </a:cubicBezTo>
                <a:cubicBezTo>
                  <a:pt x="3437" y="5862"/>
                  <a:pt x="4137" y="6563"/>
                  <a:pt x="4999" y="6563"/>
                </a:cubicBezTo>
                <a:close/>
                <a:moveTo>
                  <a:pt x="4999" y="2188"/>
                </a:moveTo>
                <a:cubicBezTo>
                  <a:pt x="6551" y="2188"/>
                  <a:pt x="7811" y="3448"/>
                  <a:pt x="7811" y="5000"/>
                </a:cubicBezTo>
                <a:cubicBezTo>
                  <a:pt x="7811" y="6552"/>
                  <a:pt x="6551" y="7813"/>
                  <a:pt x="4999" y="7813"/>
                </a:cubicBezTo>
                <a:cubicBezTo>
                  <a:pt x="3447" y="7813"/>
                  <a:pt x="2187" y="6552"/>
                  <a:pt x="2187" y="5000"/>
                </a:cubicBezTo>
                <a:cubicBezTo>
                  <a:pt x="2187" y="3448"/>
                  <a:pt x="3447" y="2188"/>
                  <a:pt x="4999" y="2188"/>
                </a:cubicBezTo>
                <a:close/>
                <a:moveTo>
                  <a:pt x="4374" y="5000"/>
                </a:moveTo>
                <a:cubicBezTo>
                  <a:pt x="4374" y="4655"/>
                  <a:pt x="4654" y="4375"/>
                  <a:pt x="4999" y="4375"/>
                </a:cubicBezTo>
                <a:cubicBezTo>
                  <a:pt x="5344" y="4375"/>
                  <a:pt x="5624" y="4655"/>
                  <a:pt x="5624" y="5000"/>
                </a:cubicBezTo>
                <a:cubicBezTo>
                  <a:pt x="5624" y="5345"/>
                  <a:pt x="5344" y="5625"/>
                  <a:pt x="4999" y="5625"/>
                </a:cubicBezTo>
                <a:cubicBezTo>
                  <a:pt x="4654" y="5625"/>
                  <a:pt x="4374" y="5345"/>
                  <a:pt x="4374" y="5000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1333166" y="1924050"/>
            <a:ext cx="438040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一、立足课题核心</a:t>
            </a:r>
            <a:endParaRPr lang="en-US" sz="1100"/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1333166" y="2228850"/>
            <a:ext cx="4380404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明确科学思维与实验教学的内在关联</a:t>
            </a:r>
            <a:endParaRPr lang="en-US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AutoShape 14"/>
          <p:cNvSpPr/>
          <p:nvPr>
            <p:custDataLst>
              <p:tags r:id="rId9"/>
            </p:custDataLst>
          </p:nvPr>
        </p:nvSpPr>
        <p:spPr>
          <a:xfrm>
            <a:off x="457086" y="3200400"/>
            <a:ext cx="5485028" cy="1390650"/>
          </a:xfrm>
          <a:prstGeom prst="roundRect">
            <a:avLst>
              <a:gd name="adj" fmla="val 5404"/>
            </a:avLst>
          </a:prstGeom>
          <a:blipFill rotWithShape="1">
            <a:blip r:embed="rId10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5" name="AutoShape 15"/>
          <p:cNvSpPr/>
          <p:nvPr>
            <p:custDataLst>
              <p:tags r:id="rId11"/>
            </p:custDataLst>
          </p:nvPr>
        </p:nvSpPr>
        <p:spPr>
          <a:xfrm>
            <a:off x="723718" y="3429000"/>
            <a:ext cx="457086" cy="457200"/>
          </a:xfrm>
          <a:prstGeom prst="ellipse">
            <a:avLst/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6" name="AutoShape 16"/>
          <p:cNvSpPr/>
          <p:nvPr>
            <p:custDataLst>
              <p:tags r:id="rId12"/>
            </p:custDataLst>
          </p:nvPr>
        </p:nvSpPr>
        <p:spPr>
          <a:xfrm>
            <a:off x="878164" y="3583484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0"/>
                </a:moveTo>
                <a:cubicBezTo>
                  <a:pt x="5292" y="0"/>
                  <a:pt x="5560" y="169"/>
                  <a:pt x="5699" y="438"/>
                </a:cubicBezTo>
                <a:lnTo>
                  <a:pt x="9998" y="8771"/>
                </a:lnTo>
                <a:cubicBezTo>
                  <a:pt x="10131" y="9029"/>
                  <a:pt x="10125" y="9342"/>
                  <a:pt x="9982" y="9594"/>
                </a:cubicBezTo>
                <a:cubicBezTo>
                  <a:pt x="9838" y="9846"/>
                  <a:pt x="9578" y="10001"/>
                  <a:pt x="9298" y="10000"/>
                </a:cubicBezTo>
                <a:lnTo>
                  <a:pt x="700" y="10000"/>
                </a:lnTo>
                <a:cubicBezTo>
                  <a:pt x="420" y="10000"/>
                  <a:pt x="159" y="9846"/>
                  <a:pt x="16" y="9594"/>
                </a:cubicBezTo>
                <a:cubicBezTo>
                  <a:pt x="-128" y="9342"/>
                  <a:pt x="-134" y="9029"/>
                  <a:pt x="0" y="8771"/>
                </a:cubicBezTo>
                <a:lnTo>
                  <a:pt x="4299" y="438"/>
                </a:lnTo>
                <a:cubicBezTo>
                  <a:pt x="4438" y="169"/>
                  <a:pt x="4706" y="0"/>
                  <a:pt x="4999" y="0"/>
                </a:cubicBezTo>
                <a:close/>
                <a:moveTo>
                  <a:pt x="4999" y="7333"/>
                </a:moveTo>
                <a:cubicBezTo>
                  <a:pt x="4648" y="7333"/>
                  <a:pt x="4362" y="7632"/>
                  <a:pt x="4362" y="8000"/>
                </a:cubicBezTo>
                <a:cubicBezTo>
                  <a:pt x="4362" y="8368"/>
                  <a:pt x="4648" y="8667"/>
                  <a:pt x="4999" y="8667"/>
                </a:cubicBezTo>
                <a:cubicBezTo>
                  <a:pt x="5350" y="8667"/>
                  <a:pt x="5636" y="8368"/>
                  <a:pt x="5636" y="8000"/>
                </a:cubicBezTo>
                <a:cubicBezTo>
                  <a:pt x="5636" y="7632"/>
                  <a:pt x="5350" y="7333"/>
                  <a:pt x="4999" y="7333"/>
                </a:cubicBezTo>
                <a:close/>
                <a:moveTo>
                  <a:pt x="4999" y="3333"/>
                </a:moveTo>
                <a:cubicBezTo>
                  <a:pt x="4637" y="3333"/>
                  <a:pt x="4348" y="3656"/>
                  <a:pt x="4374" y="4035"/>
                </a:cubicBezTo>
                <a:lnTo>
                  <a:pt x="4521" y="6202"/>
                </a:lnTo>
                <a:cubicBezTo>
                  <a:pt x="4539" y="6462"/>
                  <a:pt x="4748" y="6667"/>
                  <a:pt x="4997" y="6667"/>
                </a:cubicBezTo>
                <a:cubicBezTo>
                  <a:pt x="5248" y="6667"/>
                  <a:pt x="5455" y="6465"/>
                  <a:pt x="5473" y="6202"/>
                </a:cubicBezTo>
                <a:lnTo>
                  <a:pt x="5620" y="4035"/>
                </a:lnTo>
                <a:cubicBezTo>
                  <a:pt x="5646" y="3656"/>
                  <a:pt x="5359" y="3333"/>
                  <a:pt x="4995" y="3333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7" name="TextBox 17"/>
          <p:cNvSpPr txBox="1"/>
          <p:nvPr>
            <p:custDataLst>
              <p:tags r:id="rId13"/>
            </p:custDataLst>
          </p:nvPr>
        </p:nvSpPr>
        <p:spPr>
          <a:xfrm>
            <a:off x="1333166" y="3467100"/>
            <a:ext cx="438040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二、直面教学痛点</a:t>
            </a:r>
            <a:endParaRPr lang="en-US" sz="1100"/>
          </a:p>
        </p:txBody>
      </p:sp>
      <p:sp>
        <p:nvSpPr>
          <p:cNvPr id="18" name="TextBox 18"/>
          <p:cNvSpPr txBox="1"/>
          <p:nvPr>
            <p:custDataLst>
              <p:tags r:id="rId14"/>
            </p:custDataLst>
          </p:nvPr>
        </p:nvSpPr>
        <p:spPr>
          <a:xfrm>
            <a:off x="1333166" y="3771900"/>
            <a:ext cx="4380404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传统小学科学实验教学的现实困境</a:t>
            </a:r>
            <a:endParaRPr lang="en-US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AutoShape 19"/>
          <p:cNvSpPr/>
          <p:nvPr>
            <p:custDataLst>
              <p:tags r:id="rId15"/>
            </p:custDataLst>
          </p:nvPr>
        </p:nvSpPr>
        <p:spPr>
          <a:xfrm>
            <a:off x="457086" y="4743450"/>
            <a:ext cx="5485028" cy="1390650"/>
          </a:xfrm>
          <a:prstGeom prst="roundRect">
            <a:avLst>
              <a:gd name="adj" fmla="val 5404"/>
            </a:avLst>
          </a:prstGeom>
          <a:blipFill rotWithShape="1">
            <a:blip r:embed="rId16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0" name="AutoShape 20"/>
          <p:cNvSpPr/>
          <p:nvPr>
            <p:custDataLst>
              <p:tags r:id="rId17"/>
            </p:custDataLst>
          </p:nvPr>
        </p:nvSpPr>
        <p:spPr>
          <a:xfrm>
            <a:off x="723718" y="4972050"/>
            <a:ext cx="457086" cy="4572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1" name="AutoShape 21"/>
          <p:cNvSpPr/>
          <p:nvPr>
            <p:custDataLst>
              <p:tags r:id="rId18"/>
            </p:custDataLst>
          </p:nvPr>
        </p:nvSpPr>
        <p:spPr>
          <a:xfrm>
            <a:off x="878164" y="5134769"/>
            <a:ext cx="148196" cy="131762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5290" y="92"/>
                </a:moveTo>
                <a:lnTo>
                  <a:pt x="5587" y="768"/>
                </a:lnTo>
                <a:lnTo>
                  <a:pt x="6326" y="1040"/>
                </a:lnTo>
                <a:cubicBezTo>
                  <a:pt x="6387" y="1063"/>
                  <a:pt x="6427" y="1118"/>
                  <a:pt x="6427" y="1176"/>
                </a:cubicBezTo>
                <a:cubicBezTo>
                  <a:pt x="6427" y="1236"/>
                  <a:pt x="6387" y="1290"/>
                  <a:pt x="6326" y="1313"/>
                </a:cubicBezTo>
                <a:lnTo>
                  <a:pt x="5587" y="1585"/>
                </a:lnTo>
                <a:lnTo>
                  <a:pt x="5290" y="2261"/>
                </a:lnTo>
                <a:cubicBezTo>
                  <a:pt x="5266" y="2316"/>
                  <a:pt x="5206" y="2353"/>
                  <a:pt x="5141" y="2353"/>
                </a:cubicBezTo>
                <a:cubicBezTo>
                  <a:pt x="5076" y="2353"/>
                  <a:pt x="5017" y="2317"/>
                  <a:pt x="4993" y="2261"/>
                </a:cubicBezTo>
                <a:lnTo>
                  <a:pt x="4696" y="1585"/>
                </a:lnTo>
                <a:lnTo>
                  <a:pt x="3957" y="1313"/>
                </a:lnTo>
                <a:cubicBezTo>
                  <a:pt x="3896" y="1290"/>
                  <a:pt x="3856" y="1235"/>
                  <a:pt x="3856" y="1176"/>
                </a:cubicBezTo>
                <a:cubicBezTo>
                  <a:pt x="3856" y="1117"/>
                  <a:pt x="3896" y="1063"/>
                  <a:pt x="3957" y="1040"/>
                </a:cubicBezTo>
                <a:lnTo>
                  <a:pt x="4696" y="768"/>
                </a:lnTo>
                <a:lnTo>
                  <a:pt x="4993" y="92"/>
                </a:lnTo>
                <a:cubicBezTo>
                  <a:pt x="5017" y="37"/>
                  <a:pt x="5077" y="0"/>
                  <a:pt x="5141" y="0"/>
                </a:cubicBezTo>
                <a:cubicBezTo>
                  <a:pt x="5207" y="0"/>
                  <a:pt x="5266" y="36"/>
                  <a:pt x="5290" y="92"/>
                </a:cubicBezTo>
                <a:close/>
                <a:moveTo>
                  <a:pt x="2223" y="1355"/>
                </a:moveTo>
                <a:lnTo>
                  <a:pt x="2655" y="2276"/>
                </a:lnTo>
                <a:lnTo>
                  <a:pt x="3661" y="2671"/>
                </a:lnTo>
                <a:cubicBezTo>
                  <a:pt x="3780" y="2717"/>
                  <a:pt x="3856" y="2824"/>
                  <a:pt x="3856" y="2941"/>
                </a:cubicBezTo>
                <a:cubicBezTo>
                  <a:pt x="3856" y="3059"/>
                  <a:pt x="3779" y="3165"/>
                  <a:pt x="3661" y="3211"/>
                </a:cubicBezTo>
                <a:lnTo>
                  <a:pt x="2655" y="3607"/>
                </a:lnTo>
                <a:lnTo>
                  <a:pt x="2223" y="4528"/>
                </a:lnTo>
                <a:cubicBezTo>
                  <a:pt x="2173" y="4636"/>
                  <a:pt x="2057" y="4706"/>
                  <a:pt x="1928" y="4706"/>
                </a:cubicBezTo>
                <a:cubicBezTo>
                  <a:pt x="1800" y="4706"/>
                  <a:pt x="1683" y="4636"/>
                  <a:pt x="1633" y="4528"/>
                </a:cubicBezTo>
                <a:lnTo>
                  <a:pt x="1201" y="3607"/>
                </a:lnTo>
                <a:lnTo>
                  <a:pt x="195" y="3211"/>
                </a:lnTo>
                <a:cubicBezTo>
                  <a:pt x="76" y="3165"/>
                  <a:pt x="0" y="3059"/>
                  <a:pt x="0" y="2941"/>
                </a:cubicBezTo>
                <a:cubicBezTo>
                  <a:pt x="0" y="2824"/>
                  <a:pt x="77" y="2717"/>
                  <a:pt x="195" y="2671"/>
                </a:cubicBezTo>
                <a:lnTo>
                  <a:pt x="1201" y="2276"/>
                </a:lnTo>
                <a:lnTo>
                  <a:pt x="1633" y="1355"/>
                </a:lnTo>
                <a:cubicBezTo>
                  <a:pt x="1683" y="1246"/>
                  <a:pt x="1800" y="1176"/>
                  <a:pt x="1928" y="1176"/>
                </a:cubicBezTo>
                <a:cubicBezTo>
                  <a:pt x="2057" y="1176"/>
                  <a:pt x="2173" y="1247"/>
                  <a:pt x="2223" y="1355"/>
                </a:cubicBezTo>
                <a:close/>
                <a:moveTo>
                  <a:pt x="9319" y="6176"/>
                </a:moveTo>
                <a:cubicBezTo>
                  <a:pt x="9447" y="6176"/>
                  <a:pt x="9564" y="6246"/>
                  <a:pt x="9614" y="6355"/>
                </a:cubicBezTo>
                <a:lnTo>
                  <a:pt x="10046" y="7276"/>
                </a:lnTo>
                <a:lnTo>
                  <a:pt x="11052" y="7671"/>
                </a:lnTo>
                <a:cubicBezTo>
                  <a:pt x="11171" y="7717"/>
                  <a:pt x="11247" y="7824"/>
                  <a:pt x="11247" y="7941"/>
                </a:cubicBezTo>
                <a:cubicBezTo>
                  <a:pt x="11247" y="8059"/>
                  <a:pt x="11170" y="8165"/>
                  <a:pt x="11052" y="8211"/>
                </a:cubicBezTo>
                <a:lnTo>
                  <a:pt x="10046" y="8607"/>
                </a:lnTo>
                <a:lnTo>
                  <a:pt x="9614" y="9528"/>
                </a:lnTo>
                <a:cubicBezTo>
                  <a:pt x="9564" y="9636"/>
                  <a:pt x="9447" y="9706"/>
                  <a:pt x="9319" y="9706"/>
                </a:cubicBezTo>
                <a:cubicBezTo>
                  <a:pt x="9190" y="9706"/>
                  <a:pt x="9074" y="9636"/>
                  <a:pt x="9024" y="9528"/>
                </a:cubicBezTo>
                <a:lnTo>
                  <a:pt x="8592" y="8607"/>
                </a:lnTo>
                <a:lnTo>
                  <a:pt x="7586" y="8211"/>
                </a:lnTo>
                <a:cubicBezTo>
                  <a:pt x="7467" y="8165"/>
                  <a:pt x="7391" y="8059"/>
                  <a:pt x="7391" y="7941"/>
                </a:cubicBezTo>
                <a:cubicBezTo>
                  <a:pt x="7391" y="7824"/>
                  <a:pt x="7468" y="7717"/>
                  <a:pt x="7586" y="7671"/>
                </a:cubicBezTo>
                <a:lnTo>
                  <a:pt x="8592" y="7276"/>
                </a:lnTo>
                <a:lnTo>
                  <a:pt x="9024" y="6355"/>
                </a:lnTo>
                <a:cubicBezTo>
                  <a:pt x="9074" y="6246"/>
                  <a:pt x="9190" y="6176"/>
                  <a:pt x="9319" y="6176"/>
                </a:cubicBezTo>
                <a:close/>
                <a:moveTo>
                  <a:pt x="9239" y="588"/>
                </a:moveTo>
                <a:cubicBezTo>
                  <a:pt x="9460" y="588"/>
                  <a:pt x="9672" y="669"/>
                  <a:pt x="9831" y="813"/>
                </a:cubicBezTo>
                <a:lnTo>
                  <a:pt x="10681" y="1590"/>
                </a:lnTo>
                <a:cubicBezTo>
                  <a:pt x="10837" y="1735"/>
                  <a:pt x="10926" y="1930"/>
                  <a:pt x="10926" y="2132"/>
                </a:cubicBezTo>
                <a:cubicBezTo>
                  <a:pt x="10926" y="2336"/>
                  <a:pt x="10838" y="2531"/>
                  <a:pt x="10681" y="2675"/>
                </a:cubicBezTo>
                <a:lnTo>
                  <a:pt x="8909" y="4296"/>
                </a:lnTo>
                <a:lnTo>
                  <a:pt x="6875" y="2434"/>
                </a:lnTo>
                <a:lnTo>
                  <a:pt x="8646" y="812"/>
                </a:lnTo>
                <a:cubicBezTo>
                  <a:pt x="8805" y="669"/>
                  <a:pt x="9018" y="588"/>
                  <a:pt x="9239" y="588"/>
                </a:cubicBezTo>
                <a:close/>
                <a:moveTo>
                  <a:pt x="888" y="7914"/>
                </a:moveTo>
                <a:lnTo>
                  <a:pt x="6194" y="3057"/>
                </a:lnTo>
                <a:lnTo>
                  <a:pt x="8228" y="4919"/>
                </a:lnTo>
                <a:lnTo>
                  <a:pt x="2922" y="9776"/>
                </a:lnTo>
                <a:cubicBezTo>
                  <a:pt x="2764" y="9919"/>
                  <a:pt x="2551" y="10000"/>
                  <a:pt x="2330" y="10000"/>
                </a:cubicBezTo>
                <a:cubicBezTo>
                  <a:pt x="2108" y="10000"/>
                  <a:pt x="1895" y="9919"/>
                  <a:pt x="1737" y="9776"/>
                </a:cubicBezTo>
                <a:lnTo>
                  <a:pt x="888" y="8998"/>
                </a:lnTo>
                <a:cubicBezTo>
                  <a:pt x="731" y="8853"/>
                  <a:pt x="643" y="8658"/>
                  <a:pt x="643" y="8456"/>
                </a:cubicBezTo>
                <a:cubicBezTo>
                  <a:pt x="643" y="8253"/>
                  <a:pt x="731" y="8058"/>
                  <a:pt x="888" y="7914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2" name="TextBox 22"/>
          <p:cNvSpPr txBox="1"/>
          <p:nvPr>
            <p:custDataLst>
              <p:tags r:id="rId19"/>
            </p:custDataLst>
          </p:nvPr>
        </p:nvSpPr>
        <p:spPr>
          <a:xfrm>
            <a:off x="1333166" y="5010150"/>
            <a:ext cx="438040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三、实践探索</a:t>
            </a:r>
            <a:endParaRPr lang="en-US" sz="1100"/>
          </a:p>
        </p:txBody>
      </p:sp>
      <p:sp>
        <p:nvSpPr>
          <p:cNvPr id="23" name="TextBox 23"/>
          <p:cNvSpPr txBox="1"/>
          <p:nvPr>
            <p:custDataLst>
              <p:tags r:id="rId20"/>
            </p:custDataLst>
          </p:nvPr>
        </p:nvSpPr>
        <p:spPr>
          <a:xfrm>
            <a:off x="1133475" y="5314950"/>
            <a:ext cx="4579620" cy="20828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工具优化小学科学实验教学的路径与案例</a:t>
            </a:r>
            <a:endParaRPr lang="en-US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AutoShape 24"/>
          <p:cNvSpPr/>
          <p:nvPr>
            <p:custDataLst>
              <p:tags r:id="rId21"/>
            </p:custDataLst>
          </p:nvPr>
        </p:nvSpPr>
        <p:spPr>
          <a:xfrm>
            <a:off x="6246838" y="1657350"/>
            <a:ext cx="5485028" cy="2162175"/>
          </a:xfrm>
          <a:prstGeom prst="roundRect">
            <a:avLst>
              <a:gd name="adj" fmla="val 2236"/>
            </a:avLst>
          </a:prstGeom>
          <a:blipFill rotWithShape="1">
            <a:blip r:embed="rId2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5" name="AutoShape 25"/>
          <p:cNvSpPr/>
          <p:nvPr>
            <p:custDataLst>
              <p:tags r:id="rId23"/>
            </p:custDataLst>
          </p:nvPr>
        </p:nvSpPr>
        <p:spPr>
          <a:xfrm>
            <a:off x="6589652" y="1962150"/>
            <a:ext cx="533267" cy="533400"/>
          </a:xfrm>
          <a:prstGeom prst="ellipse">
            <a:avLst/>
          </a:prstGeom>
          <a:solidFill>
            <a:srgbClr val="FEF3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6" name="AutoShape 26"/>
          <p:cNvSpPr/>
          <p:nvPr>
            <p:custDataLst>
              <p:tags r:id="rId24"/>
            </p:custDataLst>
          </p:nvPr>
        </p:nvSpPr>
        <p:spPr>
          <a:xfrm>
            <a:off x="6767308" y="2139925"/>
            <a:ext cx="177805" cy="17785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1250" y="714"/>
                </a:moveTo>
                <a:cubicBezTo>
                  <a:pt x="1250" y="319"/>
                  <a:pt x="971" y="0"/>
                  <a:pt x="625" y="0"/>
                </a:cubicBezTo>
                <a:cubicBezTo>
                  <a:pt x="280" y="0"/>
                  <a:pt x="0" y="320"/>
                  <a:pt x="0" y="714"/>
                </a:cubicBezTo>
                <a:lnTo>
                  <a:pt x="0" y="8214"/>
                </a:lnTo>
                <a:cubicBezTo>
                  <a:pt x="0" y="9201"/>
                  <a:pt x="699" y="10000"/>
                  <a:pt x="1562" y="10000"/>
                </a:cubicBezTo>
                <a:lnTo>
                  <a:pt x="9373" y="10000"/>
                </a:lnTo>
                <a:cubicBezTo>
                  <a:pt x="9719" y="10000"/>
                  <a:pt x="9998" y="9681"/>
                  <a:pt x="9998" y="9286"/>
                </a:cubicBezTo>
                <a:cubicBezTo>
                  <a:pt x="9998" y="8891"/>
                  <a:pt x="9718" y="8571"/>
                  <a:pt x="9373" y="8571"/>
                </a:cubicBezTo>
                <a:lnTo>
                  <a:pt x="1562" y="8571"/>
                </a:lnTo>
                <a:cubicBezTo>
                  <a:pt x="1390" y="8571"/>
                  <a:pt x="1250" y="8411"/>
                  <a:pt x="1250" y="8214"/>
                </a:cubicBezTo>
                <a:lnTo>
                  <a:pt x="1250" y="714"/>
                </a:lnTo>
                <a:close/>
                <a:moveTo>
                  <a:pt x="9190" y="2647"/>
                </a:moveTo>
                <a:cubicBezTo>
                  <a:pt x="9434" y="2368"/>
                  <a:pt x="9434" y="1915"/>
                  <a:pt x="9190" y="1636"/>
                </a:cubicBezTo>
                <a:cubicBezTo>
                  <a:pt x="8945" y="1357"/>
                  <a:pt x="8549" y="1357"/>
                  <a:pt x="8305" y="1636"/>
                </a:cubicBezTo>
                <a:lnTo>
                  <a:pt x="6249" y="3989"/>
                </a:lnTo>
                <a:lnTo>
                  <a:pt x="5128" y="2710"/>
                </a:lnTo>
                <a:cubicBezTo>
                  <a:pt x="4884" y="2431"/>
                  <a:pt x="4487" y="2431"/>
                  <a:pt x="4243" y="2710"/>
                </a:cubicBezTo>
                <a:lnTo>
                  <a:pt x="2369" y="4853"/>
                </a:lnTo>
                <a:cubicBezTo>
                  <a:pt x="2125" y="5132"/>
                  <a:pt x="2125" y="5585"/>
                  <a:pt x="2369" y="5864"/>
                </a:cubicBezTo>
                <a:cubicBezTo>
                  <a:pt x="2613" y="6143"/>
                  <a:pt x="3009" y="6143"/>
                  <a:pt x="3253" y="5864"/>
                </a:cubicBezTo>
                <a:lnTo>
                  <a:pt x="4687" y="4225"/>
                </a:lnTo>
                <a:lnTo>
                  <a:pt x="5807" y="5507"/>
                </a:lnTo>
                <a:cubicBezTo>
                  <a:pt x="6052" y="5786"/>
                  <a:pt x="6448" y="5786"/>
                  <a:pt x="6692" y="5507"/>
                </a:cubicBezTo>
                <a:lnTo>
                  <a:pt x="9192" y="2650"/>
                </a:lnTo>
                <a:close/>
              </a:path>
            </a:pathLst>
          </a:custGeom>
          <a:solidFill>
            <a:srgbClr val="F59E0B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7" name="TextBox 27"/>
          <p:cNvSpPr txBox="1"/>
          <p:nvPr>
            <p:custDataLst>
              <p:tags r:id="rId25"/>
            </p:custDataLst>
          </p:nvPr>
        </p:nvSpPr>
        <p:spPr>
          <a:xfrm>
            <a:off x="7313371" y="1990725"/>
            <a:ext cx="4113771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四、案例佐证</a:t>
            </a:r>
            <a:endParaRPr lang="en-US" sz="1100"/>
          </a:p>
        </p:txBody>
      </p:sp>
      <p:sp>
        <p:nvSpPr>
          <p:cNvPr id="28" name="TextBox 28"/>
          <p:cNvSpPr txBox="1"/>
          <p:nvPr>
            <p:custDataLst>
              <p:tags r:id="rId26"/>
            </p:custDataLst>
          </p:nvPr>
        </p:nvSpPr>
        <p:spPr>
          <a:xfrm>
            <a:off x="7313371" y="2343150"/>
            <a:ext cx="4113771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工具在真实教学场景中的应用成效</a:t>
            </a:r>
            <a:endParaRPr lang="en-US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AutoShape 29"/>
          <p:cNvSpPr/>
          <p:nvPr>
            <p:custDataLst>
              <p:tags r:id="rId27"/>
            </p:custDataLst>
          </p:nvPr>
        </p:nvSpPr>
        <p:spPr>
          <a:xfrm>
            <a:off x="6246838" y="3971925"/>
            <a:ext cx="5485028" cy="2162175"/>
          </a:xfrm>
          <a:prstGeom prst="roundRect">
            <a:avLst>
              <a:gd name="adj" fmla="val 2236"/>
            </a:avLst>
          </a:prstGeom>
          <a:blipFill rotWithShape="1">
            <a:blip r:embed="rId28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30" name="AutoShape 30"/>
          <p:cNvSpPr/>
          <p:nvPr>
            <p:custDataLst>
              <p:tags r:id="rId29"/>
            </p:custDataLst>
          </p:nvPr>
        </p:nvSpPr>
        <p:spPr>
          <a:xfrm>
            <a:off x="6589652" y="4276725"/>
            <a:ext cx="533267" cy="533400"/>
          </a:xfrm>
          <a:prstGeom prst="ellipse">
            <a:avLst/>
          </a:prstGeom>
          <a:solidFill>
            <a:srgbClr val="FFE4E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1" name="AutoShape 31"/>
          <p:cNvSpPr/>
          <p:nvPr>
            <p:custDataLst>
              <p:tags r:id="rId30"/>
            </p:custDataLst>
          </p:nvPr>
        </p:nvSpPr>
        <p:spPr>
          <a:xfrm>
            <a:off x="6767308" y="4464380"/>
            <a:ext cx="177805" cy="158088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5533" y="605"/>
                </a:moveTo>
                <a:cubicBezTo>
                  <a:pt x="5254" y="225"/>
                  <a:pt x="4807" y="0"/>
                  <a:pt x="4332" y="0"/>
                </a:cubicBezTo>
                <a:cubicBezTo>
                  <a:pt x="3513" y="0"/>
                  <a:pt x="2850" y="654"/>
                  <a:pt x="2850" y="1463"/>
                </a:cubicBezTo>
                <a:lnTo>
                  <a:pt x="2850" y="1510"/>
                </a:lnTo>
                <a:cubicBezTo>
                  <a:pt x="2850" y="2768"/>
                  <a:pt x="4473" y="4115"/>
                  <a:pt x="5268" y="4699"/>
                </a:cubicBezTo>
                <a:cubicBezTo>
                  <a:pt x="5526" y="4889"/>
                  <a:pt x="5872" y="4889"/>
                  <a:pt x="6129" y="4699"/>
                </a:cubicBezTo>
                <a:cubicBezTo>
                  <a:pt x="6925" y="4113"/>
                  <a:pt x="8548" y="2768"/>
                  <a:pt x="8548" y="1510"/>
                </a:cubicBezTo>
                <a:lnTo>
                  <a:pt x="8548" y="1463"/>
                </a:lnTo>
                <a:cubicBezTo>
                  <a:pt x="8548" y="654"/>
                  <a:pt x="7885" y="0"/>
                  <a:pt x="7065" y="0"/>
                </a:cubicBezTo>
                <a:cubicBezTo>
                  <a:pt x="6590" y="0"/>
                  <a:pt x="6143" y="225"/>
                  <a:pt x="5864" y="605"/>
                </a:cubicBezTo>
                <a:lnTo>
                  <a:pt x="5700" y="834"/>
                </a:lnTo>
                <a:lnTo>
                  <a:pt x="5533" y="605"/>
                </a:lnTo>
                <a:close/>
                <a:moveTo>
                  <a:pt x="2163" y="6670"/>
                </a:moveTo>
                <a:lnTo>
                  <a:pt x="1320" y="7500"/>
                </a:lnTo>
                <a:lnTo>
                  <a:pt x="633" y="7500"/>
                </a:lnTo>
                <a:cubicBezTo>
                  <a:pt x="283" y="7500"/>
                  <a:pt x="0" y="7779"/>
                  <a:pt x="0" y="8125"/>
                </a:cubicBezTo>
                <a:lnTo>
                  <a:pt x="0" y="9375"/>
                </a:lnTo>
                <a:cubicBezTo>
                  <a:pt x="0" y="9721"/>
                  <a:pt x="283" y="10000"/>
                  <a:pt x="633" y="10000"/>
                </a:cubicBezTo>
                <a:lnTo>
                  <a:pt x="6976" y="10000"/>
                </a:lnTo>
                <a:cubicBezTo>
                  <a:pt x="7550" y="10000"/>
                  <a:pt x="8110" y="9818"/>
                  <a:pt x="8573" y="9482"/>
                </a:cubicBezTo>
                <a:lnTo>
                  <a:pt x="11079" y="7660"/>
                </a:lnTo>
                <a:cubicBezTo>
                  <a:pt x="11431" y="7404"/>
                  <a:pt x="11506" y="6916"/>
                  <a:pt x="11247" y="6568"/>
                </a:cubicBezTo>
                <a:cubicBezTo>
                  <a:pt x="10988" y="6221"/>
                  <a:pt x="10493" y="6147"/>
                  <a:pt x="10141" y="6402"/>
                </a:cubicBezTo>
                <a:lnTo>
                  <a:pt x="7770" y="8125"/>
                </a:lnTo>
                <a:lnTo>
                  <a:pt x="5541" y="8125"/>
                </a:lnTo>
                <a:cubicBezTo>
                  <a:pt x="5278" y="8125"/>
                  <a:pt x="5066" y="7916"/>
                  <a:pt x="5066" y="7656"/>
                </a:cubicBezTo>
                <a:cubicBezTo>
                  <a:pt x="5066" y="7398"/>
                  <a:pt x="5279" y="7188"/>
                  <a:pt x="5541" y="7188"/>
                </a:cubicBezTo>
                <a:lnTo>
                  <a:pt x="6966" y="7188"/>
                </a:lnTo>
                <a:cubicBezTo>
                  <a:pt x="7317" y="7188"/>
                  <a:pt x="7600" y="6908"/>
                  <a:pt x="7600" y="6563"/>
                </a:cubicBezTo>
                <a:cubicBezTo>
                  <a:pt x="7600" y="6218"/>
                  <a:pt x="7316" y="5938"/>
                  <a:pt x="6966" y="5938"/>
                </a:cubicBezTo>
                <a:lnTo>
                  <a:pt x="3954" y="5938"/>
                </a:lnTo>
                <a:cubicBezTo>
                  <a:pt x="3283" y="5938"/>
                  <a:pt x="2638" y="6201"/>
                  <a:pt x="2163" y="6670"/>
                </a:cubicBezTo>
                <a:close/>
              </a:path>
            </a:pathLst>
          </a:custGeom>
          <a:solidFill>
            <a:srgbClr val="FB718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2" name="TextBox 32"/>
          <p:cNvSpPr txBox="1"/>
          <p:nvPr>
            <p:custDataLst>
              <p:tags r:id="rId31"/>
            </p:custDataLst>
          </p:nvPr>
        </p:nvSpPr>
        <p:spPr>
          <a:xfrm>
            <a:off x="7313371" y="4305300"/>
            <a:ext cx="4113771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五、实践导向</a:t>
            </a:r>
            <a:endParaRPr lang="en-US" sz="1100"/>
          </a:p>
        </p:txBody>
      </p:sp>
      <p:sp>
        <p:nvSpPr>
          <p:cNvPr id="33" name="TextBox 33"/>
          <p:cNvSpPr txBox="1"/>
          <p:nvPr>
            <p:custDataLst>
              <p:tags r:id="rId32"/>
            </p:custDataLst>
          </p:nvPr>
        </p:nvSpPr>
        <p:spPr>
          <a:xfrm>
            <a:off x="7313371" y="4657725"/>
            <a:ext cx="4113771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为一线教师提供可操作的教学参考</a:t>
            </a:r>
            <a:endParaRPr lang="en-US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AutoShape 34"/>
          <p:cNvSpPr/>
          <p:nvPr/>
        </p:nvSpPr>
        <p:spPr>
          <a:xfrm>
            <a:off x="457086" y="6362700"/>
            <a:ext cx="1218895" cy="38100"/>
          </a:xfrm>
          <a:prstGeom prst="roundRect">
            <a:avLst>
              <a:gd name="adj" fmla="val 50000"/>
            </a:avLst>
          </a:prstGeom>
          <a:solidFill>
            <a:srgbClr val="A7F3D0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5" name="AutoShape 35"/>
          <p:cNvSpPr/>
          <p:nvPr/>
        </p:nvSpPr>
        <p:spPr>
          <a:xfrm>
            <a:off x="6246838" y="6362700"/>
            <a:ext cx="609448" cy="38100"/>
          </a:xfrm>
          <a:prstGeom prst="roundRect">
            <a:avLst>
              <a:gd name="adj" fmla="val 50000"/>
            </a:avLst>
          </a:prstGeom>
          <a:solidFill>
            <a:srgbClr val="BAE6FD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6" name="AutoShape 36"/>
          <p:cNvSpPr/>
          <p:nvPr/>
        </p:nvSpPr>
        <p:spPr>
          <a:xfrm>
            <a:off x="11427142" y="6362700"/>
            <a:ext cx="304724" cy="38100"/>
          </a:xfrm>
          <a:prstGeom prst="roundRect">
            <a:avLst>
              <a:gd name="adj" fmla="val 50000"/>
            </a:avLst>
          </a:prstGeom>
          <a:solidFill>
            <a:srgbClr val="FED7AA">
              <a:alpha val="100000"/>
            </a:srgbClr>
          </a:solidFill>
          <a:ln>
            <a:headEnd type="none"/>
            <a:tailEnd type="none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0F0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TextBox 4"/>
          <p:cNvSpPr txBox="1"/>
          <p:nvPr/>
        </p:nvSpPr>
        <p:spPr>
          <a:xfrm>
            <a:off x="457086" y="428625"/>
            <a:ext cx="11274781" cy="5048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36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科学思维的核心内涵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457086" y="990600"/>
            <a:ext cx="914171" cy="38100"/>
          </a:xfrm>
          <a:prstGeom prst="roundRect">
            <a:avLst>
              <a:gd name="adj" fmla="val 50000"/>
            </a:avLst>
          </a:pr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6" name="TextBox 6"/>
          <p:cNvSpPr txBox="1"/>
          <p:nvPr/>
        </p:nvSpPr>
        <p:spPr>
          <a:xfrm>
            <a:off x="457086" y="1123950"/>
            <a:ext cx="11274781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小学科学核心素养的关键组成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457086" y="1638300"/>
            <a:ext cx="6399200" cy="2533650"/>
          </a:xfrm>
          <a:prstGeom prst="roundRect">
            <a:avLst>
              <a:gd name="adj" fmla="val 1628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8" name="AutoShape 8"/>
          <p:cNvSpPr/>
          <p:nvPr/>
        </p:nvSpPr>
        <p:spPr>
          <a:xfrm>
            <a:off x="723718" y="1905000"/>
            <a:ext cx="304724" cy="3048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0"/>
                </a:moveTo>
                <a:cubicBezTo>
                  <a:pt x="2240" y="0"/>
                  <a:pt x="0" y="2240"/>
                  <a:pt x="0" y="5000"/>
                </a:cubicBezTo>
                <a:cubicBezTo>
                  <a:pt x="0" y="7760"/>
                  <a:pt x="2240" y="10000"/>
                  <a:pt x="4999" y="10000"/>
                </a:cubicBezTo>
                <a:cubicBezTo>
                  <a:pt x="7758" y="10000"/>
                  <a:pt x="9998" y="7760"/>
                  <a:pt x="9998" y="5000"/>
                </a:cubicBezTo>
                <a:cubicBezTo>
                  <a:pt x="9998" y="2240"/>
                  <a:pt x="7758" y="0"/>
                  <a:pt x="4999" y="0"/>
                </a:cubicBezTo>
                <a:close/>
                <a:moveTo>
                  <a:pt x="5499" y="8500"/>
                </a:moveTo>
                <a:lnTo>
                  <a:pt x="4499" y="8500"/>
                </a:lnTo>
                <a:lnTo>
                  <a:pt x="4499" y="7500"/>
                </a:lnTo>
                <a:lnTo>
                  <a:pt x="5499" y="7500"/>
                </a:lnTo>
                <a:lnTo>
                  <a:pt x="5499" y="8500"/>
                </a:lnTo>
                <a:close/>
                <a:moveTo>
                  <a:pt x="6534" y="4625"/>
                </a:moveTo>
                <a:lnTo>
                  <a:pt x="6084" y="5085"/>
                </a:lnTo>
                <a:cubicBezTo>
                  <a:pt x="5724" y="5450"/>
                  <a:pt x="5499" y="5750"/>
                  <a:pt x="5499" y="6500"/>
                </a:cubicBezTo>
                <a:lnTo>
                  <a:pt x="4499" y="6500"/>
                </a:lnTo>
                <a:lnTo>
                  <a:pt x="4499" y="6250"/>
                </a:lnTo>
                <a:cubicBezTo>
                  <a:pt x="4499" y="5700"/>
                  <a:pt x="4724" y="5200"/>
                  <a:pt x="5084" y="4835"/>
                </a:cubicBezTo>
                <a:lnTo>
                  <a:pt x="5704" y="4205"/>
                </a:lnTo>
                <a:cubicBezTo>
                  <a:pt x="5889" y="4025"/>
                  <a:pt x="5999" y="3775"/>
                  <a:pt x="5999" y="3500"/>
                </a:cubicBezTo>
                <a:cubicBezTo>
                  <a:pt x="5999" y="2950"/>
                  <a:pt x="5549" y="2500"/>
                  <a:pt x="4999" y="2500"/>
                </a:cubicBezTo>
                <a:cubicBezTo>
                  <a:pt x="4447" y="2500"/>
                  <a:pt x="3999" y="2948"/>
                  <a:pt x="3999" y="3500"/>
                </a:cubicBezTo>
                <a:lnTo>
                  <a:pt x="2999" y="3500"/>
                </a:lnTo>
                <a:cubicBezTo>
                  <a:pt x="2999" y="2395"/>
                  <a:pt x="3894" y="1500"/>
                  <a:pt x="4999" y="1500"/>
                </a:cubicBezTo>
                <a:cubicBezTo>
                  <a:pt x="6103" y="1500"/>
                  <a:pt x="6999" y="2396"/>
                  <a:pt x="6999" y="3500"/>
                </a:cubicBezTo>
                <a:cubicBezTo>
                  <a:pt x="6999" y="3940"/>
                  <a:pt x="6819" y="4340"/>
                  <a:pt x="6534" y="4625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9" name="TextBox 9"/>
          <p:cNvSpPr txBox="1"/>
          <p:nvPr/>
        </p:nvSpPr>
        <p:spPr>
          <a:xfrm>
            <a:off x="1180804" y="1895475"/>
            <a:ext cx="5446937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科学思维定义</a:t>
            </a:r>
            <a:endParaRPr lang="en-US" sz="1100"/>
          </a:p>
        </p:txBody>
      </p:sp>
      <p:sp>
        <p:nvSpPr>
          <p:cNvPr id="10" name="TextBox 10"/>
          <p:cNvSpPr txBox="1"/>
          <p:nvPr/>
        </p:nvSpPr>
        <p:spPr>
          <a:xfrm>
            <a:off x="1180804" y="2209800"/>
            <a:ext cx="5675480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学生在科学探究全过程中，综合运用观察、猜想、推理、验证、分析、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总结等思维方法的核心能力。</a:t>
            </a:r>
            <a:endParaRPr sz="13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57086" y="4324350"/>
            <a:ext cx="6399200" cy="438150"/>
          </a:xfrm>
          <a:prstGeom prst="roundRect">
            <a:avLst>
              <a:gd name="adj" fmla="val 36694"/>
            </a:avLst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2" name="AutoShape 12"/>
          <p:cNvSpPr/>
          <p:nvPr/>
        </p:nvSpPr>
        <p:spPr>
          <a:xfrm>
            <a:off x="618970" y="4350544"/>
            <a:ext cx="380905" cy="3810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3" name="AutoShape 13"/>
          <p:cNvSpPr/>
          <p:nvPr/>
        </p:nvSpPr>
        <p:spPr>
          <a:xfrm>
            <a:off x="714196" y="4445794"/>
            <a:ext cx="190452" cy="1905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0"/>
                </a:moveTo>
                <a:cubicBezTo>
                  <a:pt x="2727" y="0"/>
                  <a:pt x="786" y="2073"/>
                  <a:pt x="0" y="5000"/>
                </a:cubicBezTo>
                <a:cubicBezTo>
                  <a:pt x="786" y="7927"/>
                  <a:pt x="2727" y="10000"/>
                  <a:pt x="4999" y="10000"/>
                </a:cubicBezTo>
                <a:cubicBezTo>
                  <a:pt x="7208" y="10000"/>
                  <a:pt x="9191" y="8016"/>
                  <a:pt x="9998" y="5000"/>
                </a:cubicBezTo>
                <a:cubicBezTo>
                  <a:pt x="9212" y="2073"/>
                  <a:pt x="7271" y="0"/>
                  <a:pt x="4999" y="0"/>
                </a:cubicBezTo>
                <a:close/>
                <a:moveTo>
                  <a:pt x="4999" y="8333"/>
                </a:moveTo>
                <a:cubicBezTo>
                  <a:pt x="3745" y="8333"/>
                  <a:pt x="2727" y="6840"/>
                  <a:pt x="2727" y="5000"/>
                </a:cubicBezTo>
                <a:cubicBezTo>
                  <a:pt x="2727" y="3160"/>
                  <a:pt x="3745" y="1667"/>
                  <a:pt x="4999" y="1667"/>
                </a:cubicBezTo>
                <a:cubicBezTo>
                  <a:pt x="6254" y="1667"/>
                  <a:pt x="7271" y="3159"/>
                  <a:pt x="7271" y="5000"/>
                </a:cubicBezTo>
                <a:cubicBezTo>
                  <a:pt x="7271" y="6841"/>
                  <a:pt x="6254" y="8333"/>
                  <a:pt x="4999" y="8333"/>
                </a:cubicBezTo>
                <a:close/>
                <a:moveTo>
                  <a:pt x="4999" y="3000"/>
                </a:moveTo>
                <a:cubicBezTo>
                  <a:pt x="4245" y="3000"/>
                  <a:pt x="3636" y="3893"/>
                  <a:pt x="3636" y="5000"/>
                </a:cubicBezTo>
                <a:cubicBezTo>
                  <a:pt x="3636" y="6104"/>
                  <a:pt x="4247" y="7000"/>
                  <a:pt x="4999" y="7000"/>
                </a:cubicBezTo>
                <a:cubicBezTo>
                  <a:pt x="5751" y="7000"/>
                  <a:pt x="6362" y="6104"/>
                  <a:pt x="6362" y="5000"/>
                </a:cubicBezTo>
                <a:cubicBezTo>
                  <a:pt x="6362" y="3896"/>
                  <a:pt x="5751" y="3000"/>
                  <a:pt x="4999" y="3000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4" name="TextBox 14"/>
          <p:cNvSpPr txBox="1"/>
          <p:nvPr/>
        </p:nvSpPr>
        <p:spPr>
          <a:xfrm>
            <a:off x="1114147" y="4350544"/>
            <a:ext cx="558025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观察思维</a:t>
            </a:r>
            <a:endParaRPr lang="en-US" sz="1100"/>
          </a:p>
        </p:txBody>
      </p:sp>
      <p:sp>
        <p:nvSpPr>
          <p:cNvPr id="15" name="TextBox 15"/>
          <p:cNvSpPr txBox="1"/>
          <p:nvPr/>
        </p:nvSpPr>
        <p:spPr>
          <a:xfrm>
            <a:off x="1114147" y="4588669"/>
            <a:ext cx="5580254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细致、全面、系统地观察实验现象</a:t>
            </a:r>
            <a:endParaRPr lang="en-US" sz="1100"/>
          </a:p>
        </p:txBody>
      </p:sp>
      <p:sp>
        <p:nvSpPr>
          <p:cNvPr id="16" name="AutoShape 16"/>
          <p:cNvSpPr/>
          <p:nvPr/>
        </p:nvSpPr>
        <p:spPr>
          <a:xfrm>
            <a:off x="457086" y="4872038"/>
            <a:ext cx="6399200" cy="438150"/>
          </a:xfrm>
          <a:prstGeom prst="roundRect">
            <a:avLst>
              <a:gd name="adj" fmla="val 36694"/>
            </a:avLst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7" name="AutoShape 17"/>
          <p:cNvSpPr/>
          <p:nvPr/>
        </p:nvSpPr>
        <p:spPr>
          <a:xfrm>
            <a:off x="618970" y="4898231"/>
            <a:ext cx="380905" cy="381000"/>
          </a:xfrm>
          <a:prstGeom prst="ellipse">
            <a:avLst/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8" name="AutoShape 18"/>
          <p:cNvSpPr/>
          <p:nvPr/>
        </p:nvSpPr>
        <p:spPr>
          <a:xfrm>
            <a:off x="714196" y="4993481"/>
            <a:ext cx="190452" cy="1905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2857" y="9500"/>
                </a:moveTo>
                <a:cubicBezTo>
                  <a:pt x="2857" y="9775"/>
                  <a:pt x="3178" y="10000"/>
                  <a:pt x="3571" y="10000"/>
                </a:cubicBezTo>
                <a:lnTo>
                  <a:pt x="6427" y="10000"/>
                </a:lnTo>
                <a:cubicBezTo>
                  <a:pt x="6820" y="10000"/>
                  <a:pt x="7141" y="9775"/>
                  <a:pt x="7141" y="9500"/>
                </a:cubicBezTo>
                <a:lnTo>
                  <a:pt x="7141" y="9000"/>
                </a:lnTo>
                <a:lnTo>
                  <a:pt x="2857" y="9000"/>
                </a:lnTo>
                <a:lnTo>
                  <a:pt x="2857" y="9500"/>
                </a:lnTo>
                <a:close/>
                <a:moveTo>
                  <a:pt x="4999" y="0"/>
                </a:moveTo>
                <a:cubicBezTo>
                  <a:pt x="2242" y="0"/>
                  <a:pt x="0" y="1570"/>
                  <a:pt x="0" y="3500"/>
                </a:cubicBezTo>
                <a:cubicBezTo>
                  <a:pt x="0" y="4690"/>
                  <a:pt x="850" y="5735"/>
                  <a:pt x="2142" y="6370"/>
                </a:cubicBezTo>
                <a:lnTo>
                  <a:pt x="2142" y="7500"/>
                </a:lnTo>
                <a:cubicBezTo>
                  <a:pt x="2142" y="7775"/>
                  <a:pt x="2464" y="8000"/>
                  <a:pt x="2857" y="8000"/>
                </a:cubicBezTo>
                <a:lnTo>
                  <a:pt x="7141" y="8000"/>
                </a:lnTo>
                <a:cubicBezTo>
                  <a:pt x="7534" y="8000"/>
                  <a:pt x="7856" y="7775"/>
                  <a:pt x="7856" y="7500"/>
                </a:cubicBezTo>
                <a:lnTo>
                  <a:pt x="7856" y="6370"/>
                </a:lnTo>
                <a:cubicBezTo>
                  <a:pt x="9148" y="5735"/>
                  <a:pt x="9998" y="4690"/>
                  <a:pt x="9998" y="3500"/>
                </a:cubicBezTo>
                <a:cubicBezTo>
                  <a:pt x="9998" y="1570"/>
                  <a:pt x="7756" y="0"/>
                  <a:pt x="4999" y="0"/>
                </a:cubicBezTo>
                <a:close/>
                <a:moveTo>
                  <a:pt x="7034" y="5550"/>
                </a:moveTo>
                <a:lnTo>
                  <a:pt x="6427" y="5850"/>
                </a:lnTo>
                <a:lnTo>
                  <a:pt x="6427" y="7000"/>
                </a:lnTo>
                <a:lnTo>
                  <a:pt x="3571" y="7000"/>
                </a:lnTo>
                <a:lnTo>
                  <a:pt x="3571" y="5850"/>
                </a:lnTo>
                <a:lnTo>
                  <a:pt x="2964" y="5550"/>
                </a:lnTo>
                <a:cubicBezTo>
                  <a:pt x="2000" y="5080"/>
                  <a:pt x="1428" y="4315"/>
                  <a:pt x="1428" y="3500"/>
                </a:cubicBezTo>
                <a:cubicBezTo>
                  <a:pt x="1428" y="2120"/>
                  <a:pt x="3028" y="1000"/>
                  <a:pt x="4999" y="1000"/>
                </a:cubicBezTo>
                <a:cubicBezTo>
                  <a:pt x="6970" y="1000"/>
                  <a:pt x="8570" y="2120"/>
                  <a:pt x="8570" y="3500"/>
                </a:cubicBezTo>
                <a:cubicBezTo>
                  <a:pt x="8570" y="4315"/>
                  <a:pt x="7998" y="5080"/>
                  <a:pt x="7034" y="5550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TextBox 19"/>
          <p:cNvSpPr txBox="1"/>
          <p:nvPr/>
        </p:nvSpPr>
        <p:spPr>
          <a:xfrm>
            <a:off x="1114147" y="4898231"/>
            <a:ext cx="558025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推理思维</a:t>
            </a:r>
            <a:endParaRPr lang="en-US" sz="1100"/>
          </a:p>
        </p:txBody>
      </p:sp>
      <p:sp>
        <p:nvSpPr>
          <p:cNvPr id="20" name="TextBox 20"/>
          <p:cNvSpPr txBox="1"/>
          <p:nvPr/>
        </p:nvSpPr>
        <p:spPr>
          <a:xfrm>
            <a:off x="1114147" y="5136356"/>
            <a:ext cx="5580254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基于证据进行逻辑推理与结论推导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>
            <a:off x="457086" y="5419725"/>
            <a:ext cx="6399200" cy="438150"/>
          </a:xfrm>
          <a:prstGeom prst="roundRect">
            <a:avLst>
              <a:gd name="adj" fmla="val 36694"/>
            </a:avLst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2" name="AutoShape 22"/>
          <p:cNvSpPr/>
          <p:nvPr/>
        </p:nvSpPr>
        <p:spPr>
          <a:xfrm>
            <a:off x="618970" y="5445919"/>
            <a:ext cx="380905" cy="3810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3" name="AutoShape 23"/>
          <p:cNvSpPr/>
          <p:nvPr/>
        </p:nvSpPr>
        <p:spPr>
          <a:xfrm>
            <a:off x="714196" y="5541169"/>
            <a:ext cx="190452" cy="1905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0"/>
                </a:moveTo>
                <a:lnTo>
                  <a:pt x="0" y="10000"/>
                </a:lnTo>
                <a:lnTo>
                  <a:pt x="9998" y="10000"/>
                </a:lnTo>
                <a:lnTo>
                  <a:pt x="4999" y="0"/>
                </a:lnTo>
                <a:close/>
                <a:moveTo>
                  <a:pt x="4999" y="2235"/>
                </a:moveTo>
                <a:lnTo>
                  <a:pt x="8098" y="8824"/>
                </a:lnTo>
                <a:lnTo>
                  <a:pt x="1900" y="8824"/>
                </a:lnTo>
                <a:lnTo>
                  <a:pt x="4999" y="2235"/>
                </a:lnTo>
                <a:close/>
                <a:moveTo>
                  <a:pt x="4499" y="4706"/>
                </a:moveTo>
                <a:lnTo>
                  <a:pt x="4499" y="7059"/>
                </a:lnTo>
                <a:lnTo>
                  <a:pt x="5499" y="7059"/>
                </a:lnTo>
                <a:lnTo>
                  <a:pt x="5499" y="4706"/>
                </a:lnTo>
                <a:lnTo>
                  <a:pt x="4499" y="4706"/>
                </a:lnTo>
                <a:close/>
                <a:moveTo>
                  <a:pt x="4499" y="8235"/>
                </a:moveTo>
                <a:lnTo>
                  <a:pt x="4499" y="9412"/>
                </a:lnTo>
                <a:lnTo>
                  <a:pt x="5499" y="9412"/>
                </a:lnTo>
                <a:lnTo>
                  <a:pt x="5499" y="8235"/>
                </a:lnTo>
                <a:lnTo>
                  <a:pt x="4499" y="8235"/>
                </a:ln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4" name="TextBox 24"/>
          <p:cNvSpPr txBox="1"/>
          <p:nvPr/>
        </p:nvSpPr>
        <p:spPr>
          <a:xfrm>
            <a:off x="1114147" y="5445919"/>
            <a:ext cx="558025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创新思维</a:t>
            </a:r>
            <a:endParaRPr lang="en-US" sz="1100"/>
          </a:p>
        </p:txBody>
      </p:sp>
      <p:sp>
        <p:nvSpPr>
          <p:cNvPr id="25" name="TextBox 25"/>
          <p:cNvSpPr txBox="1"/>
          <p:nvPr/>
        </p:nvSpPr>
        <p:spPr>
          <a:xfrm>
            <a:off x="1114147" y="5684044"/>
            <a:ext cx="5580254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提出个性化探究方案，大胆尝试与验证</a:t>
            </a:r>
            <a:endParaRPr lang="en-US" sz="1100"/>
          </a:p>
        </p:txBody>
      </p:sp>
      <p:sp>
        <p:nvSpPr>
          <p:cNvPr id="26" name="AutoShape 26"/>
          <p:cNvSpPr/>
          <p:nvPr/>
        </p:nvSpPr>
        <p:spPr>
          <a:xfrm>
            <a:off x="457086" y="5967412"/>
            <a:ext cx="6399200" cy="438150"/>
          </a:xfrm>
          <a:prstGeom prst="roundRect">
            <a:avLst>
              <a:gd name="adj" fmla="val 36694"/>
            </a:avLst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7" name="AutoShape 27"/>
          <p:cNvSpPr/>
          <p:nvPr/>
        </p:nvSpPr>
        <p:spPr>
          <a:xfrm>
            <a:off x="618970" y="5993606"/>
            <a:ext cx="380905" cy="381000"/>
          </a:xfrm>
          <a:prstGeom prst="ellipse">
            <a:avLst/>
          </a:prstGeom>
          <a:solidFill>
            <a:srgbClr val="FEF3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8" name="AutoShape 28"/>
          <p:cNvSpPr/>
          <p:nvPr/>
        </p:nvSpPr>
        <p:spPr>
          <a:xfrm>
            <a:off x="714196" y="6088856"/>
            <a:ext cx="190452" cy="19050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0"/>
                </a:moveTo>
                <a:cubicBezTo>
                  <a:pt x="2240" y="0"/>
                  <a:pt x="0" y="2240"/>
                  <a:pt x="0" y="5000"/>
                </a:cubicBezTo>
                <a:cubicBezTo>
                  <a:pt x="0" y="7760"/>
                  <a:pt x="2240" y="10000"/>
                  <a:pt x="4999" y="10000"/>
                </a:cubicBezTo>
                <a:cubicBezTo>
                  <a:pt x="7758" y="10000"/>
                  <a:pt x="9998" y="7760"/>
                  <a:pt x="9998" y="5000"/>
                </a:cubicBezTo>
                <a:cubicBezTo>
                  <a:pt x="9998" y="2240"/>
                  <a:pt x="7758" y="0"/>
                  <a:pt x="4999" y="0"/>
                </a:cubicBezTo>
                <a:close/>
                <a:moveTo>
                  <a:pt x="5499" y="7500"/>
                </a:moveTo>
                <a:lnTo>
                  <a:pt x="4499" y="7500"/>
                </a:lnTo>
                <a:lnTo>
                  <a:pt x="4499" y="6500"/>
                </a:lnTo>
                <a:lnTo>
                  <a:pt x="5499" y="6500"/>
                </a:lnTo>
                <a:lnTo>
                  <a:pt x="5499" y="7500"/>
                </a:lnTo>
                <a:close/>
                <a:moveTo>
                  <a:pt x="5499" y="5500"/>
                </a:moveTo>
                <a:lnTo>
                  <a:pt x="4499" y="5500"/>
                </a:lnTo>
                <a:lnTo>
                  <a:pt x="4499" y="2500"/>
                </a:lnTo>
                <a:lnTo>
                  <a:pt x="5499" y="2500"/>
                </a:lnTo>
                <a:lnTo>
                  <a:pt x="5499" y="5500"/>
                </a:lnTo>
                <a:close/>
              </a:path>
            </a:pathLst>
          </a:custGeom>
          <a:solidFill>
            <a:srgbClr val="F59E0B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9" name="TextBox 29"/>
          <p:cNvSpPr txBox="1"/>
          <p:nvPr/>
        </p:nvSpPr>
        <p:spPr>
          <a:xfrm>
            <a:off x="1114147" y="5993606"/>
            <a:ext cx="558025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质疑反思思维</a:t>
            </a:r>
            <a:endParaRPr lang="en-US" sz="1100"/>
          </a:p>
        </p:txBody>
      </p:sp>
      <p:sp>
        <p:nvSpPr>
          <p:cNvPr id="30" name="TextBox 30"/>
          <p:cNvSpPr txBox="1"/>
          <p:nvPr/>
        </p:nvSpPr>
        <p:spPr>
          <a:xfrm>
            <a:off x="1114147" y="6231731"/>
            <a:ext cx="5580254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对实验过程和结论进行批判性思考</a:t>
            </a:r>
            <a:endParaRPr lang="en-US" sz="1100"/>
          </a:p>
        </p:txBody>
      </p:sp>
      <p:sp>
        <p:nvSpPr>
          <p:cNvPr id="31" name="AutoShape 31"/>
          <p:cNvSpPr/>
          <p:nvPr/>
        </p:nvSpPr>
        <p:spPr>
          <a:xfrm>
            <a:off x="7161009" y="1638300"/>
            <a:ext cx="4570857" cy="4419600"/>
          </a:xfrm>
          <a:prstGeom prst="roundRect">
            <a:avLst>
              <a:gd name="adj" fmla="val 713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alphaModFix amt="100000"/>
          </a:blip>
          <a:srcRect t="13771" b="13771"/>
          <a:stretch>
            <a:fillRect/>
          </a:stretch>
        </p:blipFill>
        <p:spPr>
          <a:xfrm>
            <a:off x="7199099" y="1676400"/>
            <a:ext cx="4494676" cy="43434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33" name="TextBox 33"/>
          <p:cNvSpPr txBox="1"/>
          <p:nvPr/>
        </p:nvSpPr>
        <p:spPr>
          <a:xfrm>
            <a:off x="7161009" y="6210300"/>
            <a:ext cx="457085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1000" b="0" i="0" strike="noStrike">
                <a:solidFill>
                  <a:srgbClr val="6B728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科学探究：观察与记录的实践场景</a:t>
            </a:r>
            <a:endParaRPr lang="en-US"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0F0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TextBox 4"/>
          <p:cNvSpPr txBox="1"/>
          <p:nvPr/>
        </p:nvSpPr>
        <p:spPr>
          <a:xfrm>
            <a:off x="457086" y="476250"/>
            <a:ext cx="11274781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理论支撑：两大学习理论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457086" y="1000125"/>
            <a:ext cx="914171" cy="5715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6" name="AutoShape 6"/>
          <p:cNvSpPr/>
          <p:nvPr/>
        </p:nvSpPr>
        <p:spPr>
          <a:xfrm>
            <a:off x="457086" y="1285875"/>
            <a:ext cx="4170907" cy="4810125"/>
          </a:xfrm>
          <a:prstGeom prst="roundRect">
            <a:avLst>
              <a:gd name="adj" fmla="val 601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0000"/>
          </a:blip>
          <a:srcRect t="6712" b="6712"/>
          <a:stretch>
            <a:fillRect/>
          </a:stretch>
        </p:blipFill>
        <p:spPr>
          <a:xfrm>
            <a:off x="466608" y="1295400"/>
            <a:ext cx="4149481" cy="4791075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8" name="TextBox 8"/>
          <p:cNvSpPr txBox="1"/>
          <p:nvPr/>
        </p:nvSpPr>
        <p:spPr>
          <a:xfrm>
            <a:off x="457086" y="6210300"/>
            <a:ext cx="4168526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1000" b="0" i="0" strike="noStrike">
                <a:solidFill>
                  <a:srgbClr val="6B728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科学思维建构与认知负荷示意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4930336" y="1285875"/>
            <a:ext cx="6799149" cy="2447925"/>
          </a:xfrm>
          <a:prstGeom prst="roundRect">
            <a:avLst>
              <a:gd name="adj" fmla="val 1748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0" name="AutoShape 10"/>
          <p:cNvSpPr/>
          <p:nvPr/>
        </p:nvSpPr>
        <p:spPr>
          <a:xfrm>
            <a:off x="5168401" y="1524000"/>
            <a:ext cx="304724" cy="304800"/>
          </a:xfrm>
          <a:prstGeom prst="roundRect">
            <a:avLst>
              <a:gd name="adj" fmla="val 50000"/>
            </a:avLst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1" name="AutoShape 11"/>
          <p:cNvSpPr/>
          <p:nvPr/>
        </p:nvSpPr>
        <p:spPr>
          <a:xfrm>
            <a:off x="5253956" y="1609650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540" y="0"/>
                </a:moveTo>
                <a:cubicBezTo>
                  <a:pt x="4831" y="-138"/>
                  <a:pt x="5167" y="-138"/>
                  <a:pt x="5458" y="0"/>
                </a:cubicBezTo>
                <a:lnTo>
                  <a:pt x="9727" y="2014"/>
                </a:lnTo>
                <a:cubicBezTo>
                  <a:pt x="9893" y="2091"/>
                  <a:pt x="9998" y="2261"/>
                  <a:pt x="9998" y="2448"/>
                </a:cubicBezTo>
                <a:cubicBezTo>
                  <a:pt x="9998" y="2635"/>
                  <a:pt x="9892" y="2804"/>
                  <a:pt x="9727" y="2883"/>
                </a:cubicBezTo>
                <a:lnTo>
                  <a:pt x="5458" y="4896"/>
                </a:lnTo>
                <a:cubicBezTo>
                  <a:pt x="5167" y="5034"/>
                  <a:pt x="4831" y="5034"/>
                  <a:pt x="4540" y="4896"/>
                </a:cubicBezTo>
                <a:lnTo>
                  <a:pt x="271" y="2883"/>
                </a:lnTo>
                <a:cubicBezTo>
                  <a:pt x="105" y="2803"/>
                  <a:pt x="0" y="2634"/>
                  <a:pt x="0" y="2448"/>
                </a:cubicBezTo>
                <a:cubicBezTo>
                  <a:pt x="0" y="2262"/>
                  <a:pt x="106" y="2092"/>
                  <a:pt x="271" y="2014"/>
                </a:cubicBezTo>
                <a:lnTo>
                  <a:pt x="4540" y="0"/>
                </a:lnTo>
                <a:close/>
                <a:moveTo>
                  <a:pt x="939" y="4250"/>
                </a:moveTo>
                <a:lnTo>
                  <a:pt x="4148" y="5764"/>
                </a:lnTo>
                <a:cubicBezTo>
                  <a:pt x="4689" y="6019"/>
                  <a:pt x="5311" y="6019"/>
                  <a:pt x="5852" y="5764"/>
                </a:cubicBezTo>
                <a:lnTo>
                  <a:pt x="9061" y="4250"/>
                </a:lnTo>
                <a:lnTo>
                  <a:pt x="9727" y="4565"/>
                </a:lnTo>
                <a:cubicBezTo>
                  <a:pt x="9893" y="4643"/>
                  <a:pt x="9998" y="4813"/>
                  <a:pt x="9998" y="5000"/>
                </a:cubicBezTo>
                <a:cubicBezTo>
                  <a:pt x="9998" y="5186"/>
                  <a:pt x="9892" y="5356"/>
                  <a:pt x="9727" y="5435"/>
                </a:cubicBezTo>
                <a:lnTo>
                  <a:pt x="5458" y="7448"/>
                </a:lnTo>
                <a:cubicBezTo>
                  <a:pt x="5167" y="7586"/>
                  <a:pt x="4831" y="7586"/>
                  <a:pt x="4540" y="7448"/>
                </a:cubicBezTo>
                <a:lnTo>
                  <a:pt x="271" y="5435"/>
                </a:lnTo>
                <a:cubicBezTo>
                  <a:pt x="105" y="5355"/>
                  <a:pt x="0" y="5185"/>
                  <a:pt x="0" y="5000"/>
                </a:cubicBezTo>
                <a:cubicBezTo>
                  <a:pt x="0" y="4814"/>
                  <a:pt x="106" y="4644"/>
                  <a:pt x="271" y="4565"/>
                </a:cubicBezTo>
                <a:lnTo>
                  <a:pt x="937" y="4250"/>
                </a:lnTo>
                <a:close/>
                <a:moveTo>
                  <a:pt x="271" y="7117"/>
                </a:moveTo>
                <a:lnTo>
                  <a:pt x="937" y="6802"/>
                </a:lnTo>
                <a:lnTo>
                  <a:pt x="4146" y="8315"/>
                </a:lnTo>
                <a:cubicBezTo>
                  <a:pt x="4687" y="8571"/>
                  <a:pt x="5309" y="8571"/>
                  <a:pt x="5850" y="8315"/>
                </a:cubicBezTo>
                <a:lnTo>
                  <a:pt x="9059" y="6802"/>
                </a:lnTo>
                <a:lnTo>
                  <a:pt x="9725" y="7117"/>
                </a:lnTo>
                <a:cubicBezTo>
                  <a:pt x="9891" y="7195"/>
                  <a:pt x="9996" y="7364"/>
                  <a:pt x="9996" y="7552"/>
                </a:cubicBezTo>
                <a:cubicBezTo>
                  <a:pt x="9996" y="7738"/>
                  <a:pt x="9890" y="7908"/>
                  <a:pt x="9725" y="7986"/>
                </a:cubicBezTo>
                <a:lnTo>
                  <a:pt x="5456" y="10000"/>
                </a:lnTo>
                <a:cubicBezTo>
                  <a:pt x="5165" y="10138"/>
                  <a:pt x="4829" y="10138"/>
                  <a:pt x="4538" y="10000"/>
                </a:cubicBezTo>
                <a:lnTo>
                  <a:pt x="271" y="7986"/>
                </a:lnTo>
                <a:cubicBezTo>
                  <a:pt x="105" y="7907"/>
                  <a:pt x="0" y="7737"/>
                  <a:pt x="0" y="7552"/>
                </a:cubicBezTo>
                <a:cubicBezTo>
                  <a:pt x="0" y="7365"/>
                  <a:pt x="106" y="7196"/>
                  <a:pt x="271" y="7117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2" name="TextBox 12"/>
          <p:cNvSpPr txBox="1"/>
          <p:nvPr/>
        </p:nvSpPr>
        <p:spPr>
          <a:xfrm>
            <a:off x="5587397" y="1543050"/>
            <a:ext cx="5906404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065F4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建构主义学习理论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5168401" y="2064544"/>
            <a:ext cx="76181" cy="76200"/>
          </a:xfrm>
          <a:prstGeom prst="ellipse">
            <a:avLst/>
          </a:prstGeom>
          <a:solidFill>
            <a:srgbClr val="34D39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4" name="TextBox 14"/>
          <p:cNvSpPr txBox="1"/>
          <p:nvPr/>
        </p:nvSpPr>
        <p:spPr>
          <a:xfrm>
            <a:off x="5358854" y="2045494"/>
            <a:ext cx="613494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学生的科学思维并非被动接受的知识体系</a:t>
            </a:r>
            <a:endParaRPr lang="en-US" sz="1100"/>
          </a:p>
        </p:txBody>
      </p:sp>
      <p:sp>
        <p:nvSpPr>
          <p:cNvPr id="15" name="AutoShape 15"/>
          <p:cNvSpPr/>
          <p:nvPr/>
        </p:nvSpPr>
        <p:spPr>
          <a:xfrm>
            <a:off x="5168401" y="2457450"/>
            <a:ext cx="76181" cy="76200"/>
          </a:xfrm>
          <a:prstGeom prst="ellipse">
            <a:avLst/>
          </a:prstGeom>
          <a:solidFill>
            <a:srgbClr val="34D39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6" name="TextBox 16"/>
          <p:cNvSpPr txBox="1"/>
          <p:nvPr/>
        </p:nvSpPr>
        <p:spPr>
          <a:xfrm>
            <a:off x="5358854" y="2438400"/>
            <a:ext cx="613494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在主动参与、自主探究的实践过程中逐步建构、深化与发展</a:t>
            </a:r>
            <a:endParaRPr lang="en-US" sz="1100"/>
          </a:p>
        </p:txBody>
      </p:sp>
      <p:sp>
        <p:nvSpPr>
          <p:cNvPr id="17" name="AutoShape 17"/>
          <p:cNvSpPr/>
          <p:nvPr/>
        </p:nvSpPr>
        <p:spPr>
          <a:xfrm>
            <a:off x="5168401" y="2850356"/>
            <a:ext cx="76181" cy="76200"/>
          </a:xfrm>
          <a:prstGeom prst="ellipse">
            <a:avLst/>
          </a:prstGeom>
          <a:solidFill>
            <a:srgbClr val="34D39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8" name="TextBox 18"/>
          <p:cNvSpPr txBox="1"/>
          <p:nvPr/>
        </p:nvSpPr>
        <p:spPr>
          <a:xfrm>
            <a:off x="5358854" y="2831306"/>
            <a:ext cx="613494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小学科学实验提供“做中学、学中思”的实践平台</a:t>
            </a:r>
            <a:endParaRPr lang="en-US" sz="1100"/>
          </a:p>
        </p:txBody>
      </p:sp>
      <p:sp>
        <p:nvSpPr>
          <p:cNvPr id="19" name="AutoShape 19"/>
          <p:cNvSpPr/>
          <p:nvPr/>
        </p:nvSpPr>
        <p:spPr>
          <a:xfrm>
            <a:off x="5168401" y="3243262"/>
            <a:ext cx="76181" cy="76200"/>
          </a:xfrm>
          <a:prstGeom prst="ellipse">
            <a:avLst/>
          </a:prstGeom>
          <a:solidFill>
            <a:srgbClr val="34D39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0" name="TextBox 20"/>
          <p:cNvSpPr txBox="1"/>
          <p:nvPr/>
        </p:nvSpPr>
        <p:spPr>
          <a:xfrm>
            <a:off x="5358854" y="3224212"/>
            <a:ext cx="613494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学生在动手操作中观察现象、发现问题、推导结论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>
            <a:off x="4930336" y="3957638"/>
            <a:ext cx="6799149" cy="2447925"/>
          </a:xfrm>
          <a:prstGeom prst="roundRect">
            <a:avLst>
              <a:gd name="adj" fmla="val 1748"/>
            </a:avLst>
          </a:prstGeom>
          <a:blipFill rotWithShape="1">
            <a:blip r:embed="rId4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2" name="AutoShape 22"/>
          <p:cNvSpPr/>
          <p:nvPr/>
        </p:nvSpPr>
        <p:spPr>
          <a:xfrm>
            <a:off x="5168401" y="4195762"/>
            <a:ext cx="304724" cy="304800"/>
          </a:xfrm>
          <a:prstGeom prst="roundRect">
            <a:avLst>
              <a:gd name="adj" fmla="val 50000"/>
            </a:avLst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3" name="AutoShape 23"/>
          <p:cNvSpPr/>
          <p:nvPr/>
        </p:nvSpPr>
        <p:spPr>
          <a:xfrm>
            <a:off x="5253956" y="4281413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2258" y="1094"/>
                </a:moveTo>
                <a:cubicBezTo>
                  <a:pt x="2258" y="490"/>
                  <a:pt x="2764" y="0"/>
                  <a:pt x="3386" y="0"/>
                </a:cubicBezTo>
                <a:lnTo>
                  <a:pt x="3870" y="0"/>
                </a:lnTo>
                <a:cubicBezTo>
                  <a:pt x="4227" y="0"/>
                  <a:pt x="4515" y="279"/>
                  <a:pt x="4515" y="625"/>
                </a:cubicBezTo>
                <a:lnTo>
                  <a:pt x="4515" y="9375"/>
                </a:lnTo>
                <a:cubicBezTo>
                  <a:pt x="4515" y="9721"/>
                  <a:pt x="4227" y="10000"/>
                  <a:pt x="3870" y="10000"/>
                </a:cubicBezTo>
                <a:lnTo>
                  <a:pt x="3225" y="10000"/>
                </a:lnTo>
                <a:cubicBezTo>
                  <a:pt x="2624" y="10000"/>
                  <a:pt x="2119" y="9602"/>
                  <a:pt x="1975" y="9063"/>
                </a:cubicBezTo>
                <a:cubicBezTo>
                  <a:pt x="1961" y="9063"/>
                  <a:pt x="1949" y="9063"/>
                  <a:pt x="1935" y="9063"/>
                </a:cubicBezTo>
                <a:cubicBezTo>
                  <a:pt x="1044" y="9063"/>
                  <a:pt x="323" y="8363"/>
                  <a:pt x="323" y="7500"/>
                </a:cubicBezTo>
                <a:cubicBezTo>
                  <a:pt x="323" y="7148"/>
                  <a:pt x="443" y="6824"/>
                  <a:pt x="645" y="6563"/>
                </a:cubicBezTo>
                <a:cubicBezTo>
                  <a:pt x="254" y="6277"/>
                  <a:pt x="0" y="5824"/>
                  <a:pt x="0" y="5313"/>
                </a:cubicBezTo>
                <a:cubicBezTo>
                  <a:pt x="0" y="4709"/>
                  <a:pt x="355" y="4184"/>
                  <a:pt x="871" y="3924"/>
                </a:cubicBezTo>
                <a:cubicBezTo>
                  <a:pt x="728" y="3689"/>
                  <a:pt x="645" y="3416"/>
                  <a:pt x="645" y="3125"/>
                </a:cubicBezTo>
                <a:cubicBezTo>
                  <a:pt x="645" y="2262"/>
                  <a:pt x="1367" y="1563"/>
                  <a:pt x="2258" y="1563"/>
                </a:cubicBezTo>
                <a:lnTo>
                  <a:pt x="2258" y="1094"/>
                </a:lnTo>
                <a:close/>
                <a:moveTo>
                  <a:pt x="7740" y="1094"/>
                </a:moveTo>
                <a:lnTo>
                  <a:pt x="7740" y="1563"/>
                </a:lnTo>
                <a:cubicBezTo>
                  <a:pt x="8631" y="1563"/>
                  <a:pt x="9353" y="2262"/>
                  <a:pt x="9353" y="3125"/>
                </a:cubicBezTo>
                <a:cubicBezTo>
                  <a:pt x="9353" y="3418"/>
                  <a:pt x="9270" y="3691"/>
                  <a:pt x="9127" y="3924"/>
                </a:cubicBezTo>
                <a:cubicBezTo>
                  <a:pt x="9645" y="4184"/>
                  <a:pt x="9998" y="4707"/>
                  <a:pt x="9998" y="5313"/>
                </a:cubicBezTo>
                <a:cubicBezTo>
                  <a:pt x="9998" y="5824"/>
                  <a:pt x="9744" y="6277"/>
                  <a:pt x="9353" y="6563"/>
                </a:cubicBezTo>
                <a:cubicBezTo>
                  <a:pt x="9555" y="6824"/>
                  <a:pt x="9675" y="7148"/>
                  <a:pt x="9675" y="7500"/>
                </a:cubicBezTo>
                <a:cubicBezTo>
                  <a:pt x="9675" y="8363"/>
                  <a:pt x="8954" y="9063"/>
                  <a:pt x="8063" y="9063"/>
                </a:cubicBezTo>
                <a:cubicBezTo>
                  <a:pt x="8049" y="9063"/>
                  <a:pt x="8037" y="9063"/>
                  <a:pt x="8023" y="9063"/>
                </a:cubicBezTo>
                <a:cubicBezTo>
                  <a:pt x="7879" y="9602"/>
                  <a:pt x="7374" y="10000"/>
                  <a:pt x="6773" y="10000"/>
                </a:cubicBezTo>
                <a:lnTo>
                  <a:pt x="6128" y="10000"/>
                </a:lnTo>
                <a:cubicBezTo>
                  <a:pt x="5771" y="10000"/>
                  <a:pt x="5483" y="9721"/>
                  <a:pt x="5483" y="9375"/>
                </a:cubicBezTo>
                <a:lnTo>
                  <a:pt x="5483" y="625"/>
                </a:lnTo>
                <a:cubicBezTo>
                  <a:pt x="5483" y="279"/>
                  <a:pt x="5771" y="0"/>
                  <a:pt x="6128" y="0"/>
                </a:cubicBezTo>
                <a:lnTo>
                  <a:pt x="6612" y="0"/>
                </a:lnTo>
                <a:cubicBezTo>
                  <a:pt x="7234" y="0"/>
                  <a:pt x="7740" y="490"/>
                  <a:pt x="7740" y="1094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4" name="TextBox 24"/>
          <p:cNvSpPr txBox="1"/>
          <p:nvPr/>
        </p:nvSpPr>
        <p:spPr>
          <a:xfrm>
            <a:off x="5587397" y="4214812"/>
            <a:ext cx="5906404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EA580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认知负荷理论</a:t>
            </a:r>
            <a:endParaRPr lang="en-US" sz="1100"/>
          </a:p>
        </p:txBody>
      </p:sp>
      <p:sp>
        <p:nvSpPr>
          <p:cNvPr id="25" name="AutoShape 25"/>
          <p:cNvSpPr/>
          <p:nvPr/>
        </p:nvSpPr>
        <p:spPr>
          <a:xfrm>
            <a:off x="5168401" y="4736306"/>
            <a:ext cx="76181" cy="76200"/>
          </a:xfrm>
          <a:prstGeom prst="ellipse">
            <a:avLst/>
          </a:prstGeom>
          <a:solidFill>
            <a:srgbClr val="FB923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6" name="TextBox 26"/>
          <p:cNvSpPr txBox="1"/>
          <p:nvPr/>
        </p:nvSpPr>
        <p:spPr>
          <a:xfrm>
            <a:off x="5358854" y="4717256"/>
            <a:ext cx="613494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小学阶段学生的认知容量具有明显局限性</a:t>
            </a:r>
            <a:endParaRPr lang="en-US" sz="1100"/>
          </a:p>
        </p:txBody>
      </p:sp>
      <p:sp>
        <p:nvSpPr>
          <p:cNvPr id="27" name="AutoShape 27"/>
          <p:cNvSpPr/>
          <p:nvPr/>
        </p:nvSpPr>
        <p:spPr>
          <a:xfrm>
            <a:off x="5168401" y="5129212"/>
            <a:ext cx="76181" cy="76200"/>
          </a:xfrm>
          <a:prstGeom prst="ellipse">
            <a:avLst/>
          </a:prstGeom>
          <a:solidFill>
            <a:srgbClr val="FB923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8" name="TextBox 28"/>
          <p:cNvSpPr txBox="1"/>
          <p:nvPr/>
        </p:nvSpPr>
        <p:spPr>
          <a:xfrm>
            <a:off x="5358854" y="5110162"/>
            <a:ext cx="613494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传统实验中复杂的操作流程占用大量认知资源</a:t>
            </a:r>
            <a:endParaRPr lang="en-US" sz="1100"/>
          </a:p>
        </p:txBody>
      </p:sp>
      <p:sp>
        <p:nvSpPr>
          <p:cNvPr id="29" name="AutoShape 29"/>
          <p:cNvSpPr/>
          <p:nvPr/>
        </p:nvSpPr>
        <p:spPr>
          <a:xfrm>
            <a:off x="5168401" y="5522119"/>
            <a:ext cx="76181" cy="76200"/>
          </a:xfrm>
          <a:prstGeom prst="ellipse">
            <a:avLst/>
          </a:prstGeom>
          <a:solidFill>
            <a:srgbClr val="FB923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0" name="TextBox 30"/>
          <p:cNvSpPr txBox="1"/>
          <p:nvPr/>
        </p:nvSpPr>
        <p:spPr>
          <a:xfrm>
            <a:off x="5358854" y="5503069"/>
            <a:ext cx="613494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繁琐的数据记录、难以捕捉的实验现象影响思维聚焦</a:t>
            </a:r>
            <a:endParaRPr lang="en-US" sz="1100"/>
          </a:p>
        </p:txBody>
      </p:sp>
      <p:sp>
        <p:nvSpPr>
          <p:cNvPr id="31" name="AutoShape 31"/>
          <p:cNvSpPr/>
          <p:nvPr/>
        </p:nvSpPr>
        <p:spPr>
          <a:xfrm>
            <a:off x="5168401" y="5915025"/>
            <a:ext cx="76181" cy="76200"/>
          </a:xfrm>
          <a:prstGeom prst="ellipse">
            <a:avLst/>
          </a:prstGeom>
          <a:solidFill>
            <a:srgbClr val="FB923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2" name="TextBox 32"/>
          <p:cNvSpPr txBox="1"/>
          <p:nvPr/>
        </p:nvSpPr>
        <p:spPr>
          <a:xfrm>
            <a:off x="5358854" y="5895975"/>
            <a:ext cx="6134947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37415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导致学生难以聚焦思维探究核心，影响培养成效</a:t>
            </a:r>
            <a:endParaRPr lang="en-US"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0F0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100000"/>
          </a:blip>
          <a:srcRect t="591" b="591"/>
          <a:stretch>
            <a:fillRect/>
          </a:stretch>
        </p:blipFill>
        <p:spPr>
          <a:xfrm>
            <a:off x="457086" y="457200"/>
            <a:ext cx="4509853" cy="59436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5" name="TextBox 5"/>
          <p:cNvSpPr txBox="1"/>
          <p:nvPr/>
        </p:nvSpPr>
        <p:spPr>
          <a:xfrm>
            <a:off x="5347843" y="476250"/>
            <a:ext cx="6384023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课题研究核心要义</a:t>
            </a:r>
            <a:endParaRPr lang="en-US" sz="1100"/>
          </a:p>
        </p:txBody>
      </p:sp>
      <p:sp>
        <p:nvSpPr>
          <p:cNvPr id="6" name="TextBox 6"/>
          <p:cNvSpPr txBox="1"/>
          <p:nvPr/>
        </p:nvSpPr>
        <p:spPr>
          <a:xfrm>
            <a:off x="5347843" y="1028700"/>
            <a:ext cx="6384023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0" i="0" strike="noStrike">
                <a:solidFill>
                  <a:srgbClr val="F973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工具的正确定位与应用原则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5347843" y="1466850"/>
            <a:ext cx="914171" cy="5715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8" name="AutoShape 8"/>
          <p:cNvSpPr/>
          <p:nvPr>
            <p:custDataLst>
              <p:tags r:id="rId2"/>
            </p:custDataLst>
          </p:nvPr>
        </p:nvSpPr>
        <p:spPr>
          <a:xfrm>
            <a:off x="5347843" y="1752600"/>
            <a:ext cx="6380155" cy="809625"/>
          </a:xfrm>
          <a:prstGeom prst="roundRect">
            <a:avLst>
              <a:gd name="adj" fmla="val 15983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9" name="AutoShape 9"/>
          <p:cNvSpPr/>
          <p:nvPr>
            <p:custDataLst>
              <p:tags r:id="rId4"/>
            </p:custDataLst>
          </p:nvPr>
        </p:nvSpPr>
        <p:spPr>
          <a:xfrm>
            <a:off x="5576386" y="2040434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8748" y="5000"/>
                </a:moveTo>
                <a:cubicBezTo>
                  <a:pt x="8748" y="2930"/>
                  <a:pt x="7068" y="1250"/>
                  <a:pt x="4999" y="1250"/>
                </a:cubicBezTo>
                <a:cubicBezTo>
                  <a:pt x="2930" y="1250"/>
                  <a:pt x="1250" y="2930"/>
                  <a:pt x="1250" y="5000"/>
                </a:cubicBezTo>
                <a:cubicBezTo>
                  <a:pt x="1250" y="7070"/>
                  <a:pt x="2930" y="8750"/>
                  <a:pt x="4999" y="8750"/>
                </a:cubicBezTo>
                <a:cubicBezTo>
                  <a:pt x="7068" y="8750"/>
                  <a:pt x="8748" y="7070"/>
                  <a:pt x="8748" y="5000"/>
                </a:cubicBezTo>
                <a:close/>
                <a:moveTo>
                  <a:pt x="0" y="5000"/>
                </a:moveTo>
                <a:cubicBezTo>
                  <a:pt x="0" y="2240"/>
                  <a:pt x="2240" y="0"/>
                  <a:pt x="4999" y="0"/>
                </a:cubicBezTo>
                <a:cubicBezTo>
                  <a:pt x="7758" y="0"/>
                  <a:pt x="9998" y="2240"/>
                  <a:pt x="9998" y="5000"/>
                </a:cubicBezTo>
                <a:cubicBezTo>
                  <a:pt x="9998" y="7760"/>
                  <a:pt x="7758" y="10000"/>
                  <a:pt x="4999" y="10000"/>
                </a:cubicBezTo>
                <a:cubicBezTo>
                  <a:pt x="2240" y="10000"/>
                  <a:pt x="0" y="7760"/>
                  <a:pt x="0" y="5000"/>
                </a:cubicBezTo>
                <a:close/>
                <a:moveTo>
                  <a:pt x="4999" y="6563"/>
                </a:moveTo>
                <a:cubicBezTo>
                  <a:pt x="5861" y="6563"/>
                  <a:pt x="6561" y="5862"/>
                  <a:pt x="6561" y="5000"/>
                </a:cubicBezTo>
                <a:cubicBezTo>
                  <a:pt x="6561" y="4138"/>
                  <a:pt x="5861" y="3438"/>
                  <a:pt x="4999" y="3438"/>
                </a:cubicBezTo>
                <a:cubicBezTo>
                  <a:pt x="4137" y="3438"/>
                  <a:pt x="3437" y="4138"/>
                  <a:pt x="3437" y="5000"/>
                </a:cubicBezTo>
                <a:cubicBezTo>
                  <a:pt x="3437" y="5862"/>
                  <a:pt x="4137" y="6563"/>
                  <a:pt x="4999" y="6563"/>
                </a:cubicBezTo>
                <a:close/>
                <a:moveTo>
                  <a:pt x="4999" y="2188"/>
                </a:moveTo>
                <a:cubicBezTo>
                  <a:pt x="6551" y="2188"/>
                  <a:pt x="7811" y="3448"/>
                  <a:pt x="7811" y="5000"/>
                </a:cubicBezTo>
                <a:cubicBezTo>
                  <a:pt x="7811" y="6552"/>
                  <a:pt x="6551" y="7813"/>
                  <a:pt x="4999" y="7813"/>
                </a:cubicBezTo>
                <a:cubicBezTo>
                  <a:pt x="3447" y="7813"/>
                  <a:pt x="2187" y="6552"/>
                  <a:pt x="2187" y="5000"/>
                </a:cubicBezTo>
                <a:cubicBezTo>
                  <a:pt x="2187" y="3448"/>
                  <a:pt x="3447" y="2188"/>
                  <a:pt x="4999" y="2188"/>
                </a:cubicBezTo>
                <a:close/>
                <a:moveTo>
                  <a:pt x="4374" y="5000"/>
                </a:moveTo>
                <a:cubicBezTo>
                  <a:pt x="4374" y="4655"/>
                  <a:pt x="4654" y="4375"/>
                  <a:pt x="4999" y="4375"/>
                </a:cubicBezTo>
                <a:cubicBezTo>
                  <a:pt x="5344" y="4375"/>
                  <a:pt x="5624" y="4655"/>
                  <a:pt x="5624" y="5000"/>
                </a:cubicBezTo>
                <a:cubicBezTo>
                  <a:pt x="5624" y="5345"/>
                  <a:pt x="5344" y="5625"/>
                  <a:pt x="4999" y="5625"/>
                </a:cubicBezTo>
                <a:cubicBezTo>
                  <a:pt x="4654" y="5625"/>
                  <a:pt x="4374" y="5345"/>
                  <a:pt x="4374" y="5000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5876944" y="1981200"/>
            <a:ext cx="585492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1" i="0" strike="noStrike">
                <a:solidFill>
                  <a:srgbClr val="0478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核心目标：</a:t>
            </a:r>
            <a:r>
              <a:rPr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优化实验教学流程、创新教学实施手段</a:t>
            </a:r>
            <a:endParaRPr lang="en-US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AutoShape 11"/>
          <p:cNvSpPr/>
          <p:nvPr>
            <p:custDataLst>
              <p:tags r:id="rId6"/>
            </p:custDataLst>
          </p:nvPr>
        </p:nvSpPr>
        <p:spPr>
          <a:xfrm>
            <a:off x="5347843" y="2712691"/>
            <a:ext cx="6380155" cy="809625"/>
          </a:xfrm>
          <a:prstGeom prst="roundRect">
            <a:avLst>
              <a:gd name="adj" fmla="val 15980"/>
            </a:avLst>
          </a:prstGeom>
          <a:blipFill rotWithShape="1">
            <a:blip r:embed="rId7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2" name="AutoShape 12"/>
          <p:cNvSpPr/>
          <p:nvPr>
            <p:custDataLst>
              <p:tags r:id="rId8"/>
            </p:custDataLst>
          </p:nvPr>
        </p:nvSpPr>
        <p:spPr>
          <a:xfrm>
            <a:off x="5576386" y="3000524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9998" y="1875"/>
                </a:moveTo>
                <a:cubicBezTo>
                  <a:pt x="9998" y="2855"/>
                  <a:pt x="8844" y="4318"/>
                  <a:pt x="8346" y="4902"/>
                </a:cubicBezTo>
                <a:cubicBezTo>
                  <a:pt x="8272" y="4988"/>
                  <a:pt x="8162" y="5021"/>
                  <a:pt x="8063" y="5000"/>
                </a:cubicBezTo>
                <a:lnTo>
                  <a:pt x="6249" y="5000"/>
                </a:lnTo>
                <a:cubicBezTo>
                  <a:pt x="5903" y="5000"/>
                  <a:pt x="5624" y="5279"/>
                  <a:pt x="5624" y="5625"/>
                </a:cubicBezTo>
                <a:cubicBezTo>
                  <a:pt x="5624" y="5970"/>
                  <a:pt x="5904" y="6250"/>
                  <a:pt x="6249" y="6250"/>
                </a:cubicBezTo>
                <a:lnTo>
                  <a:pt x="8123" y="6250"/>
                </a:lnTo>
                <a:cubicBezTo>
                  <a:pt x="9158" y="6250"/>
                  <a:pt x="9998" y="7090"/>
                  <a:pt x="9998" y="8125"/>
                </a:cubicBezTo>
                <a:cubicBezTo>
                  <a:pt x="9998" y="9160"/>
                  <a:pt x="9158" y="10000"/>
                  <a:pt x="8123" y="10000"/>
                </a:cubicBezTo>
                <a:lnTo>
                  <a:pt x="2726" y="10000"/>
                </a:lnTo>
                <a:cubicBezTo>
                  <a:pt x="2896" y="9807"/>
                  <a:pt x="3103" y="9559"/>
                  <a:pt x="3312" y="9281"/>
                </a:cubicBezTo>
                <a:cubicBezTo>
                  <a:pt x="3435" y="9117"/>
                  <a:pt x="3562" y="8938"/>
                  <a:pt x="3683" y="8750"/>
                </a:cubicBezTo>
                <a:lnTo>
                  <a:pt x="8123" y="8750"/>
                </a:lnTo>
                <a:cubicBezTo>
                  <a:pt x="8469" y="8750"/>
                  <a:pt x="8748" y="8471"/>
                  <a:pt x="8748" y="8125"/>
                </a:cubicBezTo>
                <a:cubicBezTo>
                  <a:pt x="8748" y="7780"/>
                  <a:pt x="8468" y="7500"/>
                  <a:pt x="8123" y="7500"/>
                </a:cubicBezTo>
                <a:lnTo>
                  <a:pt x="6249" y="7500"/>
                </a:lnTo>
                <a:cubicBezTo>
                  <a:pt x="5214" y="7500"/>
                  <a:pt x="4374" y="6660"/>
                  <a:pt x="4374" y="5625"/>
                </a:cubicBezTo>
                <a:cubicBezTo>
                  <a:pt x="4374" y="4590"/>
                  <a:pt x="5214" y="3750"/>
                  <a:pt x="6249" y="3750"/>
                </a:cubicBezTo>
                <a:lnTo>
                  <a:pt x="7026" y="3750"/>
                </a:lnTo>
                <a:cubicBezTo>
                  <a:pt x="6616" y="3135"/>
                  <a:pt x="6249" y="2428"/>
                  <a:pt x="6249" y="1875"/>
                </a:cubicBezTo>
                <a:cubicBezTo>
                  <a:pt x="6249" y="840"/>
                  <a:pt x="7088" y="0"/>
                  <a:pt x="8123" y="0"/>
                </a:cubicBezTo>
                <a:cubicBezTo>
                  <a:pt x="9158" y="0"/>
                  <a:pt x="9998" y="840"/>
                  <a:pt x="9998" y="1875"/>
                </a:cubicBezTo>
                <a:close/>
                <a:moveTo>
                  <a:pt x="2287" y="9553"/>
                </a:moveTo>
                <a:cubicBezTo>
                  <a:pt x="2212" y="9637"/>
                  <a:pt x="2146" y="9711"/>
                  <a:pt x="2089" y="9773"/>
                </a:cubicBezTo>
                <a:lnTo>
                  <a:pt x="2054" y="9813"/>
                </a:lnTo>
                <a:lnTo>
                  <a:pt x="2050" y="9809"/>
                </a:lnTo>
                <a:cubicBezTo>
                  <a:pt x="1933" y="9898"/>
                  <a:pt x="1765" y="9887"/>
                  <a:pt x="1660" y="9773"/>
                </a:cubicBezTo>
                <a:cubicBezTo>
                  <a:pt x="1168" y="9238"/>
                  <a:pt x="0" y="7861"/>
                  <a:pt x="0" y="6875"/>
                </a:cubicBezTo>
                <a:cubicBezTo>
                  <a:pt x="0" y="5840"/>
                  <a:pt x="840" y="5000"/>
                  <a:pt x="1875" y="5000"/>
                </a:cubicBezTo>
                <a:cubicBezTo>
                  <a:pt x="2909" y="5000"/>
                  <a:pt x="3749" y="5840"/>
                  <a:pt x="3749" y="6875"/>
                </a:cubicBezTo>
                <a:cubicBezTo>
                  <a:pt x="3749" y="7461"/>
                  <a:pt x="3337" y="8184"/>
                  <a:pt x="2900" y="8787"/>
                </a:cubicBezTo>
                <a:cubicBezTo>
                  <a:pt x="2691" y="9074"/>
                  <a:pt x="2476" y="9334"/>
                  <a:pt x="2298" y="9539"/>
                </a:cubicBezTo>
                <a:lnTo>
                  <a:pt x="2287" y="9553"/>
                </a:lnTo>
                <a:close/>
                <a:moveTo>
                  <a:pt x="2500" y="6875"/>
                </a:moveTo>
                <a:cubicBezTo>
                  <a:pt x="2500" y="6530"/>
                  <a:pt x="2220" y="6250"/>
                  <a:pt x="1875" y="6250"/>
                </a:cubicBezTo>
                <a:cubicBezTo>
                  <a:pt x="1530" y="6250"/>
                  <a:pt x="1250" y="6530"/>
                  <a:pt x="1250" y="6875"/>
                </a:cubicBezTo>
                <a:cubicBezTo>
                  <a:pt x="1250" y="7220"/>
                  <a:pt x="1530" y="7500"/>
                  <a:pt x="1875" y="7500"/>
                </a:cubicBezTo>
                <a:cubicBezTo>
                  <a:pt x="2220" y="7500"/>
                  <a:pt x="2500" y="7220"/>
                  <a:pt x="2500" y="6875"/>
                </a:cubicBezTo>
                <a:close/>
                <a:moveTo>
                  <a:pt x="8123" y="2500"/>
                </a:moveTo>
                <a:cubicBezTo>
                  <a:pt x="8468" y="2500"/>
                  <a:pt x="8748" y="2220"/>
                  <a:pt x="8748" y="1875"/>
                </a:cubicBezTo>
                <a:cubicBezTo>
                  <a:pt x="8748" y="1530"/>
                  <a:pt x="8468" y="1250"/>
                  <a:pt x="8123" y="1250"/>
                </a:cubicBezTo>
                <a:cubicBezTo>
                  <a:pt x="7778" y="1250"/>
                  <a:pt x="7499" y="1530"/>
                  <a:pt x="7499" y="1875"/>
                </a:cubicBezTo>
                <a:cubicBezTo>
                  <a:pt x="7499" y="2220"/>
                  <a:pt x="7778" y="2500"/>
                  <a:pt x="8123" y="2500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3" name="TextBox 13"/>
          <p:cNvSpPr txBox="1"/>
          <p:nvPr>
            <p:custDataLst>
              <p:tags r:id="rId9"/>
            </p:custDataLst>
          </p:nvPr>
        </p:nvSpPr>
        <p:spPr>
          <a:xfrm>
            <a:off x="5876944" y="2941291"/>
            <a:ext cx="585492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1" i="0" strike="noStrike">
                <a:solidFill>
                  <a:srgbClr val="EA580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关键路径：</a:t>
            </a:r>
            <a:r>
              <a:rPr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有效减轻学生不必要的认知负担，聚焦科学思维发展的关键环节</a:t>
            </a:r>
            <a:endParaRPr lang="en-US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AutoShape 14"/>
          <p:cNvSpPr/>
          <p:nvPr>
            <p:custDataLst>
              <p:tags r:id="rId10"/>
            </p:custDataLst>
          </p:nvPr>
        </p:nvSpPr>
        <p:spPr>
          <a:xfrm>
            <a:off x="5347843" y="3672929"/>
            <a:ext cx="6380155" cy="809625"/>
          </a:xfrm>
          <a:prstGeom prst="roundRect">
            <a:avLst>
              <a:gd name="adj" fmla="val 15983"/>
            </a:avLst>
          </a:prstGeom>
          <a:blipFill rotWithShape="1">
            <a:blip r:embed="rId1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5" name="AutoShape 15"/>
          <p:cNvSpPr/>
          <p:nvPr>
            <p:custDataLst>
              <p:tags r:id="rId12"/>
            </p:custDataLst>
          </p:nvPr>
        </p:nvSpPr>
        <p:spPr>
          <a:xfrm>
            <a:off x="5576386" y="3975586"/>
            <a:ext cx="148196" cy="118586"/>
          </a:xfrm>
          <a:custGeom>
            <a:avLst/>
            <a:gdLst/>
            <a:ahLst/>
            <a:cxnLst/>
            <a:rect l="l" t="t" r="r" b="b"/>
            <a:pathLst>
              <a:path w="12497" h="10000">
                <a:moveTo>
                  <a:pt x="6873" y="625"/>
                </a:moveTo>
                <a:cubicBezTo>
                  <a:pt x="6873" y="279"/>
                  <a:pt x="6594" y="0"/>
                  <a:pt x="6249" y="0"/>
                </a:cubicBezTo>
                <a:cubicBezTo>
                  <a:pt x="5904" y="0"/>
                  <a:pt x="5624" y="280"/>
                  <a:pt x="5624" y="625"/>
                </a:cubicBezTo>
                <a:lnTo>
                  <a:pt x="5624" y="1875"/>
                </a:lnTo>
                <a:lnTo>
                  <a:pt x="3749" y="1875"/>
                </a:lnTo>
                <a:cubicBezTo>
                  <a:pt x="2714" y="1875"/>
                  <a:pt x="1875" y="2715"/>
                  <a:pt x="1875" y="3750"/>
                </a:cubicBezTo>
                <a:lnTo>
                  <a:pt x="1875" y="8125"/>
                </a:lnTo>
                <a:cubicBezTo>
                  <a:pt x="1875" y="9160"/>
                  <a:pt x="2714" y="10000"/>
                  <a:pt x="3749" y="10000"/>
                </a:cubicBezTo>
                <a:lnTo>
                  <a:pt x="8748" y="10000"/>
                </a:lnTo>
                <a:cubicBezTo>
                  <a:pt x="9783" y="10000"/>
                  <a:pt x="10622" y="9160"/>
                  <a:pt x="10622" y="8125"/>
                </a:cubicBezTo>
                <a:lnTo>
                  <a:pt x="10622" y="3750"/>
                </a:lnTo>
                <a:cubicBezTo>
                  <a:pt x="10622" y="2715"/>
                  <a:pt x="9783" y="1875"/>
                  <a:pt x="8748" y="1875"/>
                </a:cubicBezTo>
                <a:lnTo>
                  <a:pt x="6873" y="1875"/>
                </a:lnTo>
                <a:lnTo>
                  <a:pt x="6873" y="625"/>
                </a:lnTo>
                <a:close/>
                <a:moveTo>
                  <a:pt x="3124" y="7813"/>
                </a:moveTo>
                <a:cubicBezTo>
                  <a:pt x="3124" y="7553"/>
                  <a:pt x="3333" y="7344"/>
                  <a:pt x="3593" y="7344"/>
                </a:cubicBezTo>
                <a:lnTo>
                  <a:pt x="4218" y="7344"/>
                </a:lnTo>
                <a:cubicBezTo>
                  <a:pt x="4477" y="7344"/>
                  <a:pt x="4686" y="7553"/>
                  <a:pt x="4686" y="7813"/>
                </a:cubicBezTo>
                <a:cubicBezTo>
                  <a:pt x="4686" y="8071"/>
                  <a:pt x="4476" y="8281"/>
                  <a:pt x="4218" y="8281"/>
                </a:cubicBezTo>
                <a:lnTo>
                  <a:pt x="3593" y="8281"/>
                </a:lnTo>
                <a:cubicBezTo>
                  <a:pt x="3333" y="8281"/>
                  <a:pt x="3124" y="8072"/>
                  <a:pt x="3124" y="7813"/>
                </a:cubicBezTo>
                <a:close/>
                <a:moveTo>
                  <a:pt x="5467" y="7813"/>
                </a:moveTo>
                <a:cubicBezTo>
                  <a:pt x="5467" y="7553"/>
                  <a:pt x="5676" y="7344"/>
                  <a:pt x="5936" y="7344"/>
                </a:cubicBezTo>
                <a:lnTo>
                  <a:pt x="6561" y="7344"/>
                </a:lnTo>
                <a:cubicBezTo>
                  <a:pt x="6821" y="7344"/>
                  <a:pt x="7030" y="7553"/>
                  <a:pt x="7030" y="7813"/>
                </a:cubicBezTo>
                <a:cubicBezTo>
                  <a:pt x="7030" y="8071"/>
                  <a:pt x="6820" y="8281"/>
                  <a:pt x="6561" y="8281"/>
                </a:cubicBezTo>
                <a:lnTo>
                  <a:pt x="5936" y="8281"/>
                </a:lnTo>
                <a:cubicBezTo>
                  <a:pt x="5676" y="8281"/>
                  <a:pt x="5467" y="8072"/>
                  <a:pt x="5467" y="7813"/>
                </a:cubicBezTo>
                <a:close/>
                <a:moveTo>
                  <a:pt x="7811" y="7813"/>
                </a:moveTo>
                <a:cubicBezTo>
                  <a:pt x="7811" y="7553"/>
                  <a:pt x="8020" y="7344"/>
                  <a:pt x="8279" y="7344"/>
                </a:cubicBezTo>
                <a:lnTo>
                  <a:pt x="8904" y="7344"/>
                </a:lnTo>
                <a:cubicBezTo>
                  <a:pt x="9164" y="7344"/>
                  <a:pt x="9373" y="7553"/>
                  <a:pt x="9373" y="7813"/>
                </a:cubicBezTo>
                <a:cubicBezTo>
                  <a:pt x="9373" y="8071"/>
                  <a:pt x="9163" y="8281"/>
                  <a:pt x="8904" y="8281"/>
                </a:cubicBezTo>
                <a:lnTo>
                  <a:pt x="8279" y="8281"/>
                </a:lnTo>
                <a:cubicBezTo>
                  <a:pt x="8020" y="8281"/>
                  <a:pt x="7811" y="8072"/>
                  <a:pt x="7811" y="7813"/>
                </a:cubicBezTo>
                <a:close/>
                <a:moveTo>
                  <a:pt x="4374" y="4063"/>
                </a:moveTo>
                <a:cubicBezTo>
                  <a:pt x="4891" y="4063"/>
                  <a:pt x="5311" y="4483"/>
                  <a:pt x="5311" y="5000"/>
                </a:cubicBezTo>
                <a:cubicBezTo>
                  <a:pt x="5311" y="5517"/>
                  <a:pt x="4891" y="5938"/>
                  <a:pt x="4374" y="5938"/>
                </a:cubicBezTo>
                <a:cubicBezTo>
                  <a:pt x="3857" y="5938"/>
                  <a:pt x="3437" y="5517"/>
                  <a:pt x="3437" y="5000"/>
                </a:cubicBezTo>
                <a:cubicBezTo>
                  <a:pt x="3437" y="4483"/>
                  <a:pt x="3857" y="4063"/>
                  <a:pt x="4374" y="4063"/>
                </a:cubicBezTo>
                <a:close/>
                <a:moveTo>
                  <a:pt x="7186" y="5000"/>
                </a:moveTo>
                <a:cubicBezTo>
                  <a:pt x="7186" y="4483"/>
                  <a:pt x="7606" y="4063"/>
                  <a:pt x="8123" y="4063"/>
                </a:cubicBezTo>
                <a:cubicBezTo>
                  <a:pt x="8640" y="4063"/>
                  <a:pt x="9060" y="4483"/>
                  <a:pt x="9060" y="5000"/>
                </a:cubicBezTo>
                <a:cubicBezTo>
                  <a:pt x="9060" y="5517"/>
                  <a:pt x="8640" y="5938"/>
                  <a:pt x="8123" y="5938"/>
                </a:cubicBezTo>
                <a:cubicBezTo>
                  <a:pt x="7606" y="5938"/>
                  <a:pt x="7186" y="5517"/>
                  <a:pt x="7186" y="5000"/>
                </a:cubicBezTo>
                <a:close/>
                <a:moveTo>
                  <a:pt x="1250" y="5000"/>
                </a:moveTo>
                <a:cubicBezTo>
                  <a:pt x="1250" y="4654"/>
                  <a:pt x="970" y="4375"/>
                  <a:pt x="625" y="4375"/>
                </a:cubicBezTo>
                <a:cubicBezTo>
                  <a:pt x="280" y="4375"/>
                  <a:pt x="0" y="4655"/>
                  <a:pt x="0" y="5000"/>
                </a:cubicBezTo>
                <a:lnTo>
                  <a:pt x="0" y="6875"/>
                </a:lnTo>
                <a:cubicBezTo>
                  <a:pt x="0" y="7221"/>
                  <a:pt x="279" y="7500"/>
                  <a:pt x="625" y="7500"/>
                </a:cubicBezTo>
                <a:cubicBezTo>
                  <a:pt x="970" y="7500"/>
                  <a:pt x="1250" y="7220"/>
                  <a:pt x="1250" y="6875"/>
                </a:cubicBezTo>
                <a:lnTo>
                  <a:pt x="1250" y="5000"/>
                </a:lnTo>
                <a:close/>
                <a:moveTo>
                  <a:pt x="11872" y="4375"/>
                </a:moveTo>
                <a:cubicBezTo>
                  <a:pt x="11527" y="4375"/>
                  <a:pt x="11247" y="4654"/>
                  <a:pt x="11247" y="5000"/>
                </a:cubicBezTo>
                <a:lnTo>
                  <a:pt x="11247" y="6875"/>
                </a:lnTo>
                <a:cubicBezTo>
                  <a:pt x="11247" y="7221"/>
                  <a:pt x="11527" y="7500"/>
                  <a:pt x="11872" y="7500"/>
                </a:cubicBezTo>
                <a:cubicBezTo>
                  <a:pt x="12217" y="7500"/>
                  <a:pt x="12497" y="7220"/>
                  <a:pt x="12497" y="6875"/>
                </a:cubicBezTo>
                <a:lnTo>
                  <a:pt x="12497" y="5000"/>
                </a:lnTo>
                <a:cubicBezTo>
                  <a:pt x="12497" y="4654"/>
                  <a:pt x="12218" y="4375"/>
                  <a:pt x="11872" y="4375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6" name="TextBox 16"/>
          <p:cNvSpPr txBox="1"/>
          <p:nvPr>
            <p:custDataLst>
              <p:tags r:id="rId13"/>
            </p:custDataLst>
          </p:nvPr>
        </p:nvSpPr>
        <p:spPr>
          <a:xfrm>
            <a:off x="5876944" y="3901529"/>
            <a:ext cx="585492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1" i="0" strike="noStrike">
                <a:solidFill>
                  <a:srgbClr val="0284C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工具定位：</a:t>
            </a:r>
            <a:r>
              <a:rPr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教学辅助与思维引导工具，精准弥补传统实验教学短板</a:t>
            </a:r>
            <a:endParaRPr lang="en-US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AutoShape 17"/>
          <p:cNvSpPr/>
          <p:nvPr>
            <p:custDataLst>
              <p:tags r:id="rId14"/>
            </p:custDataLst>
          </p:nvPr>
        </p:nvSpPr>
        <p:spPr>
          <a:xfrm>
            <a:off x="5347843" y="4633020"/>
            <a:ext cx="6380155" cy="809625"/>
          </a:xfrm>
          <a:prstGeom prst="roundRect">
            <a:avLst>
              <a:gd name="adj" fmla="val 15983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8" name="AutoShape 18"/>
          <p:cNvSpPr/>
          <p:nvPr>
            <p:custDataLst>
              <p:tags r:id="rId15"/>
            </p:custDataLst>
          </p:nvPr>
        </p:nvSpPr>
        <p:spPr>
          <a:xfrm>
            <a:off x="5576386" y="4935676"/>
            <a:ext cx="148196" cy="118586"/>
          </a:xfrm>
          <a:custGeom>
            <a:avLst/>
            <a:gdLst/>
            <a:ahLst/>
            <a:cxnLst/>
            <a:rect l="l" t="t" r="r" b="b"/>
            <a:pathLst>
              <a:path w="12497" h="10000">
                <a:moveTo>
                  <a:pt x="7515" y="625"/>
                </a:moveTo>
                <a:lnTo>
                  <a:pt x="10025" y="625"/>
                </a:lnTo>
                <a:cubicBezTo>
                  <a:pt x="10373" y="625"/>
                  <a:pt x="10653" y="904"/>
                  <a:pt x="10653" y="1250"/>
                </a:cubicBezTo>
                <a:cubicBezTo>
                  <a:pt x="10653" y="1595"/>
                  <a:pt x="10372" y="1875"/>
                  <a:pt x="10025" y="1875"/>
                </a:cubicBezTo>
                <a:lnTo>
                  <a:pt x="7797" y="1875"/>
                </a:lnTo>
                <a:cubicBezTo>
                  <a:pt x="7695" y="2379"/>
                  <a:pt x="7348" y="2795"/>
                  <a:pt x="6887" y="2994"/>
                </a:cubicBezTo>
                <a:lnTo>
                  <a:pt x="6887" y="8750"/>
                </a:lnTo>
                <a:lnTo>
                  <a:pt x="10025" y="8750"/>
                </a:lnTo>
                <a:cubicBezTo>
                  <a:pt x="10373" y="8750"/>
                  <a:pt x="10653" y="9029"/>
                  <a:pt x="10653" y="9375"/>
                </a:cubicBezTo>
                <a:cubicBezTo>
                  <a:pt x="10653" y="9720"/>
                  <a:pt x="10372" y="10000"/>
                  <a:pt x="10025" y="10000"/>
                </a:cubicBezTo>
                <a:lnTo>
                  <a:pt x="2493" y="10000"/>
                </a:lnTo>
                <a:cubicBezTo>
                  <a:pt x="2146" y="10000"/>
                  <a:pt x="1865" y="9721"/>
                  <a:pt x="1865" y="9375"/>
                </a:cubicBezTo>
                <a:cubicBezTo>
                  <a:pt x="1865" y="9030"/>
                  <a:pt x="2147" y="8750"/>
                  <a:pt x="2493" y="8750"/>
                </a:cubicBezTo>
                <a:lnTo>
                  <a:pt x="5632" y="8750"/>
                </a:lnTo>
                <a:lnTo>
                  <a:pt x="5632" y="2994"/>
                </a:lnTo>
                <a:cubicBezTo>
                  <a:pt x="5171" y="2793"/>
                  <a:pt x="4823" y="2377"/>
                  <a:pt x="4721" y="1875"/>
                </a:cubicBezTo>
                <a:lnTo>
                  <a:pt x="2493" y="1875"/>
                </a:lnTo>
                <a:cubicBezTo>
                  <a:pt x="2146" y="1875"/>
                  <a:pt x="1865" y="1596"/>
                  <a:pt x="1865" y="1250"/>
                </a:cubicBezTo>
                <a:cubicBezTo>
                  <a:pt x="1865" y="905"/>
                  <a:pt x="2147" y="625"/>
                  <a:pt x="2493" y="625"/>
                </a:cubicBezTo>
                <a:lnTo>
                  <a:pt x="5004" y="625"/>
                </a:lnTo>
                <a:cubicBezTo>
                  <a:pt x="5290" y="246"/>
                  <a:pt x="5745" y="0"/>
                  <a:pt x="6259" y="0"/>
                </a:cubicBezTo>
                <a:cubicBezTo>
                  <a:pt x="6753" y="0"/>
                  <a:pt x="7218" y="232"/>
                  <a:pt x="7515" y="625"/>
                </a:cubicBezTo>
                <a:close/>
                <a:moveTo>
                  <a:pt x="8605" y="6250"/>
                </a:moveTo>
                <a:lnTo>
                  <a:pt x="11446" y="6250"/>
                </a:lnTo>
                <a:lnTo>
                  <a:pt x="10025" y="3824"/>
                </a:lnTo>
                <a:lnTo>
                  <a:pt x="8605" y="6250"/>
                </a:lnTo>
                <a:close/>
                <a:moveTo>
                  <a:pt x="10025" y="8125"/>
                </a:moveTo>
                <a:cubicBezTo>
                  <a:pt x="8792" y="8125"/>
                  <a:pt x="7766" y="7461"/>
                  <a:pt x="7554" y="6584"/>
                </a:cubicBezTo>
                <a:cubicBezTo>
                  <a:pt x="7503" y="6369"/>
                  <a:pt x="7574" y="6148"/>
                  <a:pt x="7685" y="5957"/>
                </a:cubicBezTo>
                <a:lnTo>
                  <a:pt x="9553" y="2770"/>
                </a:lnTo>
                <a:cubicBezTo>
                  <a:pt x="9651" y="2602"/>
                  <a:pt x="9831" y="2500"/>
                  <a:pt x="10025" y="2500"/>
                </a:cubicBezTo>
                <a:cubicBezTo>
                  <a:pt x="10220" y="2500"/>
                  <a:pt x="10400" y="2603"/>
                  <a:pt x="10498" y="2770"/>
                </a:cubicBezTo>
                <a:lnTo>
                  <a:pt x="12366" y="5957"/>
                </a:lnTo>
                <a:cubicBezTo>
                  <a:pt x="12477" y="6148"/>
                  <a:pt x="12548" y="6369"/>
                  <a:pt x="12497" y="6584"/>
                </a:cubicBezTo>
                <a:cubicBezTo>
                  <a:pt x="12285" y="7459"/>
                  <a:pt x="11259" y="8125"/>
                  <a:pt x="10025" y="8125"/>
                </a:cubicBezTo>
                <a:close/>
                <a:moveTo>
                  <a:pt x="2470" y="3824"/>
                </a:moveTo>
                <a:lnTo>
                  <a:pt x="1049" y="6250"/>
                </a:lnTo>
                <a:lnTo>
                  <a:pt x="3892" y="6250"/>
                </a:lnTo>
                <a:lnTo>
                  <a:pt x="2470" y="3824"/>
                </a:lnTo>
                <a:close/>
                <a:moveTo>
                  <a:pt x="0" y="6584"/>
                </a:moveTo>
                <a:cubicBezTo>
                  <a:pt x="-51" y="6369"/>
                  <a:pt x="20" y="6148"/>
                  <a:pt x="131" y="5957"/>
                </a:cubicBezTo>
                <a:lnTo>
                  <a:pt x="1999" y="2770"/>
                </a:lnTo>
                <a:cubicBezTo>
                  <a:pt x="2097" y="2602"/>
                  <a:pt x="2277" y="2500"/>
                  <a:pt x="2472" y="2500"/>
                </a:cubicBezTo>
                <a:cubicBezTo>
                  <a:pt x="2666" y="2500"/>
                  <a:pt x="2846" y="2603"/>
                  <a:pt x="2944" y="2770"/>
                </a:cubicBezTo>
                <a:lnTo>
                  <a:pt x="4812" y="5957"/>
                </a:lnTo>
                <a:cubicBezTo>
                  <a:pt x="4923" y="6148"/>
                  <a:pt x="4994" y="6369"/>
                  <a:pt x="4943" y="6584"/>
                </a:cubicBezTo>
                <a:cubicBezTo>
                  <a:pt x="4731" y="7459"/>
                  <a:pt x="3705" y="8125"/>
                  <a:pt x="2472" y="8125"/>
                </a:cubicBezTo>
                <a:cubicBezTo>
                  <a:pt x="1238" y="8125"/>
                  <a:pt x="212" y="7461"/>
                  <a:pt x="0" y="6584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TextBox 19"/>
          <p:cNvSpPr txBox="1"/>
          <p:nvPr>
            <p:custDataLst>
              <p:tags r:id="rId16"/>
            </p:custDataLst>
          </p:nvPr>
        </p:nvSpPr>
        <p:spPr>
          <a:xfrm>
            <a:off x="5876944" y="4861620"/>
            <a:ext cx="585492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1" i="0" strike="noStrike">
                <a:solidFill>
                  <a:srgbClr val="0478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核心准则：</a:t>
            </a:r>
            <a:r>
              <a:rPr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技术服务于教学本质、服务于学生科学思维的系统性成长</a:t>
            </a:r>
            <a:endParaRPr lang="en-US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AutoShape 20"/>
          <p:cNvSpPr/>
          <p:nvPr>
            <p:custDataLst>
              <p:tags r:id="rId17"/>
            </p:custDataLst>
          </p:nvPr>
        </p:nvSpPr>
        <p:spPr>
          <a:xfrm>
            <a:off x="5347843" y="5593109"/>
            <a:ext cx="6380155" cy="809625"/>
          </a:xfrm>
          <a:prstGeom prst="roundRect">
            <a:avLst>
              <a:gd name="adj" fmla="val 15983"/>
            </a:avLst>
          </a:prstGeom>
          <a:blipFill rotWithShape="1">
            <a:blip r:embed="rId18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1" name="AutoShape 21"/>
          <p:cNvSpPr/>
          <p:nvPr>
            <p:custDataLst>
              <p:tags r:id="rId19"/>
            </p:custDataLst>
          </p:nvPr>
        </p:nvSpPr>
        <p:spPr>
          <a:xfrm>
            <a:off x="5576386" y="5880943"/>
            <a:ext cx="148196" cy="148233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0"/>
                </a:moveTo>
                <a:cubicBezTo>
                  <a:pt x="5292" y="0"/>
                  <a:pt x="5560" y="169"/>
                  <a:pt x="5699" y="438"/>
                </a:cubicBezTo>
                <a:lnTo>
                  <a:pt x="9998" y="8771"/>
                </a:lnTo>
                <a:cubicBezTo>
                  <a:pt x="10131" y="9029"/>
                  <a:pt x="10125" y="9342"/>
                  <a:pt x="9982" y="9594"/>
                </a:cubicBezTo>
                <a:cubicBezTo>
                  <a:pt x="9838" y="9846"/>
                  <a:pt x="9578" y="10001"/>
                  <a:pt x="9298" y="10000"/>
                </a:cubicBezTo>
                <a:lnTo>
                  <a:pt x="700" y="10000"/>
                </a:lnTo>
                <a:cubicBezTo>
                  <a:pt x="420" y="10000"/>
                  <a:pt x="159" y="9846"/>
                  <a:pt x="16" y="9594"/>
                </a:cubicBezTo>
                <a:cubicBezTo>
                  <a:pt x="-128" y="9342"/>
                  <a:pt x="-134" y="9029"/>
                  <a:pt x="0" y="8771"/>
                </a:cubicBezTo>
                <a:lnTo>
                  <a:pt x="4299" y="438"/>
                </a:lnTo>
                <a:cubicBezTo>
                  <a:pt x="4438" y="169"/>
                  <a:pt x="4706" y="0"/>
                  <a:pt x="4999" y="0"/>
                </a:cubicBezTo>
                <a:close/>
                <a:moveTo>
                  <a:pt x="4999" y="7333"/>
                </a:moveTo>
                <a:cubicBezTo>
                  <a:pt x="4648" y="7333"/>
                  <a:pt x="4362" y="7632"/>
                  <a:pt x="4362" y="8000"/>
                </a:cubicBezTo>
                <a:cubicBezTo>
                  <a:pt x="4362" y="8368"/>
                  <a:pt x="4648" y="8667"/>
                  <a:pt x="4999" y="8667"/>
                </a:cubicBezTo>
                <a:cubicBezTo>
                  <a:pt x="5350" y="8667"/>
                  <a:pt x="5636" y="8368"/>
                  <a:pt x="5636" y="8000"/>
                </a:cubicBezTo>
                <a:cubicBezTo>
                  <a:pt x="5636" y="7632"/>
                  <a:pt x="5350" y="7333"/>
                  <a:pt x="4999" y="7333"/>
                </a:cubicBezTo>
                <a:close/>
                <a:moveTo>
                  <a:pt x="4999" y="3333"/>
                </a:moveTo>
                <a:cubicBezTo>
                  <a:pt x="4637" y="3333"/>
                  <a:pt x="4348" y="3656"/>
                  <a:pt x="4374" y="4035"/>
                </a:cubicBezTo>
                <a:lnTo>
                  <a:pt x="4521" y="6202"/>
                </a:lnTo>
                <a:cubicBezTo>
                  <a:pt x="4539" y="6462"/>
                  <a:pt x="4748" y="6667"/>
                  <a:pt x="4997" y="6667"/>
                </a:cubicBezTo>
                <a:cubicBezTo>
                  <a:pt x="5248" y="6667"/>
                  <a:pt x="5455" y="6465"/>
                  <a:pt x="5473" y="6202"/>
                </a:cubicBezTo>
                <a:lnTo>
                  <a:pt x="5620" y="4035"/>
                </a:lnTo>
                <a:cubicBezTo>
                  <a:pt x="5646" y="3656"/>
                  <a:pt x="5359" y="3333"/>
                  <a:pt x="4995" y="3333"/>
                </a:cubicBezTo>
                <a:close/>
              </a:path>
            </a:pathLst>
          </a:custGeom>
          <a:solidFill>
            <a:srgbClr val="F43F5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2" name="TextBox 22"/>
          <p:cNvSpPr txBox="1"/>
          <p:nvPr>
            <p:custDataLst>
              <p:tags r:id="rId20"/>
            </p:custDataLst>
          </p:nvPr>
        </p:nvSpPr>
        <p:spPr>
          <a:xfrm>
            <a:off x="5876944" y="5720744"/>
            <a:ext cx="5854922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b="1" i="0" strike="noStrike">
                <a:solidFill>
                  <a:srgbClr val="E11D4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重要提醒：</a:t>
            </a:r>
            <a:r>
              <a:rPr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坚决规避技术应用的形式化、表面化倾向，不替代教师主导与学</a:t>
            </a:r>
            <a:r>
              <a:rPr lang="zh-CN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</a:t>
            </a:r>
            <a:r>
              <a:rPr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主体操作</a:t>
            </a:r>
            <a:endParaRPr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9FF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ECFDF5">
              <a:alpha val="100000"/>
            </a:srgbClr>
          </a:solidFill>
          <a:ln>
            <a:headEnd type="none"/>
            <a:tailEnd type="none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100000"/>
          </a:blip>
          <a:srcRect l="427" r="427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5" name="TextBox 5"/>
          <p:cNvSpPr txBox="1"/>
          <p:nvPr/>
        </p:nvSpPr>
        <p:spPr>
          <a:xfrm>
            <a:off x="457086" y="428625"/>
            <a:ext cx="11274781" cy="5048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3600" b="1" i="0" strike="noStrike">
                <a:solidFill>
                  <a:srgbClr val="064E3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传统实验教学的四大核心困境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457086" y="1162050"/>
            <a:ext cx="609448" cy="3810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7" name="TextBox 7"/>
          <p:cNvSpPr txBox="1"/>
          <p:nvPr/>
        </p:nvSpPr>
        <p:spPr>
          <a:xfrm>
            <a:off x="1218895" y="1047750"/>
            <a:ext cx="10512971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0" i="0" strike="noStrike">
                <a:solidFill>
                  <a:srgbClr val="0478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制约学生科学思维发展的关键问题</a:t>
            </a:r>
            <a:endParaRPr lang="en-US" sz="1100"/>
          </a:p>
        </p:txBody>
      </p:sp>
      <p:sp>
        <p:nvSpPr>
          <p:cNvPr id="8" name="AutoShape 8"/>
          <p:cNvSpPr/>
          <p:nvPr>
            <p:custDataLst>
              <p:tags r:id="rId2"/>
            </p:custDataLst>
          </p:nvPr>
        </p:nvSpPr>
        <p:spPr>
          <a:xfrm>
            <a:off x="457086" y="1638300"/>
            <a:ext cx="5523120" cy="1885950"/>
          </a:xfrm>
          <a:prstGeom prst="roundRect">
            <a:avLst>
              <a:gd name="adj" fmla="val 2946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9" name="AutoShape 9"/>
          <p:cNvSpPr/>
          <p:nvPr>
            <p:custDataLst>
              <p:tags r:id="rId4"/>
            </p:custDataLst>
          </p:nvPr>
        </p:nvSpPr>
        <p:spPr>
          <a:xfrm>
            <a:off x="742765" y="1866900"/>
            <a:ext cx="457086" cy="457200"/>
          </a:xfrm>
          <a:prstGeom prst="roundRect">
            <a:avLst>
              <a:gd name="adj" fmla="val 50000"/>
            </a:avLst>
          </a:prstGeom>
          <a:solidFill>
            <a:srgbClr val="ECFDF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0" name="AutoShape 10"/>
          <p:cNvSpPr/>
          <p:nvPr>
            <p:custDataLst>
              <p:tags r:id="rId5"/>
            </p:custDataLst>
          </p:nvPr>
        </p:nvSpPr>
        <p:spPr>
          <a:xfrm>
            <a:off x="882330" y="2006575"/>
            <a:ext cx="177805" cy="177850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8275" y="4138"/>
                </a:moveTo>
                <a:cubicBezTo>
                  <a:pt x="8275" y="5051"/>
                  <a:pt x="7979" y="5894"/>
                  <a:pt x="7480" y="6578"/>
                </a:cubicBezTo>
                <a:lnTo>
                  <a:pt x="9998" y="9099"/>
                </a:lnTo>
                <a:cubicBezTo>
                  <a:pt x="10247" y="9348"/>
                  <a:pt x="10247" y="9751"/>
                  <a:pt x="9998" y="10000"/>
                </a:cubicBezTo>
                <a:cubicBezTo>
                  <a:pt x="9749" y="10249"/>
                  <a:pt x="9346" y="10249"/>
                  <a:pt x="9097" y="10000"/>
                </a:cubicBezTo>
                <a:lnTo>
                  <a:pt x="6578" y="7480"/>
                </a:lnTo>
                <a:cubicBezTo>
                  <a:pt x="5894" y="7979"/>
                  <a:pt x="5051" y="8275"/>
                  <a:pt x="4138" y="8275"/>
                </a:cubicBezTo>
                <a:cubicBezTo>
                  <a:pt x="1852" y="8275"/>
                  <a:pt x="0" y="6423"/>
                  <a:pt x="0" y="4138"/>
                </a:cubicBezTo>
                <a:cubicBezTo>
                  <a:pt x="0" y="1854"/>
                  <a:pt x="1854" y="0"/>
                  <a:pt x="4138" y="0"/>
                </a:cubicBezTo>
                <a:cubicBezTo>
                  <a:pt x="6423" y="0"/>
                  <a:pt x="8275" y="1852"/>
                  <a:pt x="8275" y="4138"/>
                </a:cubicBezTo>
                <a:close/>
                <a:moveTo>
                  <a:pt x="2069" y="4297"/>
                </a:moveTo>
                <a:lnTo>
                  <a:pt x="2069" y="5570"/>
                </a:lnTo>
                <a:cubicBezTo>
                  <a:pt x="2069" y="5834"/>
                  <a:pt x="2282" y="6047"/>
                  <a:pt x="2546" y="6047"/>
                </a:cubicBezTo>
                <a:cubicBezTo>
                  <a:pt x="2810" y="6047"/>
                  <a:pt x="3024" y="5833"/>
                  <a:pt x="3024" y="5570"/>
                </a:cubicBezTo>
                <a:lnTo>
                  <a:pt x="3024" y="4297"/>
                </a:lnTo>
                <a:cubicBezTo>
                  <a:pt x="3024" y="4032"/>
                  <a:pt x="2811" y="3819"/>
                  <a:pt x="2546" y="3819"/>
                </a:cubicBezTo>
                <a:cubicBezTo>
                  <a:pt x="2283" y="3819"/>
                  <a:pt x="2069" y="4033"/>
                  <a:pt x="2069" y="4297"/>
                </a:cubicBezTo>
                <a:close/>
                <a:moveTo>
                  <a:pt x="3660" y="2387"/>
                </a:moveTo>
                <a:lnTo>
                  <a:pt x="3660" y="5570"/>
                </a:lnTo>
                <a:cubicBezTo>
                  <a:pt x="3660" y="5834"/>
                  <a:pt x="3873" y="6047"/>
                  <a:pt x="4138" y="6047"/>
                </a:cubicBezTo>
                <a:cubicBezTo>
                  <a:pt x="4401" y="6047"/>
                  <a:pt x="4615" y="5833"/>
                  <a:pt x="4615" y="5570"/>
                </a:cubicBezTo>
                <a:lnTo>
                  <a:pt x="4615" y="2387"/>
                </a:lnTo>
                <a:cubicBezTo>
                  <a:pt x="4615" y="2123"/>
                  <a:pt x="4402" y="1910"/>
                  <a:pt x="4138" y="1910"/>
                </a:cubicBezTo>
                <a:cubicBezTo>
                  <a:pt x="3874" y="1910"/>
                  <a:pt x="3660" y="2124"/>
                  <a:pt x="3660" y="2387"/>
                </a:cubicBezTo>
                <a:close/>
                <a:moveTo>
                  <a:pt x="5252" y="3660"/>
                </a:moveTo>
                <a:lnTo>
                  <a:pt x="5252" y="5570"/>
                </a:lnTo>
                <a:cubicBezTo>
                  <a:pt x="5252" y="5834"/>
                  <a:pt x="5464" y="6047"/>
                  <a:pt x="5729" y="6047"/>
                </a:cubicBezTo>
                <a:cubicBezTo>
                  <a:pt x="5993" y="6047"/>
                  <a:pt x="6206" y="5833"/>
                  <a:pt x="6206" y="5570"/>
                </a:cubicBezTo>
                <a:lnTo>
                  <a:pt x="6206" y="3660"/>
                </a:lnTo>
                <a:cubicBezTo>
                  <a:pt x="6206" y="3396"/>
                  <a:pt x="5994" y="3183"/>
                  <a:pt x="5729" y="3183"/>
                </a:cubicBezTo>
                <a:cubicBezTo>
                  <a:pt x="5466" y="3183"/>
                  <a:pt x="5252" y="3397"/>
                  <a:pt x="5252" y="3660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1352212" y="1933575"/>
            <a:ext cx="4399450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困境一：现象捕捉难</a:t>
            </a:r>
            <a:endParaRPr lang="en-US" sz="1100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742765" y="2514600"/>
            <a:ext cx="5237441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实验现象转瞬即逝或微观难见，导致观察思维培养流于表面，学生</a:t>
            </a:r>
            <a:r>
              <a:rPr sz="16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难以建立深刻的直观感知。</a:t>
            </a:r>
            <a:endParaRPr sz="16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AutoShape 13"/>
          <p:cNvSpPr/>
          <p:nvPr>
            <p:custDataLst>
              <p:tags r:id="rId8"/>
            </p:custDataLst>
          </p:nvPr>
        </p:nvSpPr>
        <p:spPr>
          <a:xfrm>
            <a:off x="6208747" y="1638300"/>
            <a:ext cx="5523120" cy="1885950"/>
          </a:xfrm>
          <a:prstGeom prst="roundRect">
            <a:avLst>
              <a:gd name="adj" fmla="val 2946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4" name="AutoShape 14"/>
          <p:cNvSpPr/>
          <p:nvPr>
            <p:custDataLst>
              <p:tags r:id="rId9"/>
            </p:custDataLst>
          </p:nvPr>
        </p:nvSpPr>
        <p:spPr>
          <a:xfrm>
            <a:off x="6494426" y="1866900"/>
            <a:ext cx="457086" cy="457200"/>
          </a:xfrm>
          <a:prstGeom prst="roundRect">
            <a:avLst>
              <a:gd name="adj" fmla="val 50000"/>
            </a:avLst>
          </a:prstGeom>
          <a:solidFill>
            <a:srgbClr val="ECFDF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5" name="AutoShape 15"/>
          <p:cNvSpPr/>
          <p:nvPr>
            <p:custDataLst>
              <p:tags r:id="rId10"/>
            </p:custDataLst>
          </p:nvPr>
        </p:nvSpPr>
        <p:spPr>
          <a:xfrm>
            <a:off x="6633992" y="1993872"/>
            <a:ext cx="177805" cy="203257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7498" y="1429"/>
                </a:moveTo>
                <a:lnTo>
                  <a:pt x="4999" y="1429"/>
                </a:lnTo>
                <a:lnTo>
                  <a:pt x="4999" y="4286"/>
                </a:lnTo>
                <a:lnTo>
                  <a:pt x="7498" y="4286"/>
                </a:lnTo>
                <a:lnTo>
                  <a:pt x="7498" y="1429"/>
                </a:lnTo>
                <a:close/>
                <a:moveTo>
                  <a:pt x="8748" y="4286"/>
                </a:moveTo>
                <a:lnTo>
                  <a:pt x="8748" y="8571"/>
                </a:lnTo>
                <a:cubicBezTo>
                  <a:pt x="8748" y="9359"/>
                  <a:pt x="8188" y="10000"/>
                  <a:pt x="7498" y="10000"/>
                </a:cubicBezTo>
                <a:lnTo>
                  <a:pt x="1250" y="10000"/>
                </a:lnTo>
                <a:cubicBezTo>
                  <a:pt x="560" y="10000"/>
                  <a:pt x="0" y="9359"/>
                  <a:pt x="0" y="8571"/>
                </a:cubicBezTo>
                <a:lnTo>
                  <a:pt x="0" y="1429"/>
                </a:lnTo>
                <a:cubicBezTo>
                  <a:pt x="0" y="641"/>
                  <a:pt x="560" y="0"/>
                  <a:pt x="1250" y="0"/>
                </a:cubicBezTo>
                <a:lnTo>
                  <a:pt x="7498" y="0"/>
                </a:lnTo>
                <a:cubicBezTo>
                  <a:pt x="8188" y="0"/>
                  <a:pt x="8748" y="641"/>
                  <a:pt x="8748" y="1429"/>
                </a:cubicBezTo>
                <a:lnTo>
                  <a:pt x="8748" y="4286"/>
                </a:lnTo>
                <a:close/>
                <a:moveTo>
                  <a:pt x="1250" y="5714"/>
                </a:moveTo>
                <a:lnTo>
                  <a:pt x="1250" y="8571"/>
                </a:lnTo>
                <a:lnTo>
                  <a:pt x="3749" y="8571"/>
                </a:lnTo>
                <a:lnTo>
                  <a:pt x="3749" y="5714"/>
                </a:lnTo>
                <a:lnTo>
                  <a:pt x="1250" y="5714"/>
                </a:lnTo>
                <a:close/>
                <a:moveTo>
                  <a:pt x="3749" y="4286"/>
                </a:moveTo>
                <a:lnTo>
                  <a:pt x="3749" y="1429"/>
                </a:lnTo>
                <a:lnTo>
                  <a:pt x="1250" y="1429"/>
                </a:lnTo>
                <a:lnTo>
                  <a:pt x="1250" y="4286"/>
                </a:lnTo>
                <a:lnTo>
                  <a:pt x="3749" y="4286"/>
                </a:lnTo>
                <a:close/>
                <a:moveTo>
                  <a:pt x="4999" y="5714"/>
                </a:moveTo>
                <a:lnTo>
                  <a:pt x="4999" y="8571"/>
                </a:lnTo>
                <a:lnTo>
                  <a:pt x="7498" y="8571"/>
                </a:lnTo>
                <a:lnTo>
                  <a:pt x="7498" y="5714"/>
                </a:lnTo>
                <a:lnTo>
                  <a:pt x="4999" y="5714"/>
                </a:ln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6" name="TextBox 16"/>
          <p:cNvSpPr txBox="1"/>
          <p:nvPr>
            <p:custDataLst>
              <p:tags r:id="rId11"/>
            </p:custDataLst>
          </p:nvPr>
        </p:nvSpPr>
        <p:spPr>
          <a:xfrm>
            <a:off x="7103873" y="1933575"/>
            <a:ext cx="4399450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困境二：数据处理繁</a:t>
            </a:r>
            <a:endParaRPr lang="en-US" sz="1100"/>
          </a:p>
        </p:txBody>
      </p:sp>
      <p:sp>
        <p:nvSpPr>
          <p:cNvPr id="17" name="TextBox 17"/>
          <p:cNvSpPr txBox="1"/>
          <p:nvPr>
            <p:custDataLst>
              <p:tags r:id="rId12"/>
            </p:custDataLst>
          </p:nvPr>
        </p:nvSpPr>
        <p:spPr>
          <a:xfrm>
            <a:off x="6494426" y="2514600"/>
            <a:ext cx="5237441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手工记录与处理数据繁琐耗时，挤占了深度思考时间，导致推理思</a:t>
            </a:r>
            <a:r>
              <a:rPr sz="16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维缺乏有效的数据支撑。</a:t>
            </a:r>
            <a:endParaRPr sz="16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AutoShape 18"/>
          <p:cNvSpPr/>
          <p:nvPr>
            <p:custDataLst>
              <p:tags r:id="rId13"/>
            </p:custDataLst>
          </p:nvPr>
        </p:nvSpPr>
        <p:spPr>
          <a:xfrm>
            <a:off x="457086" y="3748088"/>
            <a:ext cx="5523120" cy="1885950"/>
          </a:xfrm>
          <a:prstGeom prst="roundRect">
            <a:avLst>
              <a:gd name="adj" fmla="val 2946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9" name="AutoShape 19"/>
          <p:cNvSpPr/>
          <p:nvPr>
            <p:custDataLst>
              <p:tags r:id="rId14"/>
            </p:custDataLst>
          </p:nvPr>
        </p:nvSpPr>
        <p:spPr>
          <a:xfrm>
            <a:off x="742765" y="3976688"/>
            <a:ext cx="457086" cy="457200"/>
          </a:xfrm>
          <a:prstGeom prst="roundRect">
            <a:avLst>
              <a:gd name="adj" fmla="val 50000"/>
            </a:avLst>
          </a:prstGeom>
          <a:solidFill>
            <a:srgbClr val="ECFDF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0" name="AutoShape 20"/>
          <p:cNvSpPr/>
          <p:nvPr>
            <p:custDataLst>
              <p:tags r:id="rId15"/>
            </p:custDataLst>
          </p:nvPr>
        </p:nvSpPr>
        <p:spPr>
          <a:xfrm>
            <a:off x="882330" y="4103660"/>
            <a:ext cx="177805" cy="203257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5624" y="0"/>
                </a:moveTo>
                <a:lnTo>
                  <a:pt x="2499" y="0"/>
                </a:lnTo>
                <a:cubicBezTo>
                  <a:pt x="2154" y="0"/>
                  <a:pt x="1875" y="279"/>
                  <a:pt x="1875" y="625"/>
                </a:cubicBezTo>
                <a:cubicBezTo>
                  <a:pt x="1875" y="970"/>
                  <a:pt x="2155" y="1250"/>
                  <a:pt x="2499" y="1250"/>
                </a:cubicBezTo>
                <a:lnTo>
                  <a:pt x="2499" y="4209"/>
                </a:lnTo>
                <a:lnTo>
                  <a:pt x="146" y="8326"/>
                </a:lnTo>
                <a:cubicBezTo>
                  <a:pt x="51" y="8496"/>
                  <a:pt x="0" y="8686"/>
                  <a:pt x="0" y="8881"/>
                </a:cubicBezTo>
                <a:cubicBezTo>
                  <a:pt x="0" y="9500"/>
                  <a:pt x="500" y="10000"/>
                  <a:pt x="1119" y="10000"/>
                </a:cubicBezTo>
                <a:lnTo>
                  <a:pt x="7629" y="10000"/>
                </a:lnTo>
                <a:cubicBezTo>
                  <a:pt x="8246" y="10000"/>
                  <a:pt x="8748" y="9500"/>
                  <a:pt x="8748" y="8881"/>
                </a:cubicBezTo>
                <a:cubicBezTo>
                  <a:pt x="8748" y="8686"/>
                  <a:pt x="8697" y="8494"/>
                  <a:pt x="8602" y="8326"/>
                </a:cubicBezTo>
                <a:lnTo>
                  <a:pt x="6249" y="4209"/>
                </a:lnTo>
                <a:lnTo>
                  <a:pt x="6249" y="1250"/>
                </a:lnTo>
                <a:cubicBezTo>
                  <a:pt x="6594" y="1250"/>
                  <a:pt x="6873" y="971"/>
                  <a:pt x="6873" y="625"/>
                </a:cubicBezTo>
                <a:cubicBezTo>
                  <a:pt x="6873" y="280"/>
                  <a:pt x="6593" y="0"/>
                  <a:pt x="6249" y="0"/>
                </a:cubicBezTo>
                <a:lnTo>
                  <a:pt x="5624" y="0"/>
                </a:lnTo>
                <a:close/>
                <a:moveTo>
                  <a:pt x="3749" y="4209"/>
                </a:moveTo>
                <a:lnTo>
                  <a:pt x="3749" y="1250"/>
                </a:lnTo>
                <a:lnTo>
                  <a:pt x="4999" y="1250"/>
                </a:lnTo>
                <a:lnTo>
                  <a:pt x="4999" y="4209"/>
                </a:lnTo>
                <a:cubicBezTo>
                  <a:pt x="4999" y="4426"/>
                  <a:pt x="5055" y="4641"/>
                  <a:pt x="5163" y="4830"/>
                </a:cubicBezTo>
                <a:lnTo>
                  <a:pt x="5975" y="6250"/>
                </a:lnTo>
                <a:lnTo>
                  <a:pt x="2773" y="6250"/>
                </a:lnTo>
                <a:lnTo>
                  <a:pt x="3585" y="4830"/>
                </a:lnTo>
                <a:cubicBezTo>
                  <a:pt x="3693" y="4641"/>
                  <a:pt x="3749" y="4428"/>
                  <a:pt x="3749" y="4209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1" name="TextBox 21"/>
          <p:cNvSpPr txBox="1"/>
          <p:nvPr>
            <p:custDataLst>
              <p:tags r:id="rId16"/>
            </p:custDataLst>
          </p:nvPr>
        </p:nvSpPr>
        <p:spPr>
          <a:xfrm>
            <a:off x="1352212" y="4043362"/>
            <a:ext cx="4399450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困境三：操作门槛高</a:t>
            </a:r>
            <a:endParaRPr lang="en-US" sz="1100"/>
          </a:p>
        </p:txBody>
      </p:sp>
      <p:sp>
        <p:nvSpPr>
          <p:cNvPr id="22" name="TextBox 22"/>
          <p:cNvSpPr txBox="1"/>
          <p:nvPr>
            <p:custDataLst>
              <p:tags r:id="rId17"/>
            </p:custDataLst>
          </p:nvPr>
        </p:nvSpPr>
        <p:spPr>
          <a:xfrm>
            <a:off x="742765" y="4624388"/>
            <a:ext cx="5237441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复杂仪器操作难度大、风险高，限制了学生动手探索的机会，创新</a:t>
            </a:r>
            <a:r>
              <a:rPr sz="16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思维发展受到严重制约。</a:t>
            </a:r>
            <a:endParaRPr sz="16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AutoShape 23"/>
          <p:cNvSpPr/>
          <p:nvPr>
            <p:custDataLst>
              <p:tags r:id="rId18"/>
            </p:custDataLst>
          </p:nvPr>
        </p:nvSpPr>
        <p:spPr>
          <a:xfrm>
            <a:off x="6208747" y="3748088"/>
            <a:ext cx="5523120" cy="1885950"/>
          </a:xfrm>
          <a:prstGeom prst="roundRect">
            <a:avLst>
              <a:gd name="adj" fmla="val 2946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4" name="AutoShape 24"/>
          <p:cNvSpPr/>
          <p:nvPr>
            <p:custDataLst>
              <p:tags r:id="rId19"/>
            </p:custDataLst>
          </p:nvPr>
        </p:nvSpPr>
        <p:spPr>
          <a:xfrm>
            <a:off x="6494426" y="3976688"/>
            <a:ext cx="457086" cy="457200"/>
          </a:xfrm>
          <a:prstGeom prst="roundRect">
            <a:avLst>
              <a:gd name="adj" fmla="val 50000"/>
            </a:avLst>
          </a:prstGeom>
          <a:solidFill>
            <a:srgbClr val="ECFDF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5" name="AutoShape 25"/>
          <p:cNvSpPr/>
          <p:nvPr>
            <p:custDataLst>
              <p:tags r:id="rId20"/>
            </p:custDataLst>
          </p:nvPr>
        </p:nvSpPr>
        <p:spPr>
          <a:xfrm>
            <a:off x="6633992" y="4086722"/>
            <a:ext cx="177805" cy="237133"/>
          </a:xfrm>
          <a:custGeom>
            <a:avLst/>
            <a:gdLst/>
            <a:ahLst/>
            <a:cxnLst/>
            <a:rect l="l" t="t" r="r" b="b"/>
            <a:pathLst>
              <a:path w="7498" h="10000">
                <a:moveTo>
                  <a:pt x="4999" y="0"/>
                </a:moveTo>
                <a:cubicBezTo>
                  <a:pt x="5461" y="0"/>
                  <a:pt x="5866" y="252"/>
                  <a:pt x="6080" y="625"/>
                </a:cubicBezTo>
                <a:lnTo>
                  <a:pt x="6248" y="625"/>
                </a:lnTo>
                <a:cubicBezTo>
                  <a:pt x="6938" y="625"/>
                  <a:pt x="7498" y="1186"/>
                  <a:pt x="7498" y="1875"/>
                </a:cubicBezTo>
                <a:lnTo>
                  <a:pt x="7498" y="8750"/>
                </a:lnTo>
                <a:cubicBezTo>
                  <a:pt x="7498" y="9439"/>
                  <a:pt x="6938" y="10000"/>
                  <a:pt x="6248" y="10000"/>
                </a:cubicBezTo>
                <a:lnTo>
                  <a:pt x="1250" y="10000"/>
                </a:lnTo>
                <a:cubicBezTo>
                  <a:pt x="560" y="10000"/>
                  <a:pt x="0" y="9439"/>
                  <a:pt x="0" y="8750"/>
                </a:cubicBezTo>
                <a:lnTo>
                  <a:pt x="0" y="1875"/>
                </a:lnTo>
                <a:cubicBezTo>
                  <a:pt x="0" y="1186"/>
                  <a:pt x="560" y="625"/>
                  <a:pt x="1250" y="625"/>
                </a:cubicBezTo>
                <a:lnTo>
                  <a:pt x="1418" y="625"/>
                </a:lnTo>
                <a:cubicBezTo>
                  <a:pt x="1632" y="252"/>
                  <a:pt x="2037" y="0"/>
                  <a:pt x="2499" y="0"/>
                </a:cubicBezTo>
                <a:lnTo>
                  <a:pt x="4999" y="0"/>
                </a:lnTo>
                <a:close/>
                <a:moveTo>
                  <a:pt x="5524" y="4152"/>
                </a:moveTo>
                <a:cubicBezTo>
                  <a:pt x="5315" y="4000"/>
                  <a:pt x="5022" y="4047"/>
                  <a:pt x="4870" y="4256"/>
                </a:cubicBezTo>
                <a:lnTo>
                  <a:pt x="3198" y="6555"/>
                </a:lnTo>
                <a:lnTo>
                  <a:pt x="2681" y="6020"/>
                </a:lnTo>
                <a:cubicBezTo>
                  <a:pt x="2501" y="5834"/>
                  <a:pt x="2204" y="5828"/>
                  <a:pt x="2019" y="6008"/>
                </a:cubicBezTo>
                <a:cubicBezTo>
                  <a:pt x="1833" y="6187"/>
                  <a:pt x="1828" y="6484"/>
                  <a:pt x="2007" y="6670"/>
                </a:cubicBezTo>
                <a:lnTo>
                  <a:pt x="2913" y="7607"/>
                </a:lnTo>
                <a:cubicBezTo>
                  <a:pt x="3009" y="7707"/>
                  <a:pt x="3144" y="7760"/>
                  <a:pt x="3282" y="7750"/>
                </a:cubicBezTo>
                <a:cubicBezTo>
                  <a:pt x="3421" y="7741"/>
                  <a:pt x="3548" y="7671"/>
                  <a:pt x="3630" y="7559"/>
                </a:cubicBezTo>
                <a:lnTo>
                  <a:pt x="5627" y="4807"/>
                </a:lnTo>
                <a:cubicBezTo>
                  <a:pt x="5780" y="4598"/>
                  <a:pt x="5733" y="4305"/>
                  <a:pt x="5524" y="4152"/>
                </a:cubicBezTo>
                <a:close/>
                <a:moveTo>
                  <a:pt x="2656" y="1250"/>
                </a:moveTo>
                <a:cubicBezTo>
                  <a:pt x="2396" y="1250"/>
                  <a:pt x="2187" y="1459"/>
                  <a:pt x="2187" y="1719"/>
                </a:cubicBezTo>
                <a:cubicBezTo>
                  <a:pt x="2187" y="1977"/>
                  <a:pt x="2397" y="2188"/>
                  <a:pt x="2656" y="2188"/>
                </a:cubicBezTo>
                <a:lnTo>
                  <a:pt x="4842" y="2188"/>
                </a:lnTo>
                <a:cubicBezTo>
                  <a:pt x="5102" y="2188"/>
                  <a:pt x="5311" y="1979"/>
                  <a:pt x="5311" y="1719"/>
                </a:cubicBezTo>
                <a:cubicBezTo>
                  <a:pt x="5311" y="1460"/>
                  <a:pt x="5101" y="1250"/>
                  <a:pt x="4842" y="1250"/>
                </a:cubicBezTo>
                <a:lnTo>
                  <a:pt x="2656" y="1250"/>
                </a:ln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6" name="TextBox 26"/>
          <p:cNvSpPr txBox="1"/>
          <p:nvPr>
            <p:custDataLst>
              <p:tags r:id="rId21"/>
            </p:custDataLst>
          </p:nvPr>
        </p:nvSpPr>
        <p:spPr>
          <a:xfrm>
            <a:off x="7103873" y="4043362"/>
            <a:ext cx="4399450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困境四：评价体系单</a:t>
            </a:r>
            <a:endParaRPr lang="en-US" sz="1100"/>
          </a:p>
        </p:txBody>
      </p:sp>
      <p:sp>
        <p:nvSpPr>
          <p:cNvPr id="27" name="TextBox 27"/>
          <p:cNvSpPr txBox="1"/>
          <p:nvPr>
            <p:custDataLst>
              <p:tags r:id="rId22"/>
            </p:custDataLst>
          </p:nvPr>
        </p:nvSpPr>
        <p:spPr>
          <a:xfrm>
            <a:off x="6494426" y="4624388"/>
            <a:ext cx="5237441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传统评价重结果轻过程，缺乏多维度的量化指标，导致学生思维发</a:t>
            </a:r>
            <a:r>
              <a:rPr sz="16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展的过程难以被看见和评估。</a:t>
            </a:r>
            <a:endParaRPr sz="1600" b="0" i="0" strike="noStrike">
              <a:solidFill>
                <a:srgbClr val="4B556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AutoShape 28"/>
          <p:cNvSpPr/>
          <p:nvPr/>
        </p:nvSpPr>
        <p:spPr>
          <a:xfrm>
            <a:off x="457086" y="5857875"/>
            <a:ext cx="11274781" cy="9525"/>
          </a:xfrm>
          <a:prstGeom prst="line">
            <a:avLst/>
          </a:prstGeom>
          <a:ln w="9525">
            <a:solidFill>
              <a:srgbClr val="A7F3D0">
                <a:alpha val="50196"/>
              </a:srgbClr>
            </a:solidFill>
            <a:prstDash val="solid"/>
            <a:headEnd type="none"/>
            <a:tailEnd type="none"/>
          </a:ln>
        </p:spPr>
      </p:sp>
      <p:sp>
        <p:nvSpPr>
          <p:cNvPr id="30" name="AutoShape 30"/>
          <p:cNvSpPr/>
          <p:nvPr/>
        </p:nvSpPr>
        <p:spPr>
          <a:xfrm>
            <a:off x="609448" y="6157582"/>
            <a:ext cx="118586" cy="105437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1250" y="0"/>
                </a:moveTo>
                <a:cubicBezTo>
                  <a:pt x="560" y="0"/>
                  <a:pt x="0" y="561"/>
                  <a:pt x="0" y="1250"/>
                </a:cubicBezTo>
                <a:lnTo>
                  <a:pt x="0" y="2656"/>
                </a:lnTo>
                <a:cubicBezTo>
                  <a:pt x="0" y="2916"/>
                  <a:pt x="209" y="3125"/>
                  <a:pt x="469" y="3125"/>
                </a:cubicBezTo>
                <a:cubicBezTo>
                  <a:pt x="727" y="3125"/>
                  <a:pt x="937" y="2915"/>
                  <a:pt x="937" y="2656"/>
                </a:cubicBezTo>
                <a:lnTo>
                  <a:pt x="937" y="1250"/>
                </a:lnTo>
                <a:cubicBezTo>
                  <a:pt x="937" y="1078"/>
                  <a:pt x="1078" y="938"/>
                  <a:pt x="1250" y="938"/>
                </a:cubicBezTo>
                <a:lnTo>
                  <a:pt x="2656" y="938"/>
                </a:lnTo>
                <a:cubicBezTo>
                  <a:pt x="2915" y="938"/>
                  <a:pt x="3124" y="729"/>
                  <a:pt x="3124" y="469"/>
                </a:cubicBezTo>
                <a:cubicBezTo>
                  <a:pt x="3124" y="210"/>
                  <a:pt x="2914" y="0"/>
                  <a:pt x="2656" y="0"/>
                </a:cubicBezTo>
                <a:lnTo>
                  <a:pt x="1250" y="0"/>
                </a:lnTo>
                <a:close/>
                <a:moveTo>
                  <a:pt x="8591" y="0"/>
                </a:moveTo>
                <a:cubicBezTo>
                  <a:pt x="8332" y="0"/>
                  <a:pt x="8123" y="209"/>
                  <a:pt x="8123" y="469"/>
                </a:cubicBezTo>
                <a:cubicBezTo>
                  <a:pt x="8123" y="727"/>
                  <a:pt x="8333" y="938"/>
                  <a:pt x="8591" y="938"/>
                </a:cubicBezTo>
                <a:lnTo>
                  <a:pt x="9997" y="938"/>
                </a:lnTo>
                <a:cubicBezTo>
                  <a:pt x="10169" y="938"/>
                  <a:pt x="10310" y="1078"/>
                  <a:pt x="10310" y="1250"/>
                </a:cubicBezTo>
                <a:lnTo>
                  <a:pt x="10310" y="2656"/>
                </a:lnTo>
                <a:cubicBezTo>
                  <a:pt x="10310" y="2916"/>
                  <a:pt x="10519" y="3125"/>
                  <a:pt x="10778" y="3125"/>
                </a:cubicBezTo>
                <a:cubicBezTo>
                  <a:pt x="11037" y="3125"/>
                  <a:pt x="11247" y="2915"/>
                  <a:pt x="11247" y="2656"/>
                </a:cubicBezTo>
                <a:lnTo>
                  <a:pt x="11247" y="1250"/>
                </a:lnTo>
                <a:cubicBezTo>
                  <a:pt x="11247" y="561"/>
                  <a:pt x="10687" y="0"/>
                  <a:pt x="9997" y="0"/>
                </a:cubicBezTo>
                <a:lnTo>
                  <a:pt x="8591" y="0"/>
                </a:lnTo>
                <a:close/>
                <a:moveTo>
                  <a:pt x="937" y="7344"/>
                </a:moveTo>
                <a:cubicBezTo>
                  <a:pt x="937" y="7084"/>
                  <a:pt x="728" y="6875"/>
                  <a:pt x="469" y="6875"/>
                </a:cubicBezTo>
                <a:cubicBezTo>
                  <a:pt x="210" y="6875"/>
                  <a:pt x="0" y="7085"/>
                  <a:pt x="0" y="7344"/>
                </a:cubicBezTo>
                <a:lnTo>
                  <a:pt x="0" y="8750"/>
                </a:lnTo>
                <a:cubicBezTo>
                  <a:pt x="0" y="9439"/>
                  <a:pt x="560" y="10000"/>
                  <a:pt x="1250" y="10000"/>
                </a:cubicBezTo>
                <a:lnTo>
                  <a:pt x="2656" y="10000"/>
                </a:lnTo>
                <a:cubicBezTo>
                  <a:pt x="2915" y="10000"/>
                  <a:pt x="3124" y="9791"/>
                  <a:pt x="3124" y="9531"/>
                </a:cubicBezTo>
                <a:cubicBezTo>
                  <a:pt x="3124" y="9273"/>
                  <a:pt x="2914" y="9063"/>
                  <a:pt x="2656" y="9063"/>
                </a:cubicBezTo>
                <a:lnTo>
                  <a:pt x="1250" y="9063"/>
                </a:lnTo>
                <a:cubicBezTo>
                  <a:pt x="1078" y="9063"/>
                  <a:pt x="937" y="8922"/>
                  <a:pt x="937" y="8750"/>
                </a:cubicBezTo>
                <a:lnTo>
                  <a:pt x="937" y="7344"/>
                </a:lnTo>
                <a:close/>
                <a:moveTo>
                  <a:pt x="11247" y="7344"/>
                </a:moveTo>
                <a:cubicBezTo>
                  <a:pt x="11247" y="7084"/>
                  <a:pt x="11038" y="6875"/>
                  <a:pt x="10778" y="6875"/>
                </a:cubicBezTo>
                <a:cubicBezTo>
                  <a:pt x="10520" y="6875"/>
                  <a:pt x="10310" y="7085"/>
                  <a:pt x="10310" y="7344"/>
                </a:cubicBezTo>
                <a:lnTo>
                  <a:pt x="10310" y="8750"/>
                </a:lnTo>
                <a:cubicBezTo>
                  <a:pt x="10310" y="8922"/>
                  <a:pt x="10169" y="9063"/>
                  <a:pt x="9997" y="9063"/>
                </a:cubicBezTo>
                <a:lnTo>
                  <a:pt x="8591" y="9063"/>
                </a:lnTo>
                <a:cubicBezTo>
                  <a:pt x="8332" y="9063"/>
                  <a:pt x="8123" y="9271"/>
                  <a:pt x="8123" y="9531"/>
                </a:cubicBezTo>
                <a:cubicBezTo>
                  <a:pt x="8123" y="9790"/>
                  <a:pt x="8333" y="10000"/>
                  <a:pt x="8591" y="10000"/>
                </a:cubicBezTo>
                <a:lnTo>
                  <a:pt x="9997" y="10000"/>
                </a:lnTo>
                <a:cubicBezTo>
                  <a:pt x="10687" y="10000"/>
                  <a:pt x="11247" y="9439"/>
                  <a:pt x="11247" y="8750"/>
                </a:cubicBezTo>
                <a:lnTo>
                  <a:pt x="11247" y="7344"/>
                </a:lnTo>
                <a:close/>
                <a:moveTo>
                  <a:pt x="5624" y="4219"/>
                </a:moveTo>
                <a:cubicBezTo>
                  <a:pt x="6227" y="4219"/>
                  <a:pt x="6717" y="3729"/>
                  <a:pt x="6717" y="3125"/>
                </a:cubicBezTo>
                <a:cubicBezTo>
                  <a:pt x="6717" y="2521"/>
                  <a:pt x="6227" y="2031"/>
                  <a:pt x="5624" y="2031"/>
                </a:cubicBezTo>
                <a:cubicBezTo>
                  <a:pt x="5020" y="2031"/>
                  <a:pt x="4530" y="2521"/>
                  <a:pt x="4530" y="3125"/>
                </a:cubicBezTo>
                <a:cubicBezTo>
                  <a:pt x="4530" y="3729"/>
                  <a:pt x="5020" y="4219"/>
                  <a:pt x="5624" y="4219"/>
                </a:cubicBezTo>
                <a:close/>
                <a:moveTo>
                  <a:pt x="5624" y="5000"/>
                </a:moveTo>
                <a:cubicBezTo>
                  <a:pt x="4589" y="5000"/>
                  <a:pt x="3749" y="5840"/>
                  <a:pt x="3749" y="6875"/>
                </a:cubicBezTo>
                <a:lnTo>
                  <a:pt x="3749" y="7344"/>
                </a:lnTo>
                <a:cubicBezTo>
                  <a:pt x="3749" y="7604"/>
                  <a:pt x="3958" y="7813"/>
                  <a:pt x="4218" y="7813"/>
                </a:cubicBezTo>
                <a:lnTo>
                  <a:pt x="7029" y="7813"/>
                </a:lnTo>
                <a:cubicBezTo>
                  <a:pt x="7289" y="7813"/>
                  <a:pt x="7498" y="7604"/>
                  <a:pt x="7498" y="7344"/>
                </a:cubicBezTo>
                <a:lnTo>
                  <a:pt x="7498" y="6875"/>
                </a:lnTo>
                <a:cubicBezTo>
                  <a:pt x="7498" y="5840"/>
                  <a:pt x="6658" y="5000"/>
                  <a:pt x="5624" y="5000"/>
                </a:cubicBezTo>
                <a:close/>
                <a:moveTo>
                  <a:pt x="9373" y="3750"/>
                </a:moveTo>
                <a:cubicBezTo>
                  <a:pt x="9373" y="3233"/>
                  <a:pt x="8953" y="2813"/>
                  <a:pt x="8435" y="2813"/>
                </a:cubicBezTo>
                <a:cubicBezTo>
                  <a:pt x="7918" y="2813"/>
                  <a:pt x="7498" y="3233"/>
                  <a:pt x="7498" y="3750"/>
                </a:cubicBezTo>
                <a:cubicBezTo>
                  <a:pt x="7498" y="4267"/>
                  <a:pt x="7918" y="4688"/>
                  <a:pt x="8435" y="4688"/>
                </a:cubicBezTo>
                <a:cubicBezTo>
                  <a:pt x="8953" y="4688"/>
                  <a:pt x="9373" y="4267"/>
                  <a:pt x="9373" y="3750"/>
                </a:cubicBezTo>
                <a:close/>
                <a:moveTo>
                  <a:pt x="3280" y="5318"/>
                </a:moveTo>
                <a:cubicBezTo>
                  <a:pt x="2318" y="5398"/>
                  <a:pt x="1562" y="6203"/>
                  <a:pt x="1562" y="7188"/>
                </a:cubicBezTo>
                <a:lnTo>
                  <a:pt x="1562" y="7396"/>
                </a:lnTo>
                <a:cubicBezTo>
                  <a:pt x="1562" y="7627"/>
                  <a:pt x="1750" y="7813"/>
                  <a:pt x="1978" y="7813"/>
                </a:cubicBezTo>
                <a:lnTo>
                  <a:pt x="2892" y="7813"/>
                </a:lnTo>
                <a:cubicBezTo>
                  <a:pt x="2839" y="7666"/>
                  <a:pt x="2812" y="7508"/>
                  <a:pt x="2812" y="7344"/>
                </a:cubicBezTo>
                <a:lnTo>
                  <a:pt x="2812" y="6875"/>
                </a:lnTo>
                <a:cubicBezTo>
                  <a:pt x="2812" y="6299"/>
                  <a:pt x="2984" y="5764"/>
                  <a:pt x="3280" y="5318"/>
                </a:cubicBezTo>
                <a:close/>
                <a:moveTo>
                  <a:pt x="8355" y="7813"/>
                </a:moveTo>
                <a:lnTo>
                  <a:pt x="9269" y="7813"/>
                </a:lnTo>
                <a:cubicBezTo>
                  <a:pt x="9499" y="7813"/>
                  <a:pt x="9685" y="7625"/>
                  <a:pt x="9685" y="7396"/>
                </a:cubicBezTo>
                <a:lnTo>
                  <a:pt x="9685" y="7188"/>
                </a:lnTo>
                <a:cubicBezTo>
                  <a:pt x="9685" y="6205"/>
                  <a:pt x="8929" y="5398"/>
                  <a:pt x="7967" y="5318"/>
                </a:cubicBezTo>
                <a:cubicBezTo>
                  <a:pt x="8263" y="5764"/>
                  <a:pt x="8435" y="6299"/>
                  <a:pt x="8435" y="6875"/>
                </a:cubicBezTo>
                <a:lnTo>
                  <a:pt x="8435" y="7344"/>
                </a:lnTo>
                <a:cubicBezTo>
                  <a:pt x="8435" y="7508"/>
                  <a:pt x="8408" y="7666"/>
                  <a:pt x="8355" y="7813"/>
                </a:cubicBezTo>
                <a:close/>
                <a:moveTo>
                  <a:pt x="3749" y="3750"/>
                </a:moveTo>
                <a:cubicBezTo>
                  <a:pt x="3749" y="3233"/>
                  <a:pt x="3329" y="2813"/>
                  <a:pt x="2812" y="2813"/>
                </a:cubicBezTo>
                <a:cubicBezTo>
                  <a:pt x="2294" y="2813"/>
                  <a:pt x="1875" y="3233"/>
                  <a:pt x="1875" y="3750"/>
                </a:cubicBezTo>
                <a:cubicBezTo>
                  <a:pt x="1875" y="4267"/>
                  <a:pt x="2294" y="4688"/>
                  <a:pt x="2812" y="4688"/>
                </a:cubicBezTo>
                <a:cubicBezTo>
                  <a:pt x="3329" y="4688"/>
                  <a:pt x="3749" y="4267"/>
                  <a:pt x="3749" y="3750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9FF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AutoShape 4"/>
          <p:cNvSpPr/>
          <p:nvPr/>
        </p:nvSpPr>
        <p:spPr>
          <a:xfrm>
            <a:off x="457086" y="495300"/>
            <a:ext cx="76181" cy="304800"/>
          </a:xfrm>
          <a:prstGeom prst="roundRect">
            <a:avLst>
              <a:gd name="adj" fmla="val 50000"/>
            </a:avLst>
          </a:pr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5" name="TextBox 5"/>
          <p:cNvSpPr txBox="1"/>
          <p:nvPr/>
        </p:nvSpPr>
        <p:spPr>
          <a:xfrm>
            <a:off x="685629" y="447675"/>
            <a:ext cx="11046238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4E3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赋能小学科学实验教学</a:t>
            </a:r>
            <a:endParaRPr lang="en-US" sz="1100"/>
          </a:p>
        </p:txBody>
      </p:sp>
      <p:sp>
        <p:nvSpPr>
          <p:cNvPr id="6" name="TextBox 6"/>
          <p:cNvSpPr txBox="1"/>
          <p:nvPr/>
        </p:nvSpPr>
        <p:spPr>
          <a:xfrm>
            <a:off x="685629" y="933450"/>
            <a:ext cx="11046238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0478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困境一与困境二详解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457086" y="1447800"/>
            <a:ext cx="5485028" cy="4953000"/>
          </a:xfrm>
          <a:prstGeom prst="roundRect">
            <a:avLst>
              <a:gd name="adj" fmla="val 426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8" name="AutoShape 8"/>
          <p:cNvSpPr/>
          <p:nvPr/>
        </p:nvSpPr>
        <p:spPr>
          <a:xfrm>
            <a:off x="695151" y="1685925"/>
            <a:ext cx="380905" cy="3810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9" name="AutoShape 9"/>
          <p:cNvSpPr/>
          <p:nvPr/>
        </p:nvSpPr>
        <p:spPr>
          <a:xfrm>
            <a:off x="818797" y="1817092"/>
            <a:ext cx="133466" cy="118666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758" y="0"/>
                </a:moveTo>
                <a:cubicBezTo>
                  <a:pt x="573" y="-167"/>
                  <a:pt x="274" y="-167"/>
                  <a:pt x="91" y="0"/>
                </a:cubicBezTo>
                <a:cubicBezTo>
                  <a:pt x="-95" y="166"/>
                  <a:pt x="-96" y="438"/>
                  <a:pt x="89" y="605"/>
                </a:cubicBezTo>
                <a:lnTo>
                  <a:pt x="10489" y="10000"/>
                </a:lnTo>
                <a:cubicBezTo>
                  <a:pt x="10674" y="10167"/>
                  <a:pt x="10973" y="10167"/>
                  <a:pt x="11156" y="10000"/>
                </a:cubicBezTo>
                <a:cubicBezTo>
                  <a:pt x="11341" y="9833"/>
                  <a:pt x="11341" y="9563"/>
                  <a:pt x="11156" y="9397"/>
                </a:cubicBezTo>
                <a:lnTo>
                  <a:pt x="9258" y="7681"/>
                </a:lnTo>
                <a:cubicBezTo>
                  <a:pt x="9311" y="7639"/>
                  <a:pt x="9364" y="7596"/>
                  <a:pt x="9415" y="7553"/>
                </a:cubicBezTo>
                <a:cubicBezTo>
                  <a:pt x="10337" y="6779"/>
                  <a:pt x="10954" y="5856"/>
                  <a:pt x="11247" y="5221"/>
                </a:cubicBezTo>
                <a:cubicBezTo>
                  <a:pt x="11312" y="5080"/>
                  <a:pt x="11312" y="4923"/>
                  <a:pt x="11247" y="4783"/>
                </a:cubicBezTo>
                <a:cubicBezTo>
                  <a:pt x="10954" y="4148"/>
                  <a:pt x="10337" y="3222"/>
                  <a:pt x="9415" y="2450"/>
                </a:cubicBezTo>
                <a:cubicBezTo>
                  <a:pt x="8487" y="1673"/>
                  <a:pt x="7213" y="1016"/>
                  <a:pt x="5622" y="1016"/>
                </a:cubicBezTo>
                <a:cubicBezTo>
                  <a:pt x="4503" y="1016"/>
                  <a:pt x="3542" y="1340"/>
                  <a:pt x="2746" y="1802"/>
                </a:cubicBezTo>
                <a:lnTo>
                  <a:pt x="758" y="0"/>
                </a:lnTo>
                <a:close/>
                <a:moveTo>
                  <a:pt x="3979" y="2911"/>
                </a:moveTo>
                <a:cubicBezTo>
                  <a:pt x="4442" y="2612"/>
                  <a:pt x="5011" y="2436"/>
                  <a:pt x="5624" y="2436"/>
                </a:cubicBezTo>
                <a:cubicBezTo>
                  <a:pt x="7189" y="2436"/>
                  <a:pt x="8460" y="3584"/>
                  <a:pt x="8460" y="4998"/>
                </a:cubicBezTo>
                <a:cubicBezTo>
                  <a:pt x="8460" y="5552"/>
                  <a:pt x="8265" y="6064"/>
                  <a:pt x="7934" y="6484"/>
                </a:cubicBezTo>
                <a:lnTo>
                  <a:pt x="7250" y="5867"/>
                </a:lnTo>
                <a:cubicBezTo>
                  <a:pt x="7501" y="5486"/>
                  <a:pt x="7585" y="5018"/>
                  <a:pt x="7449" y="4555"/>
                </a:cubicBezTo>
                <a:cubicBezTo>
                  <a:pt x="7180" y="3644"/>
                  <a:pt x="6142" y="3103"/>
                  <a:pt x="5133" y="3347"/>
                </a:cubicBezTo>
                <a:cubicBezTo>
                  <a:pt x="4964" y="3388"/>
                  <a:pt x="4804" y="3448"/>
                  <a:pt x="4660" y="3525"/>
                </a:cubicBezTo>
                <a:lnTo>
                  <a:pt x="3977" y="2907"/>
                </a:lnTo>
                <a:close/>
                <a:moveTo>
                  <a:pt x="6358" y="7473"/>
                </a:moveTo>
                <a:cubicBezTo>
                  <a:pt x="6124" y="7530"/>
                  <a:pt x="5878" y="7560"/>
                  <a:pt x="5624" y="7560"/>
                </a:cubicBezTo>
                <a:cubicBezTo>
                  <a:pt x="4058" y="7560"/>
                  <a:pt x="2787" y="6413"/>
                  <a:pt x="2787" y="4998"/>
                </a:cubicBezTo>
                <a:cubicBezTo>
                  <a:pt x="2787" y="4769"/>
                  <a:pt x="2821" y="4546"/>
                  <a:pt x="2884" y="4335"/>
                </a:cubicBezTo>
                <a:lnTo>
                  <a:pt x="1318" y="2920"/>
                </a:lnTo>
                <a:cubicBezTo>
                  <a:pt x="676" y="3575"/>
                  <a:pt x="234" y="4269"/>
                  <a:pt x="0" y="4779"/>
                </a:cubicBezTo>
                <a:cubicBezTo>
                  <a:pt x="-65" y="4920"/>
                  <a:pt x="-65" y="5077"/>
                  <a:pt x="0" y="5217"/>
                </a:cubicBezTo>
                <a:cubicBezTo>
                  <a:pt x="293" y="5852"/>
                  <a:pt x="910" y="6778"/>
                  <a:pt x="1832" y="7550"/>
                </a:cubicBezTo>
                <a:cubicBezTo>
                  <a:pt x="2760" y="8327"/>
                  <a:pt x="4034" y="8984"/>
                  <a:pt x="5625" y="8984"/>
                </a:cubicBezTo>
                <a:cubicBezTo>
                  <a:pt x="6360" y="8984"/>
                  <a:pt x="7028" y="8843"/>
                  <a:pt x="7625" y="8617"/>
                </a:cubicBezTo>
                <a:lnTo>
                  <a:pt x="6360" y="7475"/>
                </a:ln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0" name="TextBox 10"/>
          <p:cNvSpPr txBox="1"/>
          <p:nvPr/>
        </p:nvSpPr>
        <p:spPr>
          <a:xfrm>
            <a:off x="1190328" y="1743075"/>
            <a:ext cx="4513721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困境一：实验现象捕捉难度大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695151" y="2219325"/>
            <a:ext cx="5008898" cy="695325"/>
          </a:xfrm>
          <a:prstGeom prst="roundRect">
            <a:avLst>
              <a:gd name="adj" fmla="val 14375"/>
            </a:avLst>
          </a:prstGeom>
          <a:blipFill rotWithShape="1">
            <a:blip r:embed="rId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2" name="AutoShape 12"/>
          <p:cNvSpPr/>
          <p:nvPr/>
        </p:nvSpPr>
        <p:spPr>
          <a:xfrm>
            <a:off x="818946" y="2417224"/>
            <a:ext cx="103707" cy="118552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6635" y="0"/>
                </a:moveTo>
                <a:cubicBezTo>
                  <a:pt x="6869" y="162"/>
                  <a:pt x="6956" y="455"/>
                  <a:pt x="6850" y="711"/>
                </a:cubicBezTo>
                <a:lnTo>
                  <a:pt x="5306" y="4398"/>
                </a:lnTo>
                <a:lnTo>
                  <a:pt x="8155" y="4398"/>
                </a:lnTo>
                <a:cubicBezTo>
                  <a:pt x="8421" y="4398"/>
                  <a:pt x="8657" y="4556"/>
                  <a:pt x="8748" y="4795"/>
                </a:cubicBezTo>
                <a:cubicBezTo>
                  <a:pt x="8838" y="5033"/>
                  <a:pt x="8763" y="5300"/>
                  <a:pt x="8559" y="5463"/>
                </a:cubicBezTo>
                <a:lnTo>
                  <a:pt x="2887" y="9976"/>
                </a:lnTo>
                <a:cubicBezTo>
                  <a:pt x="2665" y="10152"/>
                  <a:pt x="2348" y="10162"/>
                  <a:pt x="2113" y="10000"/>
                </a:cubicBezTo>
                <a:cubicBezTo>
                  <a:pt x="1880" y="9838"/>
                  <a:pt x="1791" y="9545"/>
                  <a:pt x="1898" y="9289"/>
                </a:cubicBezTo>
                <a:lnTo>
                  <a:pt x="3442" y="5602"/>
                </a:lnTo>
                <a:lnTo>
                  <a:pt x="593" y="5602"/>
                </a:lnTo>
                <a:cubicBezTo>
                  <a:pt x="327" y="5602"/>
                  <a:pt x="91" y="5444"/>
                  <a:pt x="0" y="5205"/>
                </a:cubicBezTo>
                <a:cubicBezTo>
                  <a:pt x="-90" y="4967"/>
                  <a:pt x="-15" y="4700"/>
                  <a:pt x="189" y="4537"/>
                </a:cubicBezTo>
                <a:lnTo>
                  <a:pt x="5861" y="24"/>
                </a:lnTo>
                <a:cubicBezTo>
                  <a:pt x="6083" y="-152"/>
                  <a:pt x="6400" y="-162"/>
                  <a:pt x="6635" y="0"/>
                </a:cubicBezTo>
                <a:close/>
              </a:path>
            </a:pathLst>
          </a:cu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3" name="TextBox 13"/>
          <p:cNvSpPr txBox="1"/>
          <p:nvPr/>
        </p:nvSpPr>
        <p:spPr>
          <a:xfrm>
            <a:off x="1036925" y="2381250"/>
            <a:ext cx="4667124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诸多实验现象具有</a:t>
            </a:r>
            <a:r>
              <a:rPr sz="16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瞬时性、微观性或长期性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特征，传统手段难以完整记录。</a:t>
            </a:r>
            <a:endParaRPr sz="16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695151" y="3030736"/>
            <a:ext cx="5008898" cy="695325"/>
          </a:xfrm>
          <a:prstGeom prst="roundRect">
            <a:avLst>
              <a:gd name="adj" fmla="val 14372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5" name="AutoShape 15"/>
          <p:cNvSpPr/>
          <p:nvPr/>
        </p:nvSpPr>
        <p:spPr>
          <a:xfrm>
            <a:off x="818946" y="3236044"/>
            <a:ext cx="103707" cy="103734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9998" y="625"/>
                </a:moveTo>
                <a:cubicBezTo>
                  <a:pt x="9998" y="2736"/>
                  <a:pt x="8502" y="4498"/>
                  <a:pt x="6514" y="4910"/>
                </a:cubicBezTo>
                <a:cubicBezTo>
                  <a:pt x="6360" y="3775"/>
                  <a:pt x="5850" y="2754"/>
                  <a:pt x="5099" y="1963"/>
                </a:cubicBezTo>
                <a:cubicBezTo>
                  <a:pt x="5882" y="781"/>
                  <a:pt x="7223" y="0"/>
                  <a:pt x="8748" y="0"/>
                </a:cubicBezTo>
                <a:lnTo>
                  <a:pt x="9373" y="0"/>
                </a:lnTo>
                <a:cubicBezTo>
                  <a:pt x="9719" y="0"/>
                  <a:pt x="9998" y="279"/>
                  <a:pt x="9998" y="625"/>
                </a:cubicBezTo>
                <a:close/>
                <a:moveTo>
                  <a:pt x="0" y="1875"/>
                </a:moveTo>
                <a:cubicBezTo>
                  <a:pt x="0" y="1529"/>
                  <a:pt x="279" y="1250"/>
                  <a:pt x="625" y="1250"/>
                </a:cubicBezTo>
                <a:lnTo>
                  <a:pt x="1250" y="1250"/>
                </a:lnTo>
                <a:cubicBezTo>
                  <a:pt x="3665" y="1250"/>
                  <a:pt x="5624" y="3209"/>
                  <a:pt x="5624" y="5625"/>
                </a:cubicBezTo>
                <a:lnTo>
                  <a:pt x="5624" y="9375"/>
                </a:lnTo>
                <a:cubicBezTo>
                  <a:pt x="5624" y="9721"/>
                  <a:pt x="5345" y="10000"/>
                  <a:pt x="4999" y="10000"/>
                </a:cubicBezTo>
                <a:cubicBezTo>
                  <a:pt x="4654" y="10000"/>
                  <a:pt x="4374" y="9720"/>
                  <a:pt x="4374" y="9375"/>
                </a:cubicBezTo>
                <a:lnTo>
                  <a:pt x="4374" y="6250"/>
                </a:lnTo>
                <a:cubicBezTo>
                  <a:pt x="1959" y="6250"/>
                  <a:pt x="0" y="4291"/>
                  <a:pt x="0" y="1875"/>
                </a:cubicBezTo>
                <a:close/>
              </a:path>
            </a:pathLst>
          </a:cu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6" name="TextBox 16"/>
          <p:cNvSpPr txBox="1"/>
          <p:nvPr/>
        </p:nvSpPr>
        <p:spPr>
          <a:xfrm>
            <a:off x="1036925" y="3192661"/>
            <a:ext cx="4667124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苏教版三年级《种子发芽了》：种子破壳、出胚根等关键生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长节点具有较强</a:t>
            </a:r>
            <a:r>
              <a:rPr sz="16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隐蔽性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6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695151" y="3842296"/>
            <a:ext cx="5008898" cy="695325"/>
          </a:xfrm>
          <a:prstGeom prst="roundRect">
            <a:avLst>
              <a:gd name="adj" fmla="val 14372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8" name="AutoShape 18"/>
          <p:cNvSpPr/>
          <p:nvPr/>
        </p:nvSpPr>
        <p:spPr>
          <a:xfrm>
            <a:off x="818946" y="4040195"/>
            <a:ext cx="103707" cy="118552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3135" y="0"/>
                </a:moveTo>
                <a:cubicBezTo>
                  <a:pt x="3316" y="-145"/>
                  <a:pt x="3584" y="-139"/>
                  <a:pt x="3758" y="17"/>
                </a:cubicBezTo>
                <a:cubicBezTo>
                  <a:pt x="3998" y="232"/>
                  <a:pt x="4213" y="470"/>
                  <a:pt x="4420" y="711"/>
                </a:cubicBezTo>
                <a:cubicBezTo>
                  <a:pt x="4684" y="1018"/>
                  <a:pt x="5000" y="1423"/>
                  <a:pt x="5305" y="1904"/>
                </a:cubicBezTo>
                <a:cubicBezTo>
                  <a:pt x="5406" y="1778"/>
                  <a:pt x="5500" y="1666"/>
                  <a:pt x="5582" y="1572"/>
                </a:cubicBezTo>
                <a:cubicBezTo>
                  <a:pt x="5603" y="1547"/>
                  <a:pt x="5625" y="1521"/>
                  <a:pt x="5646" y="1495"/>
                </a:cubicBezTo>
                <a:cubicBezTo>
                  <a:pt x="5801" y="1313"/>
                  <a:pt x="5992" y="1085"/>
                  <a:pt x="6248" y="1085"/>
                </a:cubicBezTo>
                <a:cubicBezTo>
                  <a:pt x="6510" y="1085"/>
                  <a:pt x="6693" y="1306"/>
                  <a:pt x="6850" y="1495"/>
                </a:cubicBezTo>
                <a:cubicBezTo>
                  <a:pt x="6875" y="1527"/>
                  <a:pt x="6900" y="1557"/>
                  <a:pt x="6926" y="1585"/>
                </a:cubicBezTo>
                <a:cubicBezTo>
                  <a:pt x="7127" y="1815"/>
                  <a:pt x="7394" y="2148"/>
                  <a:pt x="7662" y="2558"/>
                </a:cubicBezTo>
                <a:cubicBezTo>
                  <a:pt x="8193" y="3374"/>
                  <a:pt x="8748" y="4535"/>
                  <a:pt x="8748" y="5839"/>
                </a:cubicBezTo>
                <a:cubicBezTo>
                  <a:pt x="8748" y="8137"/>
                  <a:pt x="6789" y="10000"/>
                  <a:pt x="4373" y="10000"/>
                </a:cubicBezTo>
                <a:cubicBezTo>
                  <a:pt x="1958" y="9999"/>
                  <a:pt x="1" y="8138"/>
                  <a:pt x="0" y="5841"/>
                </a:cubicBezTo>
                <a:cubicBezTo>
                  <a:pt x="0" y="4148"/>
                  <a:pt x="803" y="2683"/>
                  <a:pt x="1572" y="1661"/>
                </a:cubicBezTo>
                <a:cubicBezTo>
                  <a:pt x="1961" y="1146"/>
                  <a:pt x="2348" y="734"/>
                  <a:pt x="2639" y="451"/>
                </a:cubicBezTo>
                <a:cubicBezTo>
                  <a:pt x="2799" y="295"/>
                  <a:pt x="2961" y="141"/>
                  <a:pt x="3137" y="2"/>
                </a:cubicBezTo>
                <a:close/>
                <a:moveTo>
                  <a:pt x="4408" y="8218"/>
                </a:moveTo>
                <a:cubicBezTo>
                  <a:pt x="4902" y="8218"/>
                  <a:pt x="5340" y="8088"/>
                  <a:pt x="5752" y="7828"/>
                </a:cubicBezTo>
                <a:cubicBezTo>
                  <a:pt x="6574" y="7282"/>
                  <a:pt x="6795" y="6190"/>
                  <a:pt x="6301" y="5332"/>
                </a:cubicBezTo>
                <a:cubicBezTo>
                  <a:pt x="6213" y="5164"/>
                  <a:pt x="5988" y="5153"/>
                  <a:pt x="5861" y="5294"/>
                </a:cubicBezTo>
                <a:lnTo>
                  <a:pt x="5369" y="5839"/>
                </a:lnTo>
                <a:cubicBezTo>
                  <a:pt x="5240" y="5980"/>
                  <a:pt x="5008" y="5976"/>
                  <a:pt x="4887" y="5829"/>
                </a:cubicBezTo>
                <a:cubicBezTo>
                  <a:pt x="4549" y="5419"/>
                  <a:pt x="3928" y="4670"/>
                  <a:pt x="3611" y="4288"/>
                </a:cubicBezTo>
                <a:cubicBezTo>
                  <a:pt x="3506" y="4159"/>
                  <a:pt x="3314" y="4139"/>
                  <a:pt x="3191" y="4252"/>
                </a:cubicBezTo>
                <a:cubicBezTo>
                  <a:pt x="2834" y="4583"/>
                  <a:pt x="2186" y="5307"/>
                  <a:pt x="2186" y="6190"/>
                </a:cubicBezTo>
                <a:cubicBezTo>
                  <a:pt x="2186" y="7464"/>
                  <a:pt x="3174" y="8218"/>
                  <a:pt x="4406" y="8218"/>
                </a:cubicBezTo>
                <a:close/>
              </a:path>
            </a:pathLst>
          </a:cu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TextBox 19"/>
          <p:cNvSpPr txBox="1"/>
          <p:nvPr/>
        </p:nvSpPr>
        <p:spPr>
          <a:xfrm>
            <a:off x="1036925" y="4004221"/>
            <a:ext cx="4667124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苏教版</a:t>
            </a:r>
            <a:r>
              <a:rPr lang="zh-CN" alt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</a:t>
            </a: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年级《</a:t>
            </a:r>
            <a:r>
              <a:rPr lang="zh-CN" alt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蜡烛的变化</a:t>
            </a: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》：蜡烛燃烧的</a:t>
            </a:r>
            <a:r>
              <a:rPr sz="16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微观变化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无法直接观测。</a:t>
            </a:r>
            <a:endParaRPr sz="16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695151" y="4653855"/>
            <a:ext cx="5008898" cy="695325"/>
          </a:xfrm>
          <a:prstGeom prst="roundRect">
            <a:avLst>
              <a:gd name="adj" fmla="val 14372"/>
            </a:avLst>
          </a:prstGeom>
          <a:blipFill rotWithShape="1">
            <a:blip r:embed="rId3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1" name="AutoShape 21"/>
          <p:cNvSpPr/>
          <p:nvPr/>
        </p:nvSpPr>
        <p:spPr>
          <a:xfrm>
            <a:off x="818946" y="4859164"/>
            <a:ext cx="103707" cy="103734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5836" y="0"/>
                </a:moveTo>
                <a:cubicBezTo>
                  <a:pt x="2612" y="0"/>
                  <a:pt x="0" y="2238"/>
                  <a:pt x="0" y="5000"/>
                </a:cubicBezTo>
                <a:cubicBezTo>
                  <a:pt x="0" y="7760"/>
                  <a:pt x="2615" y="10000"/>
                  <a:pt x="5836" y="10000"/>
                </a:cubicBezTo>
                <a:cubicBezTo>
                  <a:pt x="7404" y="10000"/>
                  <a:pt x="8829" y="9469"/>
                  <a:pt x="9877" y="8605"/>
                </a:cubicBezTo>
                <a:cubicBezTo>
                  <a:pt x="10044" y="8469"/>
                  <a:pt x="10091" y="8256"/>
                  <a:pt x="9998" y="8076"/>
                </a:cubicBezTo>
                <a:cubicBezTo>
                  <a:pt x="9903" y="7895"/>
                  <a:pt x="9686" y="7785"/>
                  <a:pt x="9455" y="7801"/>
                </a:cubicBezTo>
                <a:cubicBezTo>
                  <a:pt x="9344" y="7809"/>
                  <a:pt x="9232" y="7813"/>
                  <a:pt x="9118" y="7813"/>
                </a:cubicBezTo>
                <a:cubicBezTo>
                  <a:pt x="6802" y="7813"/>
                  <a:pt x="4924" y="6203"/>
                  <a:pt x="4924" y="4219"/>
                </a:cubicBezTo>
                <a:cubicBezTo>
                  <a:pt x="4924" y="2811"/>
                  <a:pt x="5870" y="1590"/>
                  <a:pt x="7251" y="1000"/>
                </a:cubicBezTo>
                <a:cubicBezTo>
                  <a:pt x="7459" y="912"/>
                  <a:pt x="7577" y="721"/>
                  <a:pt x="7550" y="523"/>
                </a:cubicBezTo>
                <a:cubicBezTo>
                  <a:pt x="7522" y="327"/>
                  <a:pt x="7353" y="167"/>
                  <a:pt x="7128" y="123"/>
                </a:cubicBezTo>
                <a:cubicBezTo>
                  <a:pt x="6711" y="43"/>
                  <a:pt x="6278" y="0"/>
                  <a:pt x="5836" y="0"/>
                </a:cubicBezTo>
                <a:close/>
              </a:path>
            </a:pathLst>
          </a:cu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2" name="TextBox 22"/>
          <p:cNvSpPr txBox="1"/>
          <p:nvPr/>
        </p:nvSpPr>
        <p:spPr>
          <a:xfrm>
            <a:off x="1036925" y="4815780"/>
            <a:ext cx="4667124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苏教版二年级《</a:t>
            </a:r>
            <a:r>
              <a:rPr lang="zh-CN" alt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看</a:t>
            </a: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月亮》：月相变化周期长达 30 天，无法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在课堂完成</a:t>
            </a:r>
            <a:r>
              <a:rPr sz="16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连续观测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6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695151" y="5465416"/>
            <a:ext cx="5008898" cy="695325"/>
          </a:xfrm>
          <a:prstGeom prst="roundRect">
            <a:avLst>
              <a:gd name="adj" fmla="val 14372"/>
            </a:avLst>
          </a:prstGeom>
          <a:blipFill rotWithShape="1">
            <a:blip r:embed="rId4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4" name="AutoShape 24"/>
          <p:cNvSpPr/>
          <p:nvPr/>
        </p:nvSpPr>
        <p:spPr>
          <a:xfrm>
            <a:off x="818946" y="5670724"/>
            <a:ext cx="103707" cy="103734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10000"/>
                </a:moveTo>
                <a:cubicBezTo>
                  <a:pt x="2240" y="10000"/>
                  <a:pt x="0" y="7760"/>
                  <a:pt x="0" y="5000"/>
                </a:cubicBezTo>
                <a:cubicBezTo>
                  <a:pt x="0" y="2240"/>
                  <a:pt x="2240" y="0"/>
                  <a:pt x="4999" y="0"/>
                </a:cubicBezTo>
                <a:cubicBezTo>
                  <a:pt x="7758" y="0"/>
                  <a:pt x="9998" y="2240"/>
                  <a:pt x="9998" y="5000"/>
                </a:cubicBezTo>
                <a:cubicBezTo>
                  <a:pt x="9998" y="7760"/>
                  <a:pt x="7758" y="10000"/>
                  <a:pt x="4999" y="10000"/>
                </a:cubicBezTo>
                <a:close/>
                <a:moveTo>
                  <a:pt x="4999" y="6250"/>
                </a:moveTo>
                <a:cubicBezTo>
                  <a:pt x="4654" y="6250"/>
                  <a:pt x="4374" y="6530"/>
                  <a:pt x="4374" y="6875"/>
                </a:cubicBezTo>
                <a:cubicBezTo>
                  <a:pt x="4374" y="7220"/>
                  <a:pt x="4654" y="7500"/>
                  <a:pt x="4999" y="7500"/>
                </a:cubicBezTo>
                <a:cubicBezTo>
                  <a:pt x="5344" y="7500"/>
                  <a:pt x="5624" y="7220"/>
                  <a:pt x="5624" y="6875"/>
                </a:cubicBezTo>
                <a:cubicBezTo>
                  <a:pt x="5624" y="6530"/>
                  <a:pt x="5344" y="6250"/>
                  <a:pt x="4999" y="6250"/>
                </a:cubicBezTo>
                <a:close/>
                <a:moveTo>
                  <a:pt x="4999" y="2500"/>
                </a:moveTo>
                <a:cubicBezTo>
                  <a:pt x="4644" y="2500"/>
                  <a:pt x="4360" y="2803"/>
                  <a:pt x="4386" y="3158"/>
                </a:cubicBezTo>
                <a:lnTo>
                  <a:pt x="4530" y="5189"/>
                </a:lnTo>
                <a:cubicBezTo>
                  <a:pt x="4548" y="5436"/>
                  <a:pt x="4753" y="5625"/>
                  <a:pt x="4997" y="5625"/>
                </a:cubicBezTo>
                <a:cubicBezTo>
                  <a:pt x="5243" y="5625"/>
                  <a:pt x="5446" y="5436"/>
                  <a:pt x="5464" y="5189"/>
                </a:cubicBezTo>
                <a:lnTo>
                  <a:pt x="5608" y="3158"/>
                </a:lnTo>
                <a:cubicBezTo>
                  <a:pt x="5634" y="2803"/>
                  <a:pt x="5352" y="2500"/>
                  <a:pt x="4995" y="2500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5" name="TextBox 25"/>
          <p:cNvSpPr txBox="1"/>
          <p:nvPr/>
        </p:nvSpPr>
        <p:spPr>
          <a:xfrm>
            <a:off x="1036925" y="5627341"/>
            <a:ext cx="4667124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7C2D1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影响：学生易错过关键实验现象，仅能观察到表面现象，观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7C2D1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察思维培育目标难以落地。</a:t>
            </a:r>
            <a:endParaRPr sz="1300" b="0" i="0" strike="noStrike">
              <a:solidFill>
                <a:srgbClr val="7C2D1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6246838" y="1447800"/>
            <a:ext cx="5485028" cy="4953000"/>
          </a:xfrm>
          <a:prstGeom prst="roundRect">
            <a:avLst>
              <a:gd name="adj" fmla="val 426"/>
            </a:avLst>
          </a:prstGeom>
          <a:blipFill rotWithShape="1">
            <a:blip r:embed="rId5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7" name="AutoShape 27"/>
          <p:cNvSpPr/>
          <p:nvPr/>
        </p:nvSpPr>
        <p:spPr>
          <a:xfrm>
            <a:off x="6484903" y="1685925"/>
            <a:ext cx="380905" cy="3810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8" name="AutoShape 28"/>
          <p:cNvSpPr/>
          <p:nvPr/>
        </p:nvSpPr>
        <p:spPr>
          <a:xfrm>
            <a:off x="6608549" y="1800140"/>
            <a:ext cx="133466" cy="152570"/>
          </a:xfrm>
          <a:custGeom>
            <a:avLst/>
            <a:gdLst/>
            <a:ahLst/>
            <a:cxnLst/>
            <a:rect l="l" t="t" r="r" b="b"/>
            <a:pathLst>
              <a:path w="8748" h="10000">
                <a:moveTo>
                  <a:pt x="7498" y="0"/>
                </a:moveTo>
                <a:cubicBezTo>
                  <a:pt x="8188" y="0"/>
                  <a:pt x="8748" y="641"/>
                  <a:pt x="8748" y="1429"/>
                </a:cubicBezTo>
                <a:lnTo>
                  <a:pt x="8748" y="8571"/>
                </a:lnTo>
                <a:cubicBezTo>
                  <a:pt x="8748" y="9359"/>
                  <a:pt x="8188" y="10000"/>
                  <a:pt x="7498" y="10000"/>
                </a:cubicBezTo>
                <a:lnTo>
                  <a:pt x="1250" y="10000"/>
                </a:lnTo>
                <a:lnTo>
                  <a:pt x="1123" y="9993"/>
                </a:lnTo>
                <a:cubicBezTo>
                  <a:pt x="492" y="9920"/>
                  <a:pt x="0" y="9310"/>
                  <a:pt x="0" y="8571"/>
                </a:cubicBezTo>
                <a:lnTo>
                  <a:pt x="0" y="1429"/>
                </a:lnTo>
                <a:cubicBezTo>
                  <a:pt x="0" y="641"/>
                  <a:pt x="560" y="0"/>
                  <a:pt x="1250" y="0"/>
                </a:cubicBezTo>
                <a:lnTo>
                  <a:pt x="7498" y="0"/>
                </a:lnTo>
                <a:close/>
                <a:moveTo>
                  <a:pt x="1250" y="6429"/>
                </a:moveTo>
                <a:lnTo>
                  <a:pt x="1250" y="8571"/>
                </a:lnTo>
                <a:lnTo>
                  <a:pt x="3749" y="8571"/>
                </a:lnTo>
                <a:lnTo>
                  <a:pt x="3749" y="6429"/>
                </a:lnTo>
                <a:lnTo>
                  <a:pt x="1250" y="6429"/>
                </a:lnTo>
                <a:close/>
                <a:moveTo>
                  <a:pt x="4999" y="6429"/>
                </a:moveTo>
                <a:lnTo>
                  <a:pt x="4999" y="8571"/>
                </a:lnTo>
                <a:lnTo>
                  <a:pt x="7498" y="8571"/>
                </a:lnTo>
                <a:lnTo>
                  <a:pt x="7498" y="6429"/>
                </a:lnTo>
                <a:lnTo>
                  <a:pt x="4999" y="6429"/>
                </a:lnTo>
                <a:close/>
                <a:moveTo>
                  <a:pt x="1250" y="5000"/>
                </a:moveTo>
                <a:lnTo>
                  <a:pt x="3749" y="5000"/>
                </a:lnTo>
                <a:lnTo>
                  <a:pt x="3749" y="2857"/>
                </a:lnTo>
                <a:lnTo>
                  <a:pt x="1250" y="2857"/>
                </a:lnTo>
                <a:lnTo>
                  <a:pt x="1250" y="5000"/>
                </a:lnTo>
                <a:close/>
                <a:moveTo>
                  <a:pt x="4999" y="5000"/>
                </a:moveTo>
                <a:lnTo>
                  <a:pt x="7498" y="5000"/>
                </a:lnTo>
                <a:lnTo>
                  <a:pt x="7498" y="2857"/>
                </a:lnTo>
                <a:lnTo>
                  <a:pt x="4999" y="2857"/>
                </a:lnTo>
                <a:lnTo>
                  <a:pt x="4999" y="5000"/>
                </a:lnTo>
                <a:close/>
              </a:path>
            </a:pathLst>
          </a:custGeom>
          <a:solidFill>
            <a:srgbClr val="0284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9" name="TextBox 29"/>
          <p:cNvSpPr txBox="1"/>
          <p:nvPr/>
        </p:nvSpPr>
        <p:spPr>
          <a:xfrm>
            <a:off x="6980080" y="1743075"/>
            <a:ext cx="4513721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07598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困境二：数据记录与处理繁琐</a:t>
            </a:r>
            <a:endParaRPr lang="en-US" sz="1100"/>
          </a:p>
        </p:txBody>
      </p:sp>
      <p:sp>
        <p:nvSpPr>
          <p:cNvPr id="30" name="AutoShape 30"/>
          <p:cNvSpPr/>
          <p:nvPr/>
        </p:nvSpPr>
        <p:spPr>
          <a:xfrm>
            <a:off x="6484903" y="2219325"/>
            <a:ext cx="5008898" cy="695325"/>
          </a:xfrm>
          <a:prstGeom prst="roundRect">
            <a:avLst>
              <a:gd name="adj" fmla="val 14375"/>
            </a:avLst>
          </a:prstGeom>
          <a:blipFill rotWithShape="1">
            <a:blip r:embed="rId6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31" name="AutoShape 31"/>
          <p:cNvSpPr/>
          <p:nvPr/>
        </p:nvSpPr>
        <p:spPr>
          <a:xfrm>
            <a:off x="6608698" y="2435007"/>
            <a:ext cx="103707" cy="82987"/>
          </a:xfrm>
          <a:custGeom>
            <a:avLst/>
            <a:gdLst/>
            <a:ahLst/>
            <a:cxnLst/>
            <a:rect l="l" t="t" r="r" b="b"/>
            <a:pathLst>
              <a:path w="12497" h="10000">
                <a:moveTo>
                  <a:pt x="7515" y="625"/>
                </a:moveTo>
                <a:lnTo>
                  <a:pt x="10025" y="625"/>
                </a:lnTo>
                <a:cubicBezTo>
                  <a:pt x="10373" y="625"/>
                  <a:pt x="10653" y="904"/>
                  <a:pt x="10653" y="1250"/>
                </a:cubicBezTo>
                <a:cubicBezTo>
                  <a:pt x="10653" y="1595"/>
                  <a:pt x="10372" y="1875"/>
                  <a:pt x="10025" y="1875"/>
                </a:cubicBezTo>
                <a:lnTo>
                  <a:pt x="7797" y="1875"/>
                </a:lnTo>
                <a:cubicBezTo>
                  <a:pt x="7695" y="2379"/>
                  <a:pt x="7348" y="2795"/>
                  <a:pt x="6887" y="2994"/>
                </a:cubicBezTo>
                <a:lnTo>
                  <a:pt x="6887" y="8750"/>
                </a:lnTo>
                <a:lnTo>
                  <a:pt x="10025" y="8750"/>
                </a:lnTo>
                <a:cubicBezTo>
                  <a:pt x="10373" y="8750"/>
                  <a:pt x="10653" y="9029"/>
                  <a:pt x="10653" y="9375"/>
                </a:cubicBezTo>
                <a:cubicBezTo>
                  <a:pt x="10653" y="9720"/>
                  <a:pt x="10372" y="10000"/>
                  <a:pt x="10025" y="10000"/>
                </a:cubicBezTo>
                <a:lnTo>
                  <a:pt x="2493" y="10000"/>
                </a:lnTo>
                <a:cubicBezTo>
                  <a:pt x="2146" y="10000"/>
                  <a:pt x="1865" y="9721"/>
                  <a:pt x="1865" y="9375"/>
                </a:cubicBezTo>
                <a:cubicBezTo>
                  <a:pt x="1865" y="9030"/>
                  <a:pt x="2147" y="8750"/>
                  <a:pt x="2493" y="8750"/>
                </a:cubicBezTo>
                <a:lnTo>
                  <a:pt x="5632" y="8750"/>
                </a:lnTo>
                <a:lnTo>
                  <a:pt x="5632" y="2994"/>
                </a:lnTo>
                <a:cubicBezTo>
                  <a:pt x="5171" y="2793"/>
                  <a:pt x="4823" y="2377"/>
                  <a:pt x="4721" y="1875"/>
                </a:cubicBezTo>
                <a:lnTo>
                  <a:pt x="2493" y="1875"/>
                </a:lnTo>
                <a:cubicBezTo>
                  <a:pt x="2146" y="1875"/>
                  <a:pt x="1865" y="1596"/>
                  <a:pt x="1865" y="1250"/>
                </a:cubicBezTo>
                <a:cubicBezTo>
                  <a:pt x="1865" y="905"/>
                  <a:pt x="2147" y="625"/>
                  <a:pt x="2493" y="625"/>
                </a:cubicBezTo>
                <a:lnTo>
                  <a:pt x="5004" y="625"/>
                </a:lnTo>
                <a:cubicBezTo>
                  <a:pt x="5290" y="246"/>
                  <a:pt x="5745" y="0"/>
                  <a:pt x="6259" y="0"/>
                </a:cubicBezTo>
                <a:cubicBezTo>
                  <a:pt x="6753" y="0"/>
                  <a:pt x="7218" y="232"/>
                  <a:pt x="7515" y="625"/>
                </a:cubicBezTo>
                <a:close/>
                <a:moveTo>
                  <a:pt x="8605" y="6250"/>
                </a:moveTo>
                <a:lnTo>
                  <a:pt x="11446" y="6250"/>
                </a:lnTo>
                <a:lnTo>
                  <a:pt x="10025" y="3824"/>
                </a:lnTo>
                <a:lnTo>
                  <a:pt x="8605" y="6250"/>
                </a:lnTo>
                <a:close/>
                <a:moveTo>
                  <a:pt x="10025" y="8125"/>
                </a:moveTo>
                <a:cubicBezTo>
                  <a:pt x="8792" y="8125"/>
                  <a:pt x="7766" y="7461"/>
                  <a:pt x="7554" y="6584"/>
                </a:cubicBezTo>
                <a:cubicBezTo>
                  <a:pt x="7503" y="6369"/>
                  <a:pt x="7574" y="6148"/>
                  <a:pt x="7685" y="5957"/>
                </a:cubicBezTo>
                <a:lnTo>
                  <a:pt x="9553" y="2770"/>
                </a:lnTo>
                <a:cubicBezTo>
                  <a:pt x="9651" y="2602"/>
                  <a:pt x="9831" y="2500"/>
                  <a:pt x="10025" y="2500"/>
                </a:cubicBezTo>
                <a:cubicBezTo>
                  <a:pt x="10220" y="2500"/>
                  <a:pt x="10400" y="2603"/>
                  <a:pt x="10498" y="2770"/>
                </a:cubicBezTo>
                <a:lnTo>
                  <a:pt x="12366" y="5957"/>
                </a:lnTo>
                <a:cubicBezTo>
                  <a:pt x="12477" y="6148"/>
                  <a:pt x="12548" y="6369"/>
                  <a:pt x="12497" y="6584"/>
                </a:cubicBezTo>
                <a:cubicBezTo>
                  <a:pt x="12285" y="7459"/>
                  <a:pt x="11259" y="8125"/>
                  <a:pt x="10025" y="8125"/>
                </a:cubicBezTo>
                <a:close/>
                <a:moveTo>
                  <a:pt x="2470" y="3824"/>
                </a:moveTo>
                <a:lnTo>
                  <a:pt x="1049" y="6250"/>
                </a:lnTo>
                <a:lnTo>
                  <a:pt x="3892" y="6250"/>
                </a:lnTo>
                <a:lnTo>
                  <a:pt x="2470" y="3824"/>
                </a:lnTo>
                <a:close/>
                <a:moveTo>
                  <a:pt x="0" y="6584"/>
                </a:moveTo>
                <a:cubicBezTo>
                  <a:pt x="-51" y="6369"/>
                  <a:pt x="20" y="6148"/>
                  <a:pt x="131" y="5957"/>
                </a:cubicBezTo>
                <a:lnTo>
                  <a:pt x="1999" y="2770"/>
                </a:lnTo>
                <a:cubicBezTo>
                  <a:pt x="2097" y="2602"/>
                  <a:pt x="2277" y="2500"/>
                  <a:pt x="2472" y="2500"/>
                </a:cubicBezTo>
                <a:cubicBezTo>
                  <a:pt x="2666" y="2500"/>
                  <a:pt x="2846" y="2603"/>
                  <a:pt x="2944" y="2770"/>
                </a:cubicBezTo>
                <a:lnTo>
                  <a:pt x="4812" y="5957"/>
                </a:lnTo>
                <a:cubicBezTo>
                  <a:pt x="4923" y="6148"/>
                  <a:pt x="4994" y="6369"/>
                  <a:pt x="4943" y="6584"/>
                </a:cubicBezTo>
                <a:cubicBezTo>
                  <a:pt x="4731" y="7459"/>
                  <a:pt x="3705" y="8125"/>
                  <a:pt x="2472" y="8125"/>
                </a:cubicBezTo>
                <a:cubicBezTo>
                  <a:pt x="1238" y="8125"/>
                  <a:pt x="212" y="7461"/>
                  <a:pt x="0" y="6584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2" name="TextBox 32"/>
          <p:cNvSpPr txBox="1"/>
          <p:nvPr/>
        </p:nvSpPr>
        <p:spPr>
          <a:xfrm>
            <a:off x="6826677" y="2381250"/>
            <a:ext cx="4667124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科学实验的核心是'基于证据进行推理'，</a:t>
            </a:r>
            <a:r>
              <a:rPr sz="16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数据准确性与系统性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决定推理思维培养效果。</a:t>
            </a:r>
            <a:endParaRPr sz="16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AutoShape 33"/>
          <p:cNvSpPr/>
          <p:nvPr/>
        </p:nvSpPr>
        <p:spPr>
          <a:xfrm>
            <a:off x="6484903" y="3030736"/>
            <a:ext cx="5008898" cy="695325"/>
          </a:xfrm>
          <a:prstGeom prst="roundRect">
            <a:avLst>
              <a:gd name="adj" fmla="val 14372"/>
            </a:avLst>
          </a:prstGeom>
          <a:blipFill rotWithShape="1">
            <a:blip r:embed="rId7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34" name="AutoShape 34"/>
          <p:cNvSpPr/>
          <p:nvPr/>
        </p:nvSpPr>
        <p:spPr>
          <a:xfrm>
            <a:off x="6608698" y="3241807"/>
            <a:ext cx="103707" cy="92207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5452" y="129"/>
                </a:moveTo>
                <a:lnTo>
                  <a:pt x="4140" y="2012"/>
                </a:lnTo>
                <a:cubicBezTo>
                  <a:pt x="3919" y="2330"/>
                  <a:pt x="3800" y="2707"/>
                  <a:pt x="3800" y="3092"/>
                </a:cubicBezTo>
                <a:lnTo>
                  <a:pt x="3800" y="3125"/>
                </a:lnTo>
                <a:cubicBezTo>
                  <a:pt x="3800" y="4160"/>
                  <a:pt x="4651" y="5000"/>
                  <a:pt x="5700" y="5000"/>
                </a:cubicBezTo>
                <a:cubicBezTo>
                  <a:pt x="6748" y="5000"/>
                  <a:pt x="7600" y="4160"/>
                  <a:pt x="7600" y="3125"/>
                </a:cubicBezTo>
                <a:lnTo>
                  <a:pt x="7600" y="3092"/>
                </a:lnTo>
                <a:cubicBezTo>
                  <a:pt x="7600" y="2705"/>
                  <a:pt x="7481" y="2330"/>
                  <a:pt x="7259" y="2012"/>
                </a:cubicBezTo>
                <a:lnTo>
                  <a:pt x="5947" y="129"/>
                </a:lnTo>
                <a:cubicBezTo>
                  <a:pt x="5892" y="49"/>
                  <a:pt x="5799" y="0"/>
                  <a:pt x="5700" y="0"/>
                </a:cubicBezTo>
                <a:cubicBezTo>
                  <a:pt x="5601" y="0"/>
                  <a:pt x="5508" y="48"/>
                  <a:pt x="5452" y="129"/>
                </a:cubicBezTo>
                <a:close/>
                <a:moveTo>
                  <a:pt x="2163" y="6670"/>
                </a:moveTo>
                <a:lnTo>
                  <a:pt x="1320" y="7500"/>
                </a:lnTo>
                <a:lnTo>
                  <a:pt x="633" y="7500"/>
                </a:lnTo>
                <a:cubicBezTo>
                  <a:pt x="283" y="7500"/>
                  <a:pt x="0" y="7779"/>
                  <a:pt x="0" y="8125"/>
                </a:cubicBezTo>
                <a:lnTo>
                  <a:pt x="0" y="9375"/>
                </a:lnTo>
                <a:cubicBezTo>
                  <a:pt x="0" y="9721"/>
                  <a:pt x="283" y="10000"/>
                  <a:pt x="633" y="10000"/>
                </a:cubicBezTo>
                <a:lnTo>
                  <a:pt x="6976" y="10000"/>
                </a:lnTo>
                <a:cubicBezTo>
                  <a:pt x="7550" y="10000"/>
                  <a:pt x="8110" y="9818"/>
                  <a:pt x="8573" y="9482"/>
                </a:cubicBezTo>
                <a:lnTo>
                  <a:pt x="11079" y="7660"/>
                </a:lnTo>
                <a:cubicBezTo>
                  <a:pt x="11431" y="7404"/>
                  <a:pt x="11506" y="6916"/>
                  <a:pt x="11247" y="6568"/>
                </a:cubicBezTo>
                <a:cubicBezTo>
                  <a:pt x="10988" y="6221"/>
                  <a:pt x="10493" y="6147"/>
                  <a:pt x="10141" y="6402"/>
                </a:cubicBezTo>
                <a:lnTo>
                  <a:pt x="7770" y="8125"/>
                </a:lnTo>
                <a:lnTo>
                  <a:pt x="5541" y="8125"/>
                </a:lnTo>
                <a:cubicBezTo>
                  <a:pt x="5278" y="8125"/>
                  <a:pt x="5066" y="7916"/>
                  <a:pt x="5066" y="7656"/>
                </a:cubicBezTo>
                <a:cubicBezTo>
                  <a:pt x="5066" y="7398"/>
                  <a:pt x="5279" y="7188"/>
                  <a:pt x="5541" y="7188"/>
                </a:cubicBezTo>
                <a:lnTo>
                  <a:pt x="6966" y="7188"/>
                </a:lnTo>
                <a:cubicBezTo>
                  <a:pt x="7317" y="7188"/>
                  <a:pt x="7600" y="6908"/>
                  <a:pt x="7600" y="6563"/>
                </a:cubicBezTo>
                <a:cubicBezTo>
                  <a:pt x="7600" y="6218"/>
                  <a:pt x="7316" y="5938"/>
                  <a:pt x="6966" y="5938"/>
                </a:cubicBezTo>
                <a:lnTo>
                  <a:pt x="3954" y="5938"/>
                </a:lnTo>
                <a:cubicBezTo>
                  <a:pt x="3283" y="5938"/>
                  <a:pt x="2638" y="6201"/>
                  <a:pt x="2163" y="6670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5" name="TextBox 35"/>
          <p:cNvSpPr txBox="1"/>
          <p:nvPr/>
        </p:nvSpPr>
        <p:spPr>
          <a:xfrm>
            <a:off x="6826677" y="3192661"/>
            <a:ext cx="4667124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小学阶段学生</a:t>
            </a:r>
            <a:r>
              <a:rPr sz="16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动手操作能力与数据处理能力有限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，难以独立完成复杂记录。</a:t>
            </a:r>
            <a:endParaRPr sz="16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6484903" y="3842296"/>
            <a:ext cx="5008898" cy="695325"/>
          </a:xfrm>
          <a:prstGeom prst="roundRect">
            <a:avLst>
              <a:gd name="adj" fmla="val 14372"/>
            </a:avLst>
          </a:prstGeom>
          <a:blipFill rotWithShape="1">
            <a:blip r:embed="rId7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37" name="AutoShape 37"/>
          <p:cNvSpPr/>
          <p:nvPr/>
        </p:nvSpPr>
        <p:spPr>
          <a:xfrm>
            <a:off x="6608698" y="4053368"/>
            <a:ext cx="103707" cy="92207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937" y="10000"/>
                </a:moveTo>
                <a:cubicBezTo>
                  <a:pt x="420" y="10000"/>
                  <a:pt x="0" y="9160"/>
                  <a:pt x="0" y="8125"/>
                </a:cubicBezTo>
                <a:lnTo>
                  <a:pt x="0" y="1875"/>
                </a:lnTo>
                <a:cubicBezTo>
                  <a:pt x="0" y="840"/>
                  <a:pt x="420" y="0"/>
                  <a:pt x="937" y="0"/>
                </a:cubicBezTo>
                <a:lnTo>
                  <a:pt x="1406" y="0"/>
                </a:lnTo>
                <a:lnTo>
                  <a:pt x="1406" y="4063"/>
                </a:lnTo>
                <a:cubicBezTo>
                  <a:pt x="1406" y="4582"/>
                  <a:pt x="1615" y="5000"/>
                  <a:pt x="1875" y="5000"/>
                </a:cubicBezTo>
                <a:cubicBezTo>
                  <a:pt x="2133" y="5000"/>
                  <a:pt x="2343" y="4580"/>
                  <a:pt x="2343" y="4063"/>
                </a:cubicBezTo>
                <a:lnTo>
                  <a:pt x="2343" y="0"/>
                </a:lnTo>
                <a:lnTo>
                  <a:pt x="3280" y="0"/>
                </a:lnTo>
                <a:lnTo>
                  <a:pt x="3280" y="2813"/>
                </a:lnTo>
                <a:cubicBezTo>
                  <a:pt x="3280" y="3332"/>
                  <a:pt x="3489" y="3750"/>
                  <a:pt x="3749" y="3750"/>
                </a:cubicBezTo>
                <a:cubicBezTo>
                  <a:pt x="4008" y="3750"/>
                  <a:pt x="4218" y="3330"/>
                  <a:pt x="4218" y="2813"/>
                </a:cubicBezTo>
                <a:lnTo>
                  <a:pt x="4218" y="0"/>
                </a:lnTo>
                <a:lnTo>
                  <a:pt x="5155" y="0"/>
                </a:lnTo>
                <a:lnTo>
                  <a:pt x="5155" y="4063"/>
                </a:lnTo>
                <a:cubicBezTo>
                  <a:pt x="5155" y="4582"/>
                  <a:pt x="5364" y="5000"/>
                  <a:pt x="5624" y="5000"/>
                </a:cubicBezTo>
                <a:cubicBezTo>
                  <a:pt x="5882" y="5000"/>
                  <a:pt x="6092" y="4580"/>
                  <a:pt x="6092" y="4063"/>
                </a:cubicBezTo>
                <a:lnTo>
                  <a:pt x="6092" y="0"/>
                </a:lnTo>
                <a:lnTo>
                  <a:pt x="7029" y="0"/>
                </a:lnTo>
                <a:lnTo>
                  <a:pt x="7029" y="2813"/>
                </a:lnTo>
                <a:cubicBezTo>
                  <a:pt x="7029" y="3332"/>
                  <a:pt x="7238" y="3750"/>
                  <a:pt x="7498" y="3750"/>
                </a:cubicBezTo>
                <a:cubicBezTo>
                  <a:pt x="7757" y="3750"/>
                  <a:pt x="7967" y="3330"/>
                  <a:pt x="7967" y="2813"/>
                </a:cubicBezTo>
                <a:lnTo>
                  <a:pt x="7967" y="0"/>
                </a:lnTo>
                <a:lnTo>
                  <a:pt x="8904" y="0"/>
                </a:lnTo>
                <a:lnTo>
                  <a:pt x="8904" y="4063"/>
                </a:lnTo>
                <a:cubicBezTo>
                  <a:pt x="8904" y="4582"/>
                  <a:pt x="9113" y="5000"/>
                  <a:pt x="9373" y="5000"/>
                </a:cubicBezTo>
                <a:cubicBezTo>
                  <a:pt x="9631" y="5000"/>
                  <a:pt x="9841" y="4580"/>
                  <a:pt x="9841" y="4063"/>
                </a:cubicBezTo>
                <a:lnTo>
                  <a:pt x="9841" y="0"/>
                </a:lnTo>
                <a:lnTo>
                  <a:pt x="10310" y="0"/>
                </a:lnTo>
                <a:cubicBezTo>
                  <a:pt x="10827" y="0"/>
                  <a:pt x="11247" y="840"/>
                  <a:pt x="11247" y="1875"/>
                </a:cubicBezTo>
                <a:lnTo>
                  <a:pt x="11247" y="8125"/>
                </a:lnTo>
                <a:cubicBezTo>
                  <a:pt x="11247" y="9160"/>
                  <a:pt x="10827" y="10000"/>
                  <a:pt x="10310" y="10000"/>
                </a:cubicBezTo>
                <a:lnTo>
                  <a:pt x="937" y="10000"/>
                </a:ln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8" name="TextBox 38"/>
          <p:cNvSpPr txBox="1"/>
          <p:nvPr/>
        </p:nvSpPr>
        <p:spPr>
          <a:xfrm>
            <a:off x="6826677" y="4004221"/>
            <a:ext cx="4667124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苏教版四年级《探究力与橡皮筋长度变化的关系》：手工测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量易出现</a:t>
            </a:r>
            <a:r>
              <a:rPr sz="16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记录错误、测量误差过大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6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AutoShape 39"/>
          <p:cNvSpPr/>
          <p:nvPr/>
        </p:nvSpPr>
        <p:spPr>
          <a:xfrm>
            <a:off x="6484903" y="4653855"/>
            <a:ext cx="5008898" cy="695325"/>
          </a:xfrm>
          <a:prstGeom prst="roundRect">
            <a:avLst>
              <a:gd name="adj" fmla="val 14372"/>
            </a:avLst>
          </a:prstGeom>
          <a:blipFill rotWithShape="1">
            <a:blip r:embed="rId7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40" name="AutoShape 40"/>
          <p:cNvSpPr/>
          <p:nvPr/>
        </p:nvSpPr>
        <p:spPr>
          <a:xfrm>
            <a:off x="6608698" y="4859164"/>
            <a:ext cx="103707" cy="103734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625" y="0"/>
                </a:moveTo>
                <a:cubicBezTo>
                  <a:pt x="971" y="0"/>
                  <a:pt x="1250" y="319"/>
                  <a:pt x="1250" y="714"/>
                </a:cubicBezTo>
                <a:lnTo>
                  <a:pt x="1250" y="8214"/>
                </a:lnTo>
                <a:cubicBezTo>
                  <a:pt x="1250" y="8411"/>
                  <a:pt x="1390" y="8571"/>
                  <a:pt x="1562" y="8571"/>
                </a:cubicBezTo>
                <a:lnTo>
                  <a:pt x="9373" y="8571"/>
                </a:lnTo>
                <a:cubicBezTo>
                  <a:pt x="9719" y="8571"/>
                  <a:pt x="9998" y="8891"/>
                  <a:pt x="9998" y="9286"/>
                </a:cubicBezTo>
                <a:cubicBezTo>
                  <a:pt x="9998" y="9680"/>
                  <a:pt x="9718" y="10000"/>
                  <a:pt x="9373" y="10000"/>
                </a:cubicBezTo>
                <a:lnTo>
                  <a:pt x="1562" y="10000"/>
                </a:lnTo>
                <a:cubicBezTo>
                  <a:pt x="699" y="10000"/>
                  <a:pt x="0" y="9201"/>
                  <a:pt x="0" y="8214"/>
                </a:cubicBezTo>
                <a:lnTo>
                  <a:pt x="0" y="714"/>
                </a:lnTo>
                <a:cubicBezTo>
                  <a:pt x="0" y="319"/>
                  <a:pt x="279" y="0"/>
                  <a:pt x="625" y="0"/>
                </a:cubicBezTo>
                <a:close/>
                <a:moveTo>
                  <a:pt x="2812" y="4286"/>
                </a:moveTo>
                <a:cubicBezTo>
                  <a:pt x="3158" y="4286"/>
                  <a:pt x="3437" y="4605"/>
                  <a:pt x="3437" y="5000"/>
                </a:cubicBezTo>
                <a:lnTo>
                  <a:pt x="3437" y="6429"/>
                </a:lnTo>
                <a:cubicBezTo>
                  <a:pt x="3437" y="6824"/>
                  <a:pt x="3158" y="7143"/>
                  <a:pt x="2812" y="7143"/>
                </a:cubicBezTo>
                <a:cubicBezTo>
                  <a:pt x="2467" y="7143"/>
                  <a:pt x="2187" y="6823"/>
                  <a:pt x="2187" y="6429"/>
                </a:cubicBezTo>
                <a:lnTo>
                  <a:pt x="2187" y="5000"/>
                </a:lnTo>
                <a:cubicBezTo>
                  <a:pt x="2187" y="4605"/>
                  <a:pt x="2466" y="4286"/>
                  <a:pt x="2812" y="4286"/>
                </a:cubicBezTo>
                <a:close/>
                <a:moveTo>
                  <a:pt x="5624" y="2857"/>
                </a:moveTo>
                <a:lnTo>
                  <a:pt x="5624" y="6429"/>
                </a:lnTo>
                <a:cubicBezTo>
                  <a:pt x="5624" y="6824"/>
                  <a:pt x="5345" y="7143"/>
                  <a:pt x="4999" y="7143"/>
                </a:cubicBezTo>
                <a:cubicBezTo>
                  <a:pt x="4654" y="7143"/>
                  <a:pt x="4374" y="6823"/>
                  <a:pt x="4374" y="6429"/>
                </a:cubicBezTo>
                <a:lnTo>
                  <a:pt x="4374" y="2857"/>
                </a:lnTo>
                <a:cubicBezTo>
                  <a:pt x="4374" y="2462"/>
                  <a:pt x="4653" y="2143"/>
                  <a:pt x="4999" y="2143"/>
                </a:cubicBezTo>
                <a:cubicBezTo>
                  <a:pt x="5344" y="2143"/>
                  <a:pt x="5624" y="2463"/>
                  <a:pt x="5624" y="2857"/>
                </a:cubicBezTo>
                <a:close/>
                <a:moveTo>
                  <a:pt x="7186" y="3571"/>
                </a:moveTo>
                <a:cubicBezTo>
                  <a:pt x="7532" y="3571"/>
                  <a:pt x="7811" y="3891"/>
                  <a:pt x="7811" y="4286"/>
                </a:cubicBezTo>
                <a:lnTo>
                  <a:pt x="7811" y="6429"/>
                </a:lnTo>
                <a:cubicBezTo>
                  <a:pt x="7811" y="6824"/>
                  <a:pt x="7532" y="7143"/>
                  <a:pt x="7186" y="7143"/>
                </a:cubicBezTo>
                <a:cubicBezTo>
                  <a:pt x="6841" y="7143"/>
                  <a:pt x="6561" y="6823"/>
                  <a:pt x="6561" y="6429"/>
                </a:cubicBezTo>
                <a:lnTo>
                  <a:pt x="6561" y="4286"/>
                </a:lnTo>
                <a:cubicBezTo>
                  <a:pt x="6561" y="3891"/>
                  <a:pt x="6840" y="3571"/>
                  <a:pt x="7186" y="3571"/>
                </a:cubicBezTo>
                <a:close/>
                <a:moveTo>
                  <a:pt x="9998" y="1429"/>
                </a:moveTo>
                <a:lnTo>
                  <a:pt x="9998" y="6429"/>
                </a:lnTo>
                <a:cubicBezTo>
                  <a:pt x="9998" y="6824"/>
                  <a:pt x="9719" y="7143"/>
                  <a:pt x="9373" y="7143"/>
                </a:cubicBezTo>
                <a:cubicBezTo>
                  <a:pt x="9028" y="7143"/>
                  <a:pt x="8748" y="6823"/>
                  <a:pt x="8748" y="6429"/>
                </a:cubicBezTo>
                <a:lnTo>
                  <a:pt x="8748" y="1429"/>
                </a:lnTo>
                <a:cubicBezTo>
                  <a:pt x="8748" y="1033"/>
                  <a:pt x="9027" y="714"/>
                  <a:pt x="9373" y="714"/>
                </a:cubicBezTo>
                <a:cubicBezTo>
                  <a:pt x="9718" y="714"/>
                  <a:pt x="9998" y="1034"/>
                  <a:pt x="9998" y="1429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41" name="TextBox 41"/>
          <p:cNvSpPr txBox="1"/>
          <p:nvPr/>
        </p:nvSpPr>
        <p:spPr>
          <a:xfrm>
            <a:off x="6826677" y="4815780"/>
            <a:ext cx="466712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学生难以对大量</a:t>
            </a:r>
            <a:r>
              <a:rPr sz="1600" b="1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离散数据</a:t>
            </a:r>
            <a:r>
              <a:rPr sz="1600" b="0" i="0" strike="noStrike">
                <a:solidFill>
                  <a:srgbClr val="1F29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进行科学分析、对比与归纳。</a:t>
            </a:r>
            <a:endParaRPr lang="en-US" sz="1600" b="0" i="0" strike="noStrike">
              <a:solidFill>
                <a:srgbClr val="1F293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AutoShape 42"/>
          <p:cNvSpPr/>
          <p:nvPr/>
        </p:nvSpPr>
        <p:spPr>
          <a:xfrm>
            <a:off x="6484903" y="5465416"/>
            <a:ext cx="5008898" cy="695325"/>
          </a:xfrm>
          <a:prstGeom prst="roundRect">
            <a:avLst>
              <a:gd name="adj" fmla="val 14372"/>
            </a:avLst>
          </a:prstGeom>
          <a:blipFill rotWithShape="1">
            <a:blip r:embed="rId4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43" name="AutoShape 43"/>
          <p:cNvSpPr/>
          <p:nvPr/>
        </p:nvSpPr>
        <p:spPr>
          <a:xfrm>
            <a:off x="6608698" y="5670724"/>
            <a:ext cx="103707" cy="103734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10000"/>
                </a:moveTo>
                <a:cubicBezTo>
                  <a:pt x="2240" y="10000"/>
                  <a:pt x="0" y="7760"/>
                  <a:pt x="0" y="5000"/>
                </a:cubicBezTo>
                <a:cubicBezTo>
                  <a:pt x="0" y="2240"/>
                  <a:pt x="2240" y="0"/>
                  <a:pt x="4999" y="0"/>
                </a:cubicBezTo>
                <a:cubicBezTo>
                  <a:pt x="7758" y="0"/>
                  <a:pt x="9998" y="2240"/>
                  <a:pt x="9998" y="5000"/>
                </a:cubicBezTo>
                <a:cubicBezTo>
                  <a:pt x="9998" y="7760"/>
                  <a:pt x="7758" y="10000"/>
                  <a:pt x="4999" y="10000"/>
                </a:cubicBezTo>
                <a:close/>
                <a:moveTo>
                  <a:pt x="4999" y="6250"/>
                </a:moveTo>
                <a:cubicBezTo>
                  <a:pt x="4654" y="6250"/>
                  <a:pt x="4374" y="6530"/>
                  <a:pt x="4374" y="6875"/>
                </a:cubicBezTo>
                <a:cubicBezTo>
                  <a:pt x="4374" y="7220"/>
                  <a:pt x="4654" y="7500"/>
                  <a:pt x="4999" y="7500"/>
                </a:cubicBezTo>
                <a:cubicBezTo>
                  <a:pt x="5344" y="7500"/>
                  <a:pt x="5624" y="7220"/>
                  <a:pt x="5624" y="6875"/>
                </a:cubicBezTo>
                <a:cubicBezTo>
                  <a:pt x="5624" y="6530"/>
                  <a:pt x="5344" y="6250"/>
                  <a:pt x="4999" y="6250"/>
                </a:cubicBezTo>
                <a:close/>
                <a:moveTo>
                  <a:pt x="4999" y="2500"/>
                </a:moveTo>
                <a:cubicBezTo>
                  <a:pt x="4644" y="2500"/>
                  <a:pt x="4360" y="2803"/>
                  <a:pt x="4386" y="3158"/>
                </a:cubicBezTo>
                <a:lnTo>
                  <a:pt x="4530" y="5189"/>
                </a:lnTo>
                <a:cubicBezTo>
                  <a:pt x="4548" y="5436"/>
                  <a:pt x="4753" y="5625"/>
                  <a:pt x="4997" y="5625"/>
                </a:cubicBezTo>
                <a:cubicBezTo>
                  <a:pt x="5243" y="5625"/>
                  <a:pt x="5446" y="5436"/>
                  <a:pt x="5464" y="5189"/>
                </a:cubicBezTo>
                <a:lnTo>
                  <a:pt x="5608" y="3158"/>
                </a:lnTo>
                <a:cubicBezTo>
                  <a:pt x="5634" y="2803"/>
                  <a:pt x="5352" y="2500"/>
                  <a:pt x="4995" y="2500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44" name="TextBox 44"/>
          <p:cNvSpPr txBox="1"/>
          <p:nvPr/>
        </p:nvSpPr>
        <p:spPr>
          <a:xfrm>
            <a:off x="6826677" y="5627341"/>
            <a:ext cx="4667124" cy="469106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7C2D1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影响：推理思维培养停留在表面层面，难以实现'知其然且知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7C2D1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其所以然'。</a:t>
            </a:r>
            <a:endParaRPr sz="1300" b="0" i="0" strike="noStrike">
              <a:solidFill>
                <a:srgbClr val="7C2D1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9FF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TextBox 4"/>
          <p:cNvSpPr txBox="1"/>
          <p:nvPr/>
        </p:nvSpPr>
        <p:spPr>
          <a:xfrm>
            <a:off x="457086" y="447675"/>
            <a:ext cx="11274781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困境三与困境四详解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457086" y="952500"/>
            <a:ext cx="914171" cy="5715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6" name="AutoShape 6"/>
          <p:cNvSpPr/>
          <p:nvPr/>
        </p:nvSpPr>
        <p:spPr>
          <a:xfrm>
            <a:off x="457086" y="1238250"/>
            <a:ext cx="5485028" cy="5162550"/>
          </a:xfrm>
          <a:prstGeom prst="roundRect">
            <a:avLst>
              <a:gd name="adj" fmla="val 392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7" name="AutoShape 7"/>
          <p:cNvSpPr/>
          <p:nvPr/>
        </p:nvSpPr>
        <p:spPr>
          <a:xfrm>
            <a:off x="695151" y="1476375"/>
            <a:ext cx="380905" cy="381000"/>
          </a:xfrm>
          <a:prstGeom prst="ellipse">
            <a:avLst/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8" name="AutoShape 8"/>
          <p:cNvSpPr/>
          <p:nvPr/>
        </p:nvSpPr>
        <p:spPr>
          <a:xfrm>
            <a:off x="818797" y="1600125"/>
            <a:ext cx="133466" cy="133499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4999" y="0"/>
                </a:moveTo>
                <a:cubicBezTo>
                  <a:pt x="5292" y="0"/>
                  <a:pt x="5560" y="169"/>
                  <a:pt x="5699" y="438"/>
                </a:cubicBezTo>
                <a:lnTo>
                  <a:pt x="9998" y="8771"/>
                </a:lnTo>
                <a:cubicBezTo>
                  <a:pt x="10131" y="9029"/>
                  <a:pt x="10125" y="9342"/>
                  <a:pt x="9982" y="9594"/>
                </a:cubicBezTo>
                <a:cubicBezTo>
                  <a:pt x="9838" y="9846"/>
                  <a:pt x="9578" y="10001"/>
                  <a:pt x="9298" y="10000"/>
                </a:cubicBezTo>
                <a:lnTo>
                  <a:pt x="700" y="10000"/>
                </a:lnTo>
                <a:cubicBezTo>
                  <a:pt x="420" y="10000"/>
                  <a:pt x="159" y="9846"/>
                  <a:pt x="16" y="9594"/>
                </a:cubicBezTo>
                <a:cubicBezTo>
                  <a:pt x="-128" y="9342"/>
                  <a:pt x="-134" y="9029"/>
                  <a:pt x="0" y="8771"/>
                </a:cubicBezTo>
                <a:lnTo>
                  <a:pt x="4299" y="438"/>
                </a:lnTo>
                <a:cubicBezTo>
                  <a:pt x="4438" y="169"/>
                  <a:pt x="4706" y="0"/>
                  <a:pt x="4999" y="0"/>
                </a:cubicBezTo>
                <a:close/>
                <a:moveTo>
                  <a:pt x="4999" y="7333"/>
                </a:moveTo>
                <a:cubicBezTo>
                  <a:pt x="4648" y="7333"/>
                  <a:pt x="4362" y="7632"/>
                  <a:pt x="4362" y="8000"/>
                </a:cubicBezTo>
                <a:cubicBezTo>
                  <a:pt x="4362" y="8368"/>
                  <a:pt x="4648" y="8667"/>
                  <a:pt x="4999" y="8667"/>
                </a:cubicBezTo>
                <a:cubicBezTo>
                  <a:pt x="5350" y="8667"/>
                  <a:pt x="5636" y="8368"/>
                  <a:pt x="5636" y="8000"/>
                </a:cubicBezTo>
                <a:cubicBezTo>
                  <a:pt x="5636" y="7632"/>
                  <a:pt x="5350" y="7333"/>
                  <a:pt x="4999" y="7333"/>
                </a:cubicBezTo>
                <a:close/>
                <a:moveTo>
                  <a:pt x="4999" y="3333"/>
                </a:moveTo>
                <a:cubicBezTo>
                  <a:pt x="4637" y="3333"/>
                  <a:pt x="4348" y="3656"/>
                  <a:pt x="4374" y="4035"/>
                </a:cubicBezTo>
                <a:lnTo>
                  <a:pt x="4521" y="6202"/>
                </a:lnTo>
                <a:cubicBezTo>
                  <a:pt x="4539" y="6462"/>
                  <a:pt x="4748" y="6667"/>
                  <a:pt x="4997" y="6667"/>
                </a:cubicBezTo>
                <a:cubicBezTo>
                  <a:pt x="5248" y="6667"/>
                  <a:pt x="5455" y="6465"/>
                  <a:pt x="5473" y="6202"/>
                </a:cubicBezTo>
                <a:lnTo>
                  <a:pt x="5620" y="4035"/>
                </a:lnTo>
                <a:cubicBezTo>
                  <a:pt x="5646" y="3656"/>
                  <a:pt x="5359" y="3333"/>
                  <a:pt x="4995" y="3333"/>
                </a:cubicBezTo>
                <a:close/>
              </a:path>
            </a:pathLst>
          </a:custGeom>
          <a:solidFill>
            <a:srgbClr val="F97316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9" name="TextBox 9"/>
          <p:cNvSpPr txBox="1"/>
          <p:nvPr/>
        </p:nvSpPr>
        <p:spPr>
          <a:xfrm>
            <a:off x="1190328" y="1533525"/>
            <a:ext cx="4513721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困境三：实验操作门槛较高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695151" y="2105025"/>
            <a:ext cx="76181" cy="76200"/>
          </a:xfrm>
          <a:prstGeom prst="ellipse">
            <a:avLst/>
          </a:prstGeom>
          <a:solidFill>
            <a:srgbClr val="34D39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1" name="TextBox 11"/>
          <p:cNvSpPr txBox="1"/>
          <p:nvPr/>
        </p:nvSpPr>
        <p:spPr>
          <a:xfrm>
            <a:off x="885604" y="2066925"/>
            <a:ext cx="5056510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部分实验涉及用电、用火等安全隐患，客观上增加了操作难度。</a:t>
            </a:r>
            <a:endParaRPr lang="en-US"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695151" y="2920305"/>
            <a:ext cx="76181" cy="76200"/>
          </a:xfrm>
          <a:prstGeom prst="ellipse">
            <a:avLst/>
          </a:prstGeom>
          <a:solidFill>
            <a:srgbClr val="34D39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3" name="TextBox 13"/>
          <p:cNvSpPr txBox="1"/>
          <p:nvPr/>
        </p:nvSpPr>
        <p:spPr>
          <a:xfrm>
            <a:off x="885604" y="2882205"/>
            <a:ext cx="5056510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1" i="0" strike="noStrike">
                <a:solidFill>
                  <a:srgbClr val="0478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案例：</a:t>
            </a:r>
            <a:r>
              <a:rPr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苏教版</a:t>
            </a:r>
            <a:r>
              <a:rPr lang="zh-CN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</a:t>
            </a:r>
            <a:r>
              <a:rPr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年级《蜡烛</a:t>
            </a:r>
            <a:r>
              <a:rPr lang="zh-CN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的变化</a:t>
            </a:r>
            <a:r>
              <a:rPr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》，因明火风险，教师多以演示替代分组，学生缺乏实操。</a:t>
            </a:r>
            <a:endParaRPr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695151" y="3735734"/>
            <a:ext cx="76181" cy="76200"/>
          </a:xfrm>
          <a:prstGeom prst="ellipse">
            <a:avLst/>
          </a:prstGeom>
          <a:solidFill>
            <a:srgbClr val="34D39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5" name="TextBox 15"/>
          <p:cNvSpPr txBox="1"/>
          <p:nvPr/>
        </p:nvSpPr>
        <p:spPr>
          <a:xfrm>
            <a:off x="885604" y="3697634"/>
            <a:ext cx="5056510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这种替代限制了学生的自主操作与大胆尝试，直接弱化了创新探</a:t>
            </a:r>
            <a:r>
              <a:rPr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究的机会。</a:t>
            </a:r>
            <a:endParaRPr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695151" y="4551016"/>
            <a:ext cx="76181" cy="76200"/>
          </a:xfrm>
          <a:prstGeom prst="ellipse">
            <a:avLst/>
          </a:prstGeom>
          <a:solidFill>
            <a:srgbClr val="34D39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7" name="TextBox 17"/>
          <p:cNvSpPr txBox="1"/>
          <p:nvPr/>
        </p:nvSpPr>
        <p:spPr>
          <a:xfrm>
            <a:off x="885604" y="4512916"/>
            <a:ext cx="5056510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1" i="0" strike="noStrike">
                <a:solidFill>
                  <a:srgbClr val="0478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案例：</a:t>
            </a:r>
            <a:r>
              <a:rPr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苏教版一年级《滚小球》，固定轨道规格无法满足学生自主设计不同坡度的需求。</a:t>
            </a:r>
            <a:endParaRPr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695151" y="5309295"/>
            <a:ext cx="5008898" cy="853380"/>
          </a:xfrm>
          <a:prstGeom prst="roundRect">
            <a:avLst>
              <a:gd name="adj" fmla="val 9568"/>
            </a:avLst>
          </a:prstGeom>
          <a:solidFill>
            <a:srgbClr val="FFF7ED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9" name="AutoShape 19"/>
          <p:cNvSpPr/>
          <p:nvPr/>
        </p:nvSpPr>
        <p:spPr>
          <a:xfrm>
            <a:off x="771332" y="5442645"/>
            <a:ext cx="76181" cy="76200"/>
          </a:xfrm>
          <a:prstGeom prst="ellipse">
            <a:avLst/>
          </a:prstGeom>
          <a:solidFill>
            <a:srgbClr val="FB923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0" name="TextBox 20"/>
          <p:cNvSpPr txBox="1"/>
          <p:nvPr/>
        </p:nvSpPr>
        <p:spPr>
          <a:xfrm>
            <a:off x="961785" y="5404545"/>
            <a:ext cx="4742264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EA580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影响：学生的创新思维被固化，难以提出个性化的探究方案。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>
            <a:off x="6246838" y="1238250"/>
            <a:ext cx="5485028" cy="5162550"/>
          </a:xfrm>
          <a:prstGeom prst="roundRect">
            <a:avLst>
              <a:gd name="adj" fmla="val 392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2" name="AutoShape 22"/>
          <p:cNvSpPr/>
          <p:nvPr/>
        </p:nvSpPr>
        <p:spPr>
          <a:xfrm>
            <a:off x="6484903" y="1476375"/>
            <a:ext cx="380905" cy="3810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3" name="AutoShape 23"/>
          <p:cNvSpPr/>
          <p:nvPr/>
        </p:nvSpPr>
        <p:spPr>
          <a:xfrm>
            <a:off x="6608549" y="1577876"/>
            <a:ext cx="133466" cy="177998"/>
          </a:xfrm>
          <a:custGeom>
            <a:avLst/>
            <a:gdLst/>
            <a:ahLst/>
            <a:cxnLst/>
            <a:rect l="l" t="t" r="r" b="b"/>
            <a:pathLst>
              <a:path w="7498" h="10000">
                <a:moveTo>
                  <a:pt x="6080" y="625"/>
                </a:moveTo>
                <a:lnTo>
                  <a:pt x="6248" y="625"/>
                </a:lnTo>
                <a:cubicBezTo>
                  <a:pt x="6938" y="625"/>
                  <a:pt x="7498" y="1186"/>
                  <a:pt x="7498" y="1875"/>
                </a:cubicBezTo>
                <a:lnTo>
                  <a:pt x="7498" y="8750"/>
                </a:lnTo>
                <a:cubicBezTo>
                  <a:pt x="7498" y="9439"/>
                  <a:pt x="6938" y="10000"/>
                  <a:pt x="6248" y="10000"/>
                </a:cubicBezTo>
                <a:lnTo>
                  <a:pt x="1250" y="10000"/>
                </a:lnTo>
                <a:cubicBezTo>
                  <a:pt x="560" y="10000"/>
                  <a:pt x="0" y="9439"/>
                  <a:pt x="0" y="8750"/>
                </a:cubicBezTo>
                <a:lnTo>
                  <a:pt x="0" y="1875"/>
                </a:lnTo>
                <a:cubicBezTo>
                  <a:pt x="0" y="1186"/>
                  <a:pt x="560" y="625"/>
                  <a:pt x="1250" y="625"/>
                </a:cubicBezTo>
                <a:lnTo>
                  <a:pt x="1418" y="625"/>
                </a:lnTo>
                <a:cubicBezTo>
                  <a:pt x="1632" y="252"/>
                  <a:pt x="2037" y="0"/>
                  <a:pt x="2499" y="0"/>
                </a:cubicBezTo>
                <a:lnTo>
                  <a:pt x="4999" y="0"/>
                </a:lnTo>
                <a:cubicBezTo>
                  <a:pt x="5461" y="0"/>
                  <a:pt x="5866" y="252"/>
                  <a:pt x="6080" y="625"/>
                </a:cubicBezTo>
                <a:close/>
                <a:moveTo>
                  <a:pt x="4842" y="2188"/>
                </a:moveTo>
                <a:cubicBezTo>
                  <a:pt x="5102" y="2188"/>
                  <a:pt x="5311" y="1979"/>
                  <a:pt x="5311" y="1719"/>
                </a:cubicBezTo>
                <a:cubicBezTo>
                  <a:pt x="5311" y="1460"/>
                  <a:pt x="5101" y="1250"/>
                  <a:pt x="4842" y="1250"/>
                </a:cubicBezTo>
                <a:lnTo>
                  <a:pt x="2656" y="1250"/>
                </a:lnTo>
                <a:cubicBezTo>
                  <a:pt x="2396" y="1250"/>
                  <a:pt x="2187" y="1459"/>
                  <a:pt x="2187" y="1719"/>
                </a:cubicBezTo>
                <a:cubicBezTo>
                  <a:pt x="2187" y="1977"/>
                  <a:pt x="2397" y="2188"/>
                  <a:pt x="2656" y="2188"/>
                </a:cubicBezTo>
                <a:lnTo>
                  <a:pt x="4842" y="2188"/>
                </a:lnTo>
                <a:close/>
                <a:moveTo>
                  <a:pt x="2499" y="5000"/>
                </a:moveTo>
                <a:cubicBezTo>
                  <a:pt x="2499" y="4655"/>
                  <a:pt x="2219" y="4375"/>
                  <a:pt x="1875" y="4375"/>
                </a:cubicBezTo>
                <a:cubicBezTo>
                  <a:pt x="1530" y="4375"/>
                  <a:pt x="1250" y="4655"/>
                  <a:pt x="1250" y="5000"/>
                </a:cubicBezTo>
                <a:cubicBezTo>
                  <a:pt x="1250" y="5345"/>
                  <a:pt x="1530" y="5625"/>
                  <a:pt x="1875" y="5625"/>
                </a:cubicBezTo>
                <a:cubicBezTo>
                  <a:pt x="2219" y="5625"/>
                  <a:pt x="2499" y="5345"/>
                  <a:pt x="2499" y="5000"/>
                </a:cubicBezTo>
                <a:close/>
                <a:moveTo>
                  <a:pt x="3124" y="5000"/>
                </a:moveTo>
                <a:cubicBezTo>
                  <a:pt x="3124" y="5260"/>
                  <a:pt x="3333" y="5469"/>
                  <a:pt x="3593" y="5469"/>
                </a:cubicBezTo>
                <a:lnTo>
                  <a:pt x="5780" y="5469"/>
                </a:lnTo>
                <a:cubicBezTo>
                  <a:pt x="6039" y="5469"/>
                  <a:pt x="6248" y="5260"/>
                  <a:pt x="6248" y="5000"/>
                </a:cubicBezTo>
                <a:cubicBezTo>
                  <a:pt x="6248" y="4741"/>
                  <a:pt x="6038" y="4531"/>
                  <a:pt x="5780" y="4531"/>
                </a:cubicBezTo>
                <a:lnTo>
                  <a:pt x="3593" y="4531"/>
                </a:lnTo>
                <a:cubicBezTo>
                  <a:pt x="3333" y="4531"/>
                  <a:pt x="3124" y="4740"/>
                  <a:pt x="3124" y="5000"/>
                </a:cubicBezTo>
                <a:close/>
                <a:moveTo>
                  <a:pt x="3124" y="7500"/>
                </a:moveTo>
                <a:cubicBezTo>
                  <a:pt x="3124" y="7760"/>
                  <a:pt x="3333" y="7969"/>
                  <a:pt x="3593" y="7969"/>
                </a:cubicBezTo>
                <a:lnTo>
                  <a:pt x="5780" y="7969"/>
                </a:lnTo>
                <a:cubicBezTo>
                  <a:pt x="6039" y="7969"/>
                  <a:pt x="6248" y="7760"/>
                  <a:pt x="6248" y="7500"/>
                </a:cubicBezTo>
                <a:cubicBezTo>
                  <a:pt x="6248" y="7241"/>
                  <a:pt x="6038" y="7031"/>
                  <a:pt x="5780" y="7031"/>
                </a:cubicBezTo>
                <a:lnTo>
                  <a:pt x="3593" y="7031"/>
                </a:lnTo>
                <a:cubicBezTo>
                  <a:pt x="3333" y="7031"/>
                  <a:pt x="3124" y="7240"/>
                  <a:pt x="3124" y="7500"/>
                </a:cubicBezTo>
                <a:close/>
                <a:moveTo>
                  <a:pt x="1875" y="8125"/>
                </a:moveTo>
                <a:cubicBezTo>
                  <a:pt x="2219" y="8125"/>
                  <a:pt x="2499" y="7845"/>
                  <a:pt x="2499" y="7500"/>
                </a:cubicBezTo>
                <a:cubicBezTo>
                  <a:pt x="2499" y="7155"/>
                  <a:pt x="2219" y="6875"/>
                  <a:pt x="1875" y="6875"/>
                </a:cubicBezTo>
                <a:cubicBezTo>
                  <a:pt x="1530" y="6875"/>
                  <a:pt x="1250" y="7155"/>
                  <a:pt x="1250" y="7500"/>
                </a:cubicBezTo>
                <a:cubicBezTo>
                  <a:pt x="1250" y="7845"/>
                  <a:pt x="1530" y="8125"/>
                  <a:pt x="1875" y="8125"/>
                </a:cubicBezTo>
                <a:close/>
              </a:path>
            </a:pathLst>
          </a:custGeom>
          <a:solidFill>
            <a:srgbClr val="0EA5E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4" name="TextBox 24"/>
          <p:cNvSpPr txBox="1"/>
          <p:nvPr/>
        </p:nvSpPr>
        <p:spPr>
          <a:xfrm>
            <a:off x="6980080" y="1533525"/>
            <a:ext cx="4513721" cy="25717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8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困境四：教学评价体系单一</a:t>
            </a:r>
            <a:endParaRPr lang="en-US" sz="1100"/>
          </a:p>
        </p:txBody>
      </p:sp>
      <p:sp>
        <p:nvSpPr>
          <p:cNvPr id="25" name="AutoShape 25"/>
          <p:cNvSpPr/>
          <p:nvPr/>
        </p:nvSpPr>
        <p:spPr>
          <a:xfrm>
            <a:off x="6484903" y="2105025"/>
            <a:ext cx="76181" cy="76200"/>
          </a:xfrm>
          <a:prstGeom prst="ellipse">
            <a:avLst/>
          </a:prstGeom>
          <a:solidFill>
            <a:srgbClr val="38BDF8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6" name="TextBox 26"/>
          <p:cNvSpPr txBox="1"/>
          <p:nvPr/>
        </p:nvSpPr>
        <p:spPr>
          <a:xfrm>
            <a:off x="6675356" y="2066925"/>
            <a:ext cx="5056510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传统评价多以实验成功率、操作规范性、实验报告完整性为核心</a:t>
            </a:r>
            <a:r>
              <a:rPr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指标，过于结果导向。</a:t>
            </a:r>
            <a:endParaRPr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6484903" y="2920305"/>
            <a:ext cx="76181" cy="76200"/>
          </a:xfrm>
          <a:prstGeom prst="ellipse">
            <a:avLst/>
          </a:prstGeom>
          <a:solidFill>
            <a:srgbClr val="38BDF8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8" name="TextBox 28"/>
          <p:cNvSpPr txBox="1"/>
          <p:nvPr/>
        </p:nvSpPr>
        <p:spPr>
          <a:xfrm>
            <a:off x="6675356" y="2882205"/>
            <a:ext cx="4818445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严重忽视了学生在实验过程中的</a:t>
            </a:r>
            <a:r>
              <a:rPr sz="1600" b="1" i="0" strike="noStrike">
                <a:solidFill>
                  <a:srgbClr val="0369A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思维轨迹</a:t>
            </a:r>
            <a:r>
              <a:rPr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AutoShape 29"/>
          <p:cNvSpPr/>
          <p:nvPr/>
        </p:nvSpPr>
        <p:spPr>
          <a:xfrm>
            <a:off x="6484903" y="3735734"/>
            <a:ext cx="76181" cy="76200"/>
          </a:xfrm>
          <a:prstGeom prst="ellipse">
            <a:avLst/>
          </a:prstGeom>
          <a:solidFill>
            <a:srgbClr val="38BDF8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0" name="TextBox 30"/>
          <p:cNvSpPr txBox="1"/>
          <p:nvPr/>
        </p:nvSpPr>
        <p:spPr>
          <a:xfrm>
            <a:off x="6675356" y="3697634"/>
            <a:ext cx="5056510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缺失维度：猜想的合理性、问题分析的逻辑性、错误修正的主动</a:t>
            </a:r>
            <a:r>
              <a:rPr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性、结论推导的科学性等。</a:t>
            </a:r>
            <a:endParaRPr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AutoShape 31"/>
          <p:cNvSpPr/>
          <p:nvPr/>
        </p:nvSpPr>
        <p:spPr>
          <a:xfrm>
            <a:off x="6484903" y="4551016"/>
            <a:ext cx="76181" cy="76200"/>
          </a:xfrm>
          <a:prstGeom prst="ellipse">
            <a:avLst/>
          </a:prstGeom>
          <a:solidFill>
            <a:srgbClr val="38BDF8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2" name="TextBox 32"/>
          <p:cNvSpPr txBox="1"/>
          <p:nvPr/>
        </p:nvSpPr>
        <p:spPr>
          <a:xfrm>
            <a:off x="6675356" y="4512916"/>
            <a:ext cx="5056510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导致无法全面、客观地反映学生的科学思维发展水平，评价流于</a:t>
            </a:r>
            <a:r>
              <a:rPr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表面。</a:t>
            </a:r>
            <a:endParaRPr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AutoShape 33"/>
          <p:cNvSpPr/>
          <p:nvPr/>
        </p:nvSpPr>
        <p:spPr>
          <a:xfrm>
            <a:off x="6484903" y="5309295"/>
            <a:ext cx="5008898" cy="853380"/>
          </a:xfrm>
          <a:prstGeom prst="roundRect">
            <a:avLst>
              <a:gd name="adj" fmla="val 9568"/>
            </a:avLst>
          </a:prstGeom>
          <a:solidFill>
            <a:srgbClr val="FFF7ED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4" name="AutoShape 34"/>
          <p:cNvSpPr/>
          <p:nvPr/>
        </p:nvSpPr>
        <p:spPr>
          <a:xfrm>
            <a:off x="6561084" y="5442645"/>
            <a:ext cx="76181" cy="76200"/>
          </a:xfrm>
          <a:prstGeom prst="ellipse">
            <a:avLst/>
          </a:prstGeom>
          <a:solidFill>
            <a:srgbClr val="FB923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5" name="TextBox 35"/>
          <p:cNvSpPr txBox="1"/>
          <p:nvPr/>
        </p:nvSpPr>
        <p:spPr>
          <a:xfrm>
            <a:off x="6751537" y="5404545"/>
            <a:ext cx="4742264" cy="426244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0" i="0" strike="noStrike">
                <a:solidFill>
                  <a:srgbClr val="EA580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影响：与课题“指向科学思维发展”的核心定位不相契合，无法</a:t>
            </a:r>
            <a:endParaRPr lang="en-US" sz="1100"/>
          </a:p>
          <a:p>
            <a:pPr algn="l"/>
            <a:r>
              <a:rPr sz="1300" b="0" i="0" strike="noStrike">
                <a:solidFill>
                  <a:srgbClr val="EA580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有效指导教学改进。</a:t>
            </a:r>
            <a:endParaRPr sz="1300" b="0" i="0" strike="noStrike">
              <a:solidFill>
                <a:srgbClr val="EA580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0F0F0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ECFDF5">
                  <a:alpha val="100000"/>
                </a:srgbClr>
              </a:gs>
              <a:gs pos="50000">
                <a:srgbClr val="F0FDFA">
                  <a:alpha val="100000"/>
                </a:srgbClr>
              </a:gs>
              <a:gs pos="100000">
                <a:srgbClr val="F0F9FF">
                  <a:alpha val="100000"/>
                </a:srgbClr>
              </a:gs>
            </a:gsLst>
            <a:lin ang="8100000"/>
          </a:gradFill>
          <a:ln>
            <a:headEnd type="none"/>
            <a:tailEnd type="none"/>
          </a:ln>
        </p:spPr>
      </p:sp>
      <p:sp>
        <p:nvSpPr>
          <p:cNvPr id="4" name="TextBox 4"/>
          <p:cNvSpPr txBox="1"/>
          <p:nvPr/>
        </p:nvSpPr>
        <p:spPr>
          <a:xfrm>
            <a:off x="457086" y="447675"/>
            <a:ext cx="11274781" cy="3905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27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三类 AI 教学工具概览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457086" y="1028700"/>
            <a:ext cx="457086" cy="38100"/>
          </a:xfrm>
          <a:prstGeom prst="roundRect">
            <a:avLst>
              <a:gd name="adj" fmla="val 50000"/>
            </a:avLst>
          </a:prstGeom>
          <a:solidFill>
            <a:srgbClr val="10B981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6" name="TextBox 6"/>
          <p:cNvSpPr txBox="1"/>
          <p:nvPr/>
        </p:nvSpPr>
        <p:spPr>
          <a:xfrm>
            <a:off x="1028442" y="942975"/>
            <a:ext cx="10703423" cy="20955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500" b="0" i="0" strike="noStrike">
                <a:solidFill>
                  <a:srgbClr val="4B556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适配小学科学实验教学的 AI 工具分类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457086" y="1409700"/>
            <a:ext cx="3999499" cy="4991100"/>
          </a:xfrm>
          <a:prstGeom prst="roundRect">
            <a:avLst>
              <a:gd name="adj" fmla="val 871"/>
            </a:avLst>
          </a:prstGeom>
          <a:blipFill rotWithShape="1">
            <a:blip r:embed="rId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100000"/>
          </a:blip>
          <a:srcRect t="3034" b="3034"/>
          <a:stretch>
            <a:fillRect/>
          </a:stretch>
        </p:blipFill>
        <p:spPr>
          <a:xfrm>
            <a:off x="495177" y="1447800"/>
            <a:ext cx="3923320" cy="4914900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9" name="TextBox 9"/>
          <p:cNvSpPr txBox="1"/>
          <p:nvPr/>
        </p:nvSpPr>
        <p:spPr>
          <a:xfrm>
            <a:off x="457086" y="6515100"/>
            <a:ext cx="3999499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1"/>
          <a:lstStyle/>
          <a:p>
            <a:pPr algn="ctr">
              <a:defRPr/>
            </a:pPr>
            <a:r>
              <a:rPr lang="en-US" sz="1000" b="0" i="0" strike="noStrike">
                <a:solidFill>
                  <a:srgbClr val="6B728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赋能科学实验全景图</a:t>
            </a:r>
            <a:endParaRPr lang="en-US" sz="1100"/>
          </a:p>
        </p:txBody>
      </p:sp>
      <p:sp>
        <p:nvSpPr>
          <p:cNvPr id="10" name="AutoShape 10"/>
          <p:cNvSpPr/>
          <p:nvPr>
            <p:custDataLst>
              <p:tags r:id="rId3"/>
            </p:custDataLst>
          </p:nvPr>
        </p:nvSpPr>
        <p:spPr>
          <a:xfrm>
            <a:off x="4761310" y="1409700"/>
            <a:ext cx="6970558" cy="1228725"/>
          </a:xfrm>
          <a:prstGeom prst="roundRect">
            <a:avLst>
              <a:gd name="adj" fmla="val 6923"/>
            </a:avLst>
          </a:prstGeom>
          <a:blipFill rotWithShape="1">
            <a:blip r:embed="rId4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1" name="AutoShape 11"/>
          <p:cNvSpPr/>
          <p:nvPr>
            <p:custDataLst>
              <p:tags r:id="rId5"/>
            </p:custDataLst>
          </p:nvPr>
        </p:nvSpPr>
        <p:spPr>
          <a:xfrm>
            <a:off x="4989852" y="1638300"/>
            <a:ext cx="304724" cy="304800"/>
          </a:xfrm>
          <a:prstGeom prst="ellipse">
            <a:avLst/>
          </a:prstGeom>
          <a:solidFill>
            <a:srgbClr val="D1FAE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2" name="AutoShape 12"/>
          <p:cNvSpPr/>
          <p:nvPr>
            <p:custDataLst>
              <p:tags r:id="rId6"/>
            </p:custDataLst>
          </p:nvPr>
        </p:nvSpPr>
        <p:spPr>
          <a:xfrm>
            <a:off x="5082846" y="1737982"/>
            <a:ext cx="118586" cy="105437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5624" y="0"/>
                </a:moveTo>
                <a:cubicBezTo>
                  <a:pt x="4033" y="0"/>
                  <a:pt x="2759" y="821"/>
                  <a:pt x="1831" y="1799"/>
                </a:cubicBezTo>
                <a:cubicBezTo>
                  <a:pt x="910" y="2770"/>
                  <a:pt x="293" y="3929"/>
                  <a:pt x="0" y="4725"/>
                </a:cubicBezTo>
                <a:cubicBezTo>
                  <a:pt x="-65" y="4902"/>
                  <a:pt x="-65" y="5098"/>
                  <a:pt x="0" y="5275"/>
                </a:cubicBezTo>
                <a:cubicBezTo>
                  <a:pt x="293" y="6071"/>
                  <a:pt x="910" y="7232"/>
                  <a:pt x="1831" y="8201"/>
                </a:cubicBezTo>
                <a:cubicBezTo>
                  <a:pt x="2759" y="9176"/>
                  <a:pt x="4033" y="10000"/>
                  <a:pt x="5624" y="10000"/>
                </a:cubicBezTo>
                <a:cubicBezTo>
                  <a:pt x="7214" y="10000"/>
                  <a:pt x="8488" y="9179"/>
                  <a:pt x="9416" y="8201"/>
                </a:cubicBezTo>
                <a:cubicBezTo>
                  <a:pt x="10337" y="7230"/>
                  <a:pt x="10954" y="6071"/>
                  <a:pt x="11247" y="5275"/>
                </a:cubicBezTo>
                <a:cubicBezTo>
                  <a:pt x="11312" y="5098"/>
                  <a:pt x="11312" y="4902"/>
                  <a:pt x="11247" y="4725"/>
                </a:cubicBezTo>
                <a:cubicBezTo>
                  <a:pt x="10954" y="3929"/>
                  <a:pt x="10337" y="2768"/>
                  <a:pt x="9416" y="1799"/>
                </a:cubicBezTo>
                <a:cubicBezTo>
                  <a:pt x="8488" y="824"/>
                  <a:pt x="7214" y="0"/>
                  <a:pt x="5624" y="0"/>
                </a:cubicBezTo>
                <a:close/>
                <a:moveTo>
                  <a:pt x="2788" y="5000"/>
                </a:moveTo>
                <a:cubicBezTo>
                  <a:pt x="2788" y="3226"/>
                  <a:pt x="4059" y="1786"/>
                  <a:pt x="5624" y="1786"/>
                </a:cubicBezTo>
                <a:cubicBezTo>
                  <a:pt x="7188" y="1786"/>
                  <a:pt x="8459" y="3226"/>
                  <a:pt x="8459" y="5000"/>
                </a:cubicBezTo>
                <a:cubicBezTo>
                  <a:pt x="8459" y="6774"/>
                  <a:pt x="7188" y="8214"/>
                  <a:pt x="5624" y="8214"/>
                </a:cubicBezTo>
                <a:cubicBezTo>
                  <a:pt x="4059" y="8214"/>
                  <a:pt x="2788" y="6774"/>
                  <a:pt x="2788" y="5000"/>
                </a:cubicBezTo>
                <a:close/>
                <a:moveTo>
                  <a:pt x="5624" y="3571"/>
                </a:moveTo>
                <a:cubicBezTo>
                  <a:pt x="5624" y="4359"/>
                  <a:pt x="5058" y="5000"/>
                  <a:pt x="4363" y="5000"/>
                </a:cubicBezTo>
                <a:cubicBezTo>
                  <a:pt x="4137" y="5000"/>
                  <a:pt x="3924" y="4933"/>
                  <a:pt x="3739" y="4813"/>
                </a:cubicBezTo>
                <a:cubicBezTo>
                  <a:pt x="3719" y="5056"/>
                  <a:pt x="3737" y="5306"/>
                  <a:pt x="3796" y="5554"/>
                </a:cubicBezTo>
                <a:cubicBezTo>
                  <a:pt x="4066" y="6696"/>
                  <a:pt x="5104" y="7375"/>
                  <a:pt x="6112" y="7069"/>
                </a:cubicBezTo>
                <a:cubicBezTo>
                  <a:pt x="7120" y="6763"/>
                  <a:pt x="7719" y="5588"/>
                  <a:pt x="7449" y="4444"/>
                </a:cubicBezTo>
                <a:cubicBezTo>
                  <a:pt x="7209" y="3424"/>
                  <a:pt x="6356" y="2775"/>
                  <a:pt x="5458" y="2864"/>
                </a:cubicBezTo>
                <a:cubicBezTo>
                  <a:pt x="5562" y="3071"/>
                  <a:pt x="5624" y="3313"/>
                  <a:pt x="5624" y="3571"/>
                </a:cubicBezTo>
                <a:close/>
              </a:path>
            </a:pathLst>
          </a:custGeom>
          <a:solidFill>
            <a:srgbClr val="059669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3" name="TextBox 13"/>
          <p:cNvSpPr txBox="1"/>
          <p:nvPr>
            <p:custDataLst>
              <p:tags r:id="rId7"/>
            </p:custDataLst>
          </p:nvPr>
        </p:nvSpPr>
        <p:spPr>
          <a:xfrm>
            <a:off x="5446937" y="1638300"/>
            <a:ext cx="4875581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65F4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工具一：AI 智能观测工具</a:t>
            </a:r>
            <a:endParaRPr lang="en-US" sz="1100"/>
          </a:p>
        </p:txBody>
      </p:sp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>
            <a:off x="5446937" y="1943100"/>
            <a:ext cx="6094476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应用于生命科学、天文地理等需要长期观测、微观观测或瞬时观测的实验</a:t>
            </a:r>
            <a:endParaRPr lang="en-US"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AutoShape 15"/>
          <p:cNvSpPr/>
          <p:nvPr>
            <p:custDataLst>
              <p:tags r:id="rId9"/>
            </p:custDataLst>
          </p:nvPr>
        </p:nvSpPr>
        <p:spPr>
          <a:xfrm>
            <a:off x="4761310" y="2790825"/>
            <a:ext cx="6970558" cy="1228725"/>
          </a:xfrm>
          <a:prstGeom prst="roundRect">
            <a:avLst>
              <a:gd name="adj" fmla="val 6923"/>
            </a:avLst>
          </a:prstGeom>
          <a:blipFill rotWithShape="1">
            <a:blip r:embed="rId10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16" name="AutoShape 16"/>
          <p:cNvSpPr/>
          <p:nvPr>
            <p:custDataLst>
              <p:tags r:id="rId11"/>
            </p:custDataLst>
          </p:nvPr>
        </p:nvSpPr>
        <p:spPr>
          <a:xfrm>
            <a:off x="4989852" y="3019425"/>
            <a:ext cx="304724" cy="304800"/>
          </a:xfrm>
          <a:prstGeom prst="ellipse">
            <a:avLst/>
          </a:prstGeom>
          <a:solidFill>
            <a:srgbClr val="E0F2FE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7" name="AutoShape 17"/>
          <p:cNvSpPr/>
          <p:nvPr>
            <p:custDataLst>
              <p:tags r:id="rId12"/>
            </p:custDataLst>
          </p:nvPr>
        </p:nvSpPr>
        <p:spPr>
          <a:xfrm>
            <a:off x="5082846" y="3112517"/>
            <a:ext cx="118586" cy="118615"/>
          </a:xfrm>
          <a:custGeom>
            <a:avLst/>
            <a:gdLst/>
            <a:ahLst/>
            <a:cxnLst/>
            <a:rect l="l" t="t" r="r" b="b"/>
            <a:pathLst>
              <a:path w="9998" h="10000">
                <a:moveTo>
                  <a:pt x="625" y="0"/>
                </a:moveTo>
                <a:cubicBezTo>
                  <a:pt x="971" y="0"/>
                  <a:pt x="1250" y="319"/>
                  <a:pt x="1250" y="714"/>
                </a:cubicBezTo>
                <a:lnTo>
                  <a:pt x="1250" y="8214"/>
                </a:lnTo>
                <a:cubicBezTo>
                  <a:pt x="1250" y="8411"/>
                  <a:pt x="1390" y="8571"/>
                  <a:pt x="1562" y="8571"/>
                </a:cubicBezTo>
                <a:lnTo>
                  <a:pt x="9373" y="8571"/>
                </a:lnTo>
                <a:cubicBezTo>
                  <a:pt x="9719" y="8571"/>
                  <a:pt x="9998" y="8891"/>
                  <a:pt x="9998" y="9286"/>
                </a:cubicBezTo>
                <a:cubicBezTo>
                  <a:pt x="9998" y="9680"/>
                  <a:pt x="9718" y="10000"/>
                  <a:pt x="9373" y="10000"/>
                </a:cubicBezTo>
                <a:lnTo>
                  <a:pt x="1562" y="10000"/>
                </a:lnTo>
                <a:cubicBezTo>
                  <a:pt x="699" y="10000"/>
                  <a:pt x="0" y="9201"/>
                  <a:pt x="0" y="8214"/>
                </a:cubicBezTo>
                <a:lnTo>
                  <a:pt x="0" y="714"/>
                </a:lnTo>
                <a:cubicBezTo>
                  <a:pt x="0" y="319"/>
                  <a:pt x="279" y="0"/>
                  <a:pt x="625" y="0"/>
                </a:cubicBezTo>
                <a:close/>
                <a:moveTo>
                  <a:pt x="2812" y="4286"/>
                </a:moveTo>
                <a:cubicBezTo>
                  <a:pt x="3158" y="4286"/>
                  <a:pt x="3437" y="4605"/>
                  <a:pt x="3437" y="5000"/>
                </a:cubicBezTo>
                <a:lnTo>
                  <a:pt x="3437" y="6429"/>
                </a:lnTo>
                <a:cubicBezTo>
                  <a:pt x="3437" y="6824"/>
                  <a:pt x="3158" y="7143"/>
                  <a:pt x="2812" y="7143"/>
                </a:cubicBezTo>
                <a:cubicBezTo>
                  <a:pt x="2467" y="7143"/>
                  <a:pt x="2187" y="6823"/>
                  <a:pt x="2187" y="6429"/>
                </a:cubicBezTo>
                <a:lnTo>
                  <a:pt x="2187" y="5000"/>
                </a:lnTo>
                <a:cubicBezTo>
                  <a:pt x="2187" y="4605"/>
                  <a:pt x="2466" y="4286"/>
                  <a:pt x="2812" y="4286"/>
                </a:cubicBezTo>
                <a:close/>
                <a:moveTo>
                  <a:pt x="5624" y="2857"/>
                </a:moveTo>
                <a:lnTo>
                  <a:pt x="5624" y="6429"/>
                </a:lnTo>
                <a:cubicBezTo>
                  <a:pt x="5624" y="6824"/>
                  <a:pt x="5345" y="7143"/>
                  <a:pt x="4999" y="7143"/>
                </a:cubicBezTo>
                <a:cubicBezTo>
                  <a:pt x="4654" y="7143"/>
                  <a:pt x="4374" y="6823"/>
                  <a:pt x="4374" y="6429"/>
                </a:cubicBezTo>
                <a:lnTo>
                  <a:pt x="4374" y="2857"/>
                </a:lnTo>
                <a:cubicBezTo>
                  <a:pt x="4374" y="2462"/>
                  <a:pt x="4653" y="2143"/>
                  <a:pt x="4999" y="2143"/>
                </a:cubicBezTo>
                <a:cubicBezTo>
                  <a:pt x="5344" y="2143"/>
                  <a:pt x="5624" y="2463"/>
                  <a:pt x="5624" y="2857"/>
                </a:cubicBezTo>
                <a:close/>
                <a:moveTo>
                  <a:pt x="7186" y="3571"/>
                </a:moveTo>
                <a:cubicBezTo>
                  <a:pt x="7532" y="3571"/>
                  <a:pt x="7811" y="3891"/>
                  <a:pt x="7811" y="4286"/>
                </a:cubicBezTo>
                <a:lnTo>
                  <a:pt x="7811" y="6429"/>
                </a:lnTo>
                <a:cubicBezTo>
                  <a:pt x="7811" y="6824"/>
                  <a:pt x="7532" y="7143"/>
                  <a:pt x="7186" y="7143"/>
                </a:cubicBezTo>
                <a:cubicBezTo>
                  <a:pt x="6841" y="7143"/>
                  <a:pt x="6561" y="6823"/>
                  <a:pt x="6561" y="6429"/>
                </a:cubicBezTo>
                <a:lnTo>
                  <a:pt x="6561" y="4286"/>
                </a:lnTo>
                <a:cubicBezTo>
                  <a:pt x="6561" y="3891"/>
                  <a:pt x="6840" y="3571"/>
                  <a:pt x="7186" y="3571"/>
                </a:cubicBezTo>
                <a:close/>
                <a:moveTo>
                  <a:pt x="9998" y="1429"/>
                </a:moveTo>
                <a:lnTo>
                  <a:pt x="9998" y="6429"/>
                </a:lnTo>
                <a:cubicBezTo>
                  <a:pt x="9998" y="6824"/>
                  <a:pt x="9719" y="7143"/>
                  <a:pt x="9373" y="7143"/>
                </a:cubicBezTo>
                <a:cubicBezTo>
                  <a:pt x="9028" y="7143"/>
                  <a:pt x="8748" y="6823"/>
                  <a:pt x="8748" y="6429"/>
                </a:cubicBezTo>
                <a:lnTo>
                  <a:pt x="8748" y="1429"/>
                </a:lnTo>
                <a:cubicBezTo>
                  <a:pt x="8748" y="1033"/>
                  <a:pt x="9027" y="714"/>
                  <a:pt x="9373" y="714"/>
                </a:cubicBezTo>
                <a:cubicBezTo>
                  <a:pt x="9718" y="714"/>
                  <a:pt x="9998" y="1034"/>
                  <a:pt x="9998" y="1429"/>
                </a:cubicBezTo>
                <a:close/>
              </a:path>
            </a:pathLst>
          </a:custGeom>
          <a:solidFill>
            <a:srgbClr val="0284C7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18" name="TextBox 18"/>
          <p:cNvSpPr txBox="1"/>
          <p:nvPr>
            <p:custDataLst>
              <p:tags r:id="rId13"/>
            </p:custDataLst>
          </p:nvPr>
        </p:nvSpPr>
        <p:spPr>
          <a:xfrm>
            <a:off x="5446937" y="3019425"/>
            <a:ext cx="3047238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07598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工具二：AI 数据处理工具</a:t>
            </a:r>
            <a:endParaRPr lang="en-US" sz="1100"/>
          </a:p>
        </p:txBody>
      </p:sp>
      <p:sp>
        <p:nvSpPr>
          <p:cNvPr id="19" name="TextBox 19"/>
          <p:cNvSpPr txBox="1"/>
          <p:nvPr>
            <p:custDataLst>
              <p:tags r:id="rId14"/>
            </p:custDataLst>
          </p:nvPr>
        </p:nvSpPr>
        <p:spPr>
          <a:xfrm>
            <a:off x="5446937" y="3324225"/>
            <a:ext cx="6094476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应用于需要数据采集、记录与分析的定量实验</a:t>
            </a:r>
            <a:endParaRPr lang="en-US"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AutoShape 20"/>
          <p:cNvSpPr/>
          <p:nvPr>
            <p:custDataLst>
              <p:tags r:id="rId15"/>
            </p:custDataLst>
          </p:nvPr>
        </p:nvSpPr>
        <p:spPr>
          <a:xfrm>
            <a:off x="4761310" y="4171950"/>
            <a:ext cx="6970558" cy="1228725"/>
          </a:xfrm>
          <a:prstGeom prst="roundRect">
            <a:avLst>
              <a:gd name="adj" fmla="val 6923"/>
            </a:avLst>
          </a:prstGeom>
          <a:blipFill rotWithShape="1">
            <a:blip r:embed="rId16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1" name="AutoShape 21"/>
          <p:cNvSpPr/>
          <p:nvPr>
            <p:custDataLst>
              <p:tags r:id="rId17"/>
            </p:custDataLst>
          </p:nvPr>
        </p:nvSpPr>
        <p:spPr>
          <a:xfrm>
            <a:off x="4989852" y="4400550"/>
            <a:ext cx="304724" cy="304800"/>
          </a:xfrm>
          <a:prstGeom prst="ellipse">
            <a:avLst/>
          </a:prstGeom>
          <a:solidFill>
            <a:srgbClr val="FFEDD5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2" name="AutoShape 22"/>
          <p:cNvSpPr/>
          <p:nvPr>
            <p:custDataLst>
              <p:tags r:id="rId18"/>
            </p:custDataLst>
          </p:nvPr>
        </p:nvSpPr>
        <p:spPr>
          <a:xfrm>
            <a:off x="5082846" y="4500232"/>
            <a:ext cx="118586" cy="105437"/>
          </a:xfrm>
          <a:custGeom>
            <a:avLst/>
            <a:gdLst/>
            <a:ahLst/>
            <a:cxnLst/>
            <a:rect l="l" t="t" r="r" b="b"/>
            <a:pathLst>
              <a:path w="11247" h="10000">
                <a:moveTo>
                  <a:pt x="9997" y="0"/>
                </a:moveTo>
                <a:lnTo>
                  <a:pt x="1250" y="0"/>
                </a:lnTo>
                <a:cubicBezTo>
                  <a:pt x="560" y="0"/>
                  <a:pt x="0" y="897"/>
                  <a:pt x="0" y="2000"/>
                </a:cubicBezTo>
                <a:lnTo>
                  <a:pt x="0" y="8000"/>
                </a:lnTo>
                <a:cubicBezTo>
                  <a:pt x="0" y="9103"/>
                  <a:pt x="560" y="10000"/>
                  <a:pt x="1250" y="10000"/>
                </a:cubicBezTo>
                <a:lnTo>
                  <a:pt x="3544" y="10000"/>
                </a:lnTo>
                <a:cubicBezTo>
                  <a:pt x="3876" y="10000"/>
                  <a:pt x="4194" y="9791"/>
                  <a:pt x="4429" y="9416"/>
                </a:cubicBezTo>
                <a:lnTo>
                  <a:pt x="5090" y="8356"/>
                </a:lnTo>
                <a:cubicBezTo>
                  <a:pt x="5231" y="8131"/>
                  <a:pt x="5424" y="8003"/>
                  <a:pt x="5624" y="8003"/>
                </a:cubicBezTo>
                <a:cubicBezTo>
                  <a:pt x="5823" y="8003"/>
                  <a:pt x="6015" y="8130"/>
                  <a:pt x="6157" y="8356"/>
                </a:cubicBezTo>
                <a:lnTo>
                  <a:pt x="6818" y="9416"/>
                </a:lnTo>
                <a:cubicBezTo>
                  <a:pt x="7053" y="9791"/>
                  <a:pt x="7371" y="10000"/>
                  <a:pt x="7703" y="10000"/>
                </a:cubicBezTo>
                <a:lnTo>
                  <a:pt x="9997" y="10000"/>
                </a:lnTo>
                <a:cubicBezTo>
                  <a:pt x="10687" y="10000"/>
                  <a:pt x="11247" y="9103"/>
                  <a:pt x="11247" y="8000"/>
                </a:cubicBezTo>
                <a:lnTo>
                  <a:pt x="11247" y="2000"/>
                </a:lnTo>
                <a:cubicBezTo>
                  <a:pt x="11247" y="897"/>
                  <a:pt x="10687" y="0"/>
                  <a:pt x="9997" y="0"/>
                </a:cubicBezTo>
                <a:close/>
                <a:moveTo>
                  <a:pt x="1562" y="4500"/>
                </a:moveTo>
                <a:cubicBezTo>
                  <a:pt x="1562" y="3396"/>
                  <a:pt x="2122" y="2500"/>
                  <a:pt x="2812" y="2500"/>
                </a:cubicBezTo>
                <a:cubicBezTo>
                  <a:pt x="3501" y="2500"/>
                  <a:pt x="4061" y="3396"/>
                  <a:pt x="4061" y="4500"/>
                </a:cubicBezTo>
                <a:cubicBezTo>
                  <a:pt x="4061" y="5604"/>
                  <a:pt x="3501" y="6500"/>
                  <a:pt x="2812" y="6500"/>
                </a:cubicBezTo>
                <a:cubicBezTo>
                  <a:pt x="2122" y="6500"/>
                  <a:pt x="1562" y="5604"/>
                  <a:pt x="1562" y="4500"/>
                </a:cubicBezTo>
                <a:close/>
                <a:moveTo>
                  <a:pt x="8435" y="2500"/>
                </a:moveTo>
                <a:cubicBezTo>
                  <a:pt x="9125" y="2500"/>
                  <a:pt x="9685" y="3396"/>
                  <a:pt x="9685" y="4500"/>
                </a:cubicBezTo>
                <a:cubicBezTo>
                  <a:pt x="9685" y="5604"/>
                  <a:pt x="9125" y="6500"/>
                  <a:pt x="8435" y="6500"/>
                </a:cubicBezTo>
                <a:cubicBezTo>
                  <a:pt x="7746" y="6500"/>
                  <a:pt x="7186" y="5604"/>
                  <a:pt x="7186" y="4500"/>
                </a:cubicBezTo>
                <a:cubicBezTo>
                  <a:pt x="7186" y="3396"/>
                  <a:pt x="7746" y="2500"/>
                  <a:pt x="8435" y="2500"/>
                </a:cubicBezTo>
                <a:close/>
              </a:path>
            </a:pathLst>
          </a:custGeom>
          <a:solidFill>
            <a:srgbClr val="EA580C">
              <a:alpha val="100000"/>
            </a:srgbClr>
          </a:solidFill>
          <a:ln>
            <a:headEnd type="none"/>
            <a:tailEnd type="none"/>
          </a:ln>
        </p:spPr>
      </p:sp>
      <p:sp>
        <p:nvSpPr>
          <p:cNvPr id="23" name="TextBox 23"/>
          <p:cNvSpPr txBox="1"/>
          <p:nvPr>
            <p:custDataLst>
              <p:tags r:id="rId19"/>
            </p:custDataLst>
          </p:nvPr>
        </p:nvSpPr>
        <p:spPr>
          <a:xfrm>
            <a:off x="5446937" y="4400550"/>
            <a:ext cx="3351962" cy="1905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300" b="1" i="0" strike="noStrike">
                <a:solidFill>
                  <a:srgbClr val="9A341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工具三：AI 虚拟仿真工具</a:t>
            </a:r>
            <a:endParaRPr lang="en-US" sz="1100"/>
          </a:p>
        </p:txBody>
      </p:sp>
      <p:sp>
        <p:nvSpPr>
          <p:cNvPr id="24" name="TextBox 24"/>
          <p:cNvSpPr txBox="1"/>
          <p:nvPr>
            <p:custDataLst>
              <p:tags r:id="rId20"/>
            </p:custDataLst>
          </p:nvPr>
        </p:nvSpPr>
        <p:spPr>
          <a:xfrm>
            <a:off x="5446937" y="4705350"/>
            <a:ext cx="6094476" cy="161925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6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应用于存在安全风险、器材昂贵或操作复杂的实验</a:t>
            </a:r>
            <a:endParaRPr lang="en-US" sz="16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4761310" y="5553075"/>
            <a:ext cx="3409098" cy="847725"/>
          </a:xfrm>
          <a:prstGeom prst="roundRect">
            <a:avLst>
              <a:gd name="adj" fmla="val 14544"/>
            </a:avLst>
          </a:prstGeom>
          <a:blipFill rotWithShape="1">
            <a:blip r:embed="rId21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6" name="TextBox 26"/>
          <p:cNvSpPr txBox="1"/>
          <p:nvPr/>
        </p:nvSpPr>
        <p:spPr>
          <a:xfrm>
            <a:off x="4923194" y="5770959"/>
            <a:ext cx="3085328" cy="1524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400" b="1" i="0" strike="noStrike">
                <a:solidFill>
                  <a:srgbClr val="0478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核心原则</a:t>
            </a:r>
            <a:endParaRPr lang="en-US" sz="1400" b="1" i="0" strike="noStrike">
              <a:solidFill>
                <a:srgbClr val="04785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764405" y="6028055"/>
            <a:ext cx="3406140" cy="16637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以生为本、思维导向、实用高效，摒弃形式化倾向</a:t>
            </a:r>
            <a:endParaRPr lang="en-US"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AutoShape 28"/>
          <p:cNvSpPr/>
          <p:nvPr/>
        </p:nvSpPr>
        <p:spPr>
          <a:xfrm>
            <a:off x="8322768" y="5553075"/>
            <a:ext cx="3409098" cy="847725"/>
          </a:xfrm>
          <a:prstGeom prst="roundRect">
            <a:avLst>
              <a:gd name="adj" fmla="val 14544"/>
            </a:avLst>
          </a:prstGeom>
          <a:blipFill rotWithShape="1">
            <a:blip r:embed="rId22">
              <a:alphaModFix amt="100000"/>
              <a:alphaModFix amt="100000"/>
            </a:blip>
            <a:stretch>
              <a:fillRect/>
            </a:stretch>
          </a:blipFill>
          <a:ln>
            <a:headEnd type="none"/>
            <a:tailEnd type="none"/>
          </a:ln>
        </p:spPr>
      </p:sp>
      <p:sp>
        <p:nvSpPr>
          <p:cNvPr id="29" name="TextBox 29"/>
          <p:cNvSpPr txBox="1"/>
          <p:nvPr/>
        </p:nvSpPr>
        <p:spPr>
          <a:xfrm>
            <a:off x="8484653" y="5770959"/>
            <a:ext cx="3085328" cy="1524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400" b="1" i="0" strike="noStrike">
                <a:solidFill>
                  <a:srgbClr val="0369A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</a:t>
            </a:r>
            <a:endParaRPr lang="en-US" sz="1400" b="1" i="0" strike="noStrike">
              <a:solidFill>
                <a:srgbClr val="0369A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484653" y="6028134"/>
            <a:ext cx="3085328" cy="152400"/>
          </a:xfrm>
          <a:prstGeom prst="rect">
            <a:avLst/>
          </a:prstGeom>
          <a:ln>
            <a:headEnd type="none"/>
            <a:tailEnd type="none"/>
          </a:ln>
        </p:spPr>
        <p:txBody>
          <a:bodyPr vert="horz" wrap="square" lIns="0" tIns="0" rIns="0" bIns="0" rtlCol="0" anchor="t" anchorCtr="0"/>
          <a:lstStyle/>
          <a:p>
            <a:pPr algn="l">
              <a:defRPr/>
            </a:pPr>
            <a:r>
              <a:rPr lang="en-US" sz="1200" b="0" i="0" strike="noStrike">
                <a:solidFill>
                  <a:srgbClr val="37415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形成可复制、可推广的实践模式</a:t>
            </a:r>
            <a:endParaRPr lang="en-US" sz="1200" b="0" i="0" strike="noStrike">
              <a:solidFill>
                <a:srgbClr val="37415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0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1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2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3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4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5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6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7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8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19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2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20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21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22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23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24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25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26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27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28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29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30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1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2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3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4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5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6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7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8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39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4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40.xml><?xml version="1.0" encoding="utf-8"?>
<p:tagLst xmlns:p="http://schemas.openxmlformats.org/presentationml/2006/main">
  <p:tag name="KSO_WM_DIAGRAM_VIRTUALLY_FRAME" val="{&quot;height&quot;:366.1522834645669,&quot;left&quot;:421.09,&quot;top&quot;:138,&quot;width&quot;:502.67897637795267}"/>
</p:tagLst>
</file>

<file path=ppt/tags/tag41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42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43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44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45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46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47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48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49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50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1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2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3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4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5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6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7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8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59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6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60.xml><?xml version="1.0" encoding="utf-8"?>
<p:tagLst xmlns:p="http://schemas.openxmlformats.org/presentationml/2006/main">
  <p:tag name="KSO_WM_DIAGRAM_VIRTUALLY_FRAME" val="{&quot;height&quot;:314.62503937007875,&quot;left&quot;:35.991023622047244,&quot;top&quot;:129,&quot;width&quot;:887.778031496063}"/>
</p:tagLst>
</file>

<file path=ppt/tags/tag61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62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63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64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65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66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67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68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69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7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70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71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72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73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74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75.xml><?xml version="1.0" encoding="utf-8"?>
<p:tagLst xmlns:p="http://schemas.openxmlformats.org/presentationml/2006/main">
  <p:tag name="KSO_WM_DIAGRAM_VIRTUALLY_FRAME" val="{&quot;height&quot;:314.25,&quot;left&quot;:374.9062992125984,&quot;top&quot;:111,&quot;width&quot;:548.8628346456693}"/>
</p:tagLst>
</file>

<file path=ppt/tags/tag76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77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78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79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8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ags/tag80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81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82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83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84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85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86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87.xml><?xml version="1.0" encoding="utf-8"?>
<p:tagLst xmlns:p="http://schemas.openxmlformats.org/presentationml/2006/main">
  <p:tag name="KSO_WM_DIAGRAM_VIRTUALLY_FRAME" val="{&quot;height&quot;:210,&quot;left&quot;:60.73480314960629,&quot;top&quot;:155.25,&quot;width&quot;:838.2903149606298}"/>
</p:tagLst>
</file>

<file path=ppt/tags/tag9.xml><?xml version="1.0" encoding="utf-8"?>
<p:tagLst xmlns:p="http://schemas.openxmlformats.org/presentationml/2006/main">
  <p:tag name="KSO_WM_DIAGRAM_VIRTUALLY_FRAME" val="{&quot;height&quot;:352.5,&quot;left&quot;:35.991023622047244,&quot;top&quot;:130.5,&quot;width&quot;:887.777952755905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4079</Words>
  <Application>WPS 演示</Application>
  <PresentationFormat>On-screen Show (4:3)</PresentationFormat>
  <Paragraphs>396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Arial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笑傲江湖</cp:lastModifiedBy>
  <cp:revision>2</cp:revision>
  <dcterms:created xsi:type="dcterms:W3CDTF">2006-08-16T00:00:00Z</dcterms:created>
  <dcterms:modified xsi:type="dcterms:W3CDTF">2026-05-12T07:55:31Z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30DC6FC63782496D9170DCCE738317D2_12</vt:lpwstr>
  </property>
</Properties>
</file>