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10.fntdata" ContentType="application/x-fontdata"/>
  <Override PartName="/ppt/fonts/font1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fonts/font8.fntdata" ContentType="application/x-fontdata"/>
  <Override PartName="/ppt/fonts/font9.fntdata" ContentType="application/x-fontdata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7" r:id="rId14"/>
  </p:sldIdLst>
  <p:sldSz cx="16256000" cy="9144000"/>
  <p:notesSz cx="9144000" cy="16256000"/>
  <p:embeddedFontLst>
    <p:embeddedFont>
      <p:font typeface="MiSans" pitchFamily="34" charset="-122"/>
      <p:regular r:id="rId18"/>
    </p:embeddedFont>
    <p:embeddedFont>
      <p:font typeface="MiSans" pitchFamily="34" charset="-120"/>
      <p:regular r:id="rId19"/>
    </p:embeddedFont>
    <p:embeddedFont>
      <p:font typeface="微软雅黑" panose="020B0503020204020204" pitchFamily="34" charset="-122"/>
      <p:regular r:id="rId20"/>
    </p:embeddedFont>
    <p:embeddedFont>
      <p:font typeface="得意黑" pitchFamily="34" charset="-120"/>
      <p:italic r:id="rId21"/>
    </p:embeddedFont>
    <p:embeddedFont>
      <p:font typeface="得意黑" pitchFamily="34" charset="-122"/>
      <p:italic r:id="rId22"/>
    </p:embeddedFont>
    <p:embeddedFont>
      <p:font typeface="阿里妈妈数黑体" pitchFamily="34" charset="-122"/>
      <p:bold r:id="rId23"/>
    </p:embeddedFont>
    <p:embeddedFont>
      <p:font typeface="阿里妈妈数黑体" pitchFamily="34" charset="-120"/>
      <p:bold r:id="rId24"/>
    </p:embeddedFont>
    <p:embeddedFont>
      <p:font typeface="Calibri" panose="020F0502020204030204" charset="0"/>
      <p:regular r:id="rId25"/>
      <p:bold r:id="rId26"/>
      <p:italic r:id="rId27"/>
      <p:boldItalic r:id="rId28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8" Type="http://schemas.openxmlformats.org/officeDocument/2006/relationships/font" Target="fonts/font11.fntdata"/><Relationship Id="rId27" Type="http://schemas.openxmlformats.org/officeDocument/2006/relationships/font" Target="fonts/font10.fntdata"/><Relationship Id="rId26" Type="http://schemas.openxmlformats.org/officeDocument/2006/relationships/font" Target="fonts/font9.fntdata"/><Relationship Id="rId25" Type="http://schemas.openxmlformats.org/officeDocument/2006/relationships/font" Target="fonts/font8.fntdata"/><Relationship Id="rId24" Type="http://schemas.openxmlformats.org/officeDocument/2006/relationships/font" Target="fonts/font7.fntdata"/><Relationship Id="rId23" Type="http://schemas.openxmlformats.org/officeDocument/2006/relationships/font" Target="fonts/font6.fntdata"/><Relationship Id="rId22" Type="http://schemas.openxmlformats.org/officeDocument/2006/relationships/font" Target="fonts/font5.fntdata"/><Relationship Id="rId21" Type="http://schemas.openxmlformats.org/officeDocument/2006/relationships/font" Target="fonts/font4.fntdata"/><Relationship Id="rId20" Type="http://schemas.openxmlformats.org/officeDocument/2006/relationships/font" Target="fonts/font3.fntdata"/><Relationship Id="rId2" Type="http://schemas.openxmlformats.org/officeDocument/2006/relationships/theme" Target="theme/theme1.xml"/><Relationship Id="rId19" Type="http://schemas.openxmlformats.org/officeDocument/2006/relationships/font" Target="fonts/font2.fntdata"/><Relationship Id="rId18" Type="http://schemas.openxmlformats.org/officeDocument/2006/relationships/font" Target="fonts/font1.fntdata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2" Type="http://schemas.openxmlformats.org/officeDocument/2006/relationships/notesSlide" Target="../notesSlides/notesSlide1.xml"/><Relationship Id="rId11" Type="http://schemas.openxmlformats.org/officeDocument/2006/relationships/slideLayout" Target="../slideLayouts/slideLayout1.xml"/><Relationship Id="rId10" Type="http://schemas.openxmlformats.org/officeDocument/2006/relationships/tags" Target="../tags/tag9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www.whnews.cn/82f544060d090ce3efb488c5de575325bda3829d.jpg"/>
          <p:cNvPicPr>
            <a:picLocks noChangeAspect="1"/>
          </p:cNvPicPr>
          <p:nvPr/>
        </p:nvPicPr>
        <p:blipFill>
          <a:blip r:embed="rId1"/>
          <a:srcRect t="7813" b="7812"/>
          <a:stretch>
            <a:fillRect/>
          </a:stretch>
        </p:blipFill>
        <p:spPr>
          <a:xfrm>
            <a:off x="0" y="0"/>
            <a:ext cx="16256000" cy="9144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custGeom>
            <a:avLst/>
            <a:gdLst/>
            <a:ahLst/>
            <a:cxnLst/>
            <a:rect l="l" t="t" r="r" b="b"/>
            <a:pathLst>
              <a:path w="16256000" h="9144000">
                <a:moveTo>
                  <a:pt x="0" y="0"/>
                </a:moveTo>
                <a:lnTo>
                  <a:pt x="16256000" y="0"/>
                </a:lnTo>
                <a:lnTo>
                  <a:pt x="16256000" y="9144000"/>
                </a:lnTo>
                <a:lnTo>
                  <a:pt x="0" y="9144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3A5A40">
                  <a:alpha val="95000"/>
                </a:srgbClr>
              </a:gs>
              <a:gs pos="50000">
                <a:srgbClr val="3A5A40">
                  <a:alpha val="85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</a:gradFill>
        </p:spPr>
      </p:sp>
      <p:sp>
        <p:nvSpPr>
          <p:cNvPr id="4" name="Shape 1"/>
          <p:cNvSpPr/>
          <p:nvPr/>
        </p:nvSpPr>
        <p:spPr>
          <a:xfrm>
            <a:off x="254000" y="274399"/>
            <a:ext cx="2908300" cy="558800"/>
          </a:xfrm>
          <a:custGeom>
            <a:avLst/>
            <a:gdLst/>
            <a:ahLst/>
            <a:cxnLst/>
            <a:rect l="l" t="t" r="r" b="b"/>
            <a:pathLst>
              <a:path w="2908300" h="558800">
                <a:moveTo>
                  <a:pt x="101601" y="0"/>
                </a:moveTo>
                <a:lnTo>
                  <a:pt x="2806699" y="0"/>
                </a:lnTo>
                <a:cubicBezTo>
                  <a:pt x="2862812" y="0"/>
                  <a:pt x="2908300" y="45488"/>
                  <a:pt x="2908300" y="101601"/>
                </a:cubicBezTo>
                <a:lnTo>
                  <a:pt x="2908300" y="457199"/>
                </a:lnTo>
                <a:cubicBezTo>
                  <a:pt x="2908300" y="513312"/>
                  <a:pt x="2862812" y="558800"/>
                  <a:pt x="28066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Text 2"/>
          <p:cNvSpPr/>
          <p:nvPr/>
        </p:nvSpPr>
        <p:spPr>
          <a:xfrm>
            <a:off x="508000" y="375999"/>
            <a:ext cx="25146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kern="0" spc="9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小学科学实验教学改革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2661920" y="3615690"/>
            <a:ext cx="12044680" cy="171259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zh-CN" altLang="en-US" sz="7200" b="1" dirty="0">
                <a:solidFill>
                  <a:srgbClr val="F8F6F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得意黑" pitchFamily="34" charset="-120"/>
              </a:rPr>
              <a:t>为思维而教：小学科学实验优化的底层逻辑与实践突破</a:t>
            </a:r>
            <a:endParaRPr lang="zh-CN" altLang="en-US" sz="9600" b="1" dirty="0">
              <a:solidFill>
                <a:srgbClr val="F8F6F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得意黑" pitchFamily="34" charset="-120"/>
            </a:endParaRPr>
          </a:p>
          <a:p>
            <a:pPr algn="ctr">
              <a:lnSpc>
                <a:spcPct val="100000"/>
              </a:lnSpc>
            </a:pPr>
            <a:endParaRPr lang="zh-CN" altLang="en-US" sz="9600" b="1" dirty="0">
              <a:solidFill>
                <a:srgbClr val="F8F6F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得意黑" pitchFamily="34" charset="-120"/>
            </a:endParaRPr>
          </a:p>
        </p:txBody>
      </p:sp>
      <p:sp>
        <p:nvSpPr>
          <p:cNvPr id="7" name="Text 4"/>
          <p:cNvSpPr/>
          <p:nvPr/>
        </p:nvSpPr>
        <p:spPr>
          <a:xfrm>
            <a:off x="4718050" y="4683760"/>
            <a:ext cx="10979150" cy="749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r">
              <a:lnSpc>
                <a:spcPct val="140000"/>
              </a:lnSpc>
            </a:pPr>
            <a:r>
              <a:rPr lang="en-US" sz="4400" b="1" dirty="0">
                <a:solidFill>
                  <a:srgbClr val="F8F6F2">
                    <a:alpha val="95000"/>
                  </a:srgbClr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--------</a:t>
            </a:r>
            <a:endParaRPr lang="en-US" sz="4400" b="1" dirty="0">
              <a:solidFill>
                <a:srgbClr val="F8F6F2">
                  <a:alpha val="95000"/>
                </a:srgbClr>
              </a:solidFill>
              <a:latin typeface="得意黑" pitchFamily="34" charset="-122"/>
              <a:ea typeface="得意黑" pitchFamily="34" charset="-122"/>
              <a:cs typeface="得意黑" pitchFamily="34" charset="-120"/>
            </a:endParaRPr>
          </a:p>
        </p:txBody>
      </p:sp>
      <p:sp>
        <p:nvSpPr>
          <p:cNvPr id="8" name="Shape 5"/>
          <p:cNvSpPr/>
          <p:nvPr>
            <p:custDataLst>
              <p:tags r:id="rId2"/>
            </p:custDataLst>
          </p:nvPr>
        </p:nvSpPr>
        <p:spPr>
          <a:xfrm>
            <a:off x="4953000" y="7509431"/>
            <a:ext cx="2209800" cy="673100"/>
          </a:xfrm>
          <a:custGeom>
            <a:avLst/>
            <a:gdLst/>
            <a:ahLst/>
            <a:cxnLst/>
            <a:rect l="l" t="t" r="r" b="b"/>
            <a:pathLst>
              <a:path w="2209800" h="673100">
                <a:moveTo>
                  <a:pt x="101598" y="0"/>
                </a:moveTo>
                <a:lnTo>
                  <a:pt x="2108202" y="0"/>
                </a:lnTo>
                <a:cubicBezTo>
                  <a:pt x="2164313" y="0"/>
                  <a:pt x="2209800" y="45487"/>
                  <a:pt x="2209800" y="101598"/>
                </a:cubicBezTo>
                <a:lnTo>
                  <a:pt x="2209800" y="571502"/>
                </a:lnTo>
                <a:cubicBezTo>
                  <a:pt x="2209800" y="627613"/>
                  <a:pt x="2164313" y="673100"/>
                  <a:pt x="2108202" y="673100"/>
                </a:cubicBezTo>
                <a:lnTo>
                  <a:pt x="101598" y="673100"/>
                </a:lnTo>
                <a:cubicBezTo>
                  <a:pt x="45487" y="673100"/>
                  <a:pt x="0" y="627613"/>
                  <a:pt x="0" y="571502"/>
                </a:cubicBezTo>
                <a:lnTo>
                  <a:pt x="0" y="101598"/>
                </a:lnTo>
                <a:cubicBezTo>
                  <a:pt x="0" y="45487"/>
                  <a:pt x="45487" y="0"/>
                  <a:pt x="101598" y="0"/>
                </a:cubicBezTo>
                <a:close/>
              </a:path>
            </a:pathLst>
          </a:custGeom>
          <a:solidFill>
            <a:srgbClr val="F8F6F2">
              <a:alpha val="20000"/>
            </a:srgbClr>
          </a:solidFill>
          <a:ln w="12700">
            <a:solidFill>
              <a:srgbClr val="F8F6F2">
                <a:alpha val="40000"/>
              </a:srgbClr>
            </a:solidFill>
            <a:prstDash val="solid"/>
          </a:ln>
        </p:spPr>
      </p:sp>
      <p:sp>
        <p:nvSpPr>
          <p:cNvPr id="9" name="Shape 6"/>
          <p:cNvSpPr/>
          <p:nvPr>
            <p:custDataLst>
              <p:tags r:id="rId3"/>
            </p:custDataLst>
          </p:nvPr>
        </p:nvSpPr>
        <p:spPr>
          <a:xfrm>
            <a:off x="5276850" y="7718981"/>
            <a:ext cx="190500" cy="254000"/>
          </a:xfrm>
          <a:custGeom>
            <a:avLst/>
            <a:gdLst/>
            <a:ahLst/>
            <a:cxnLst/>
            <a:rect l="l" t="t" r="r" b="b"/>
            <a:pathLst>
              <a:path w="190500" h="254000">
                <a:moveTo>
                  <a:pt x="145306" y="190500"/>
                </a:moveTo>
                <a:cubicBezTo>
                  <a:pt x="148927" y="179437"/>
                  <a:pt x="156170" y="169416"/>
                  <a:pt x="164356" y="160784"/>
                </a:cubicBezTo>
                <a:cubicBezTo>
                  <a:pt x="180578" y="143718"/>
                  <a:pt x="190500" y="120650"/>
                  <a:pt x="190500" y="95250"/>
                </a:cubicBezTo>
                <a:cubicBezTo>
                  <a:pt x="190500" y="42664"/>
                  <a:pt x="147836" y="0"/>
                  <a:pt x="95250" y="0"/>
                </a:cubicBezTo>
                <a:cubicBezTo>
                  <a:pt x="42664" y="0"/>
                  <a:pt x="0" y="42664"/>
                  <a:pt x="0" y="95250"/>
                </a:cubicBezTo>
                <a:cubicBezTo>
                  <a:pt x="0" y="120650"/>
                  <a:pt x="9922" y="143718"/>
                  <a:pt x="26144" y="160784"/>
                </a:cubicBezTo>
                <a:cubicBezTo>
                  <a:pt x="34330" y="169416"/>
                  <a:pt x="41622" y="179437"/>
                  <a:pt x="45194" y="190500"/>
                </a:cubicBezTo>
                <a:lnTo>
                  <a:pt x="145256" y="190500"/>
                </a:lnTo>
                <a:close/>
                <a:moveTo>
                  <a:pt x="142875" y="214313"/>
                </a:moveTo>
                <a:lnTo>
                  <a:pt x="47625" y="214313"/>
                </a:lnTo>
                <a:lnTo>
                  <a:pt x="47625" y="222250"/>
                </a:lnTo>
                <a:cubicBezTo>
                  <a:pt x="47625" y="244177"/>
                  <a:pt x="65385" y="261937"/>
                  <a:pt x="87313" y="261937"/>
                </a:cubicBezTo>
                <a:lnTo>
                  <a:pt x="103188" y="261937"/>
                </a:lnTo>
                <a:cubicBezTo>
                  <a:pt x="125115" y="261937"/>
                  <a:pt x="142875" y="244177"/>
                  <a:pt x="142875" y="222250"/>
                </a:cubicBezTo>
                <a:lnTo>
                  <a:pt x="142875" y="214313"/>
                </a:lnTo>
                <a:close/>
                <a:moveTo>
                  <a:pt x="91281" y="55563"/>
                </a:moveTo>
                <a:cubicBezTo>
                  <a:pt x="71537" y="55563"/>
                  <a:pt x="55563" y="71537"/>
                  <a:pt x="55563" y="91281"/>
                </a:cubicBezTo>
                <a:cubicBezTo>
                  <a:pt x="55563" y="97879"/>
                  <a:pt x="50254" y="103188"/>
                  <a:pt x="43656" y="103188"/>
                </a:cubicBezTo>
                <a:cubicBezTo>
                  <a:pt x="37058" y="103188"/>
                  <a:pt x="31750" y="97879"/>
                  <a:pt x="31750" y="91281"/>
                </a:cubicBezTo>
                <a:cubicBezTo>
                  <a:pt x="31750" y="58390"/>
                  <a:pt x="58390" y="31750"/>
                  <a:pt x="91281" y="31750"/>
                </a:cubicBezTo>
                <a:cubicBezTo>
                  <a:pt x="97879" y="31750"/>
                  <a:pt x="103188" y="37058"/>
                  <a:pt x="103188" y="43656"/>
                </a:cubicBezTo>
                <a:cubicBezTo>
                  <a:pt x="103188" y="50254"/>
                  <a:pt x="97879" y="55563"/>
                  <a:pt x="91281" y="55563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0" name="Text 7"/>
          <p:cNvSpPr/>
          <p:nvPr>
            <p:custDataLst>
              <p:tags r:id="rId4"/>
            </p:custDataLst>
          </p:nvPr>
        </p:nvSpPr>
        <p:spPr>
          <a:xfrm>
            <a:off x="5632450" y="7668181"/>
            <a:ext cx="13970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培养好奇心</a:t>
            </a:r>
            <a:endParaRPr lang="en-US" sz="1600" dirty="0"/>
          </a:p>
        </p:txBody>
      </p:sp>
      <p:sp>
        <p:nvSpPr>
          <p:cNvPr id="11" name="Shape 8"/>
          <p:cNvSpPr/>
          <p:nvPr>
            <p:custDataLst>
              <p:tags r:id="rId5"/>
            </p:custDataLst>
          </p:nvPr>
        </p:nvSpPr>
        <p:spPr>
          <a:xfrm>
            <a:off x="7516495" y="7509431"/>
            <a:ext cx="1955800" cy="673100"/>
          </a:xfrm>
          <a:custGeom>
            <a:avLst/>
            <a:gdLst/>
            <a:ahLst/>
            <a:cxnLst/>
            <a:rect l="l" t="t" r="r" b="b"/>
            <a:pathLst>
              <a:path w="1955800" h="673100">
                <a:moveTo>
                  <a:pt x="101598" y="0"/>
                </a:moveTo>
                <a:lnTo>
                  <a:pt x="1854202" y="0"/>
                </a:lnTo>
                <a:cubicBezTo>
                  <a:pt x="1910313" y="0"/>
                  <a:pt x="1955800" y="45487"/>
                  <a:pt x="1955800" y="101598"/>
                </a:cubicBezTo>
                <a:lnTo>
                  <a:pt x="1955800" y="571502"/>
                </a:lnTo>
                <a:cubicBezTo>
                  <a:pt x="1955800" y="627613"/>
                  <a:pt x="1910313" y="673100"/>
                  <a:pt x="1854202" y="673100"/>
                </a:cubicBezTo>
                <a:lnTo>
                  <a:pt x="101598" y="673100"/>
                </a:lnTo>
                <a:cubicBezTo>
                  <a:pt x="45487" y="673100"/>
                  <a:pt x="0" y="627613"/>
                  <a:pt x="0" y="571502"/>
                </a:cubicBezTo>
                <a:lnTo>
                  <a:pt x="0" y="101598"/>
                </a:lnTo>
                <a:cubicBezTo>
                  <a:pt x="0" y="45487"/>
                  <a:pt x="45487" y="0"/>
                  <a:pt x="101598" y="0"/>
                </a:cubicBezTo>
                <a:close/>
              </a:path>
            </a:pathLst>
          </a:custGeom>
          <a:solidFill>
            <a:srgbClr val="F8F6F2">
              <a:alpha val="20000"/>
            </a:srgbClr>
          </a:solidFill>
          <a:ln w="12700">
            <a:solidFill>
              <a:srgbClr val="F8F6F2">
                <a:alpha val="40000"/>
              </a:srgbClr>
            </a:solidFill>
            <a:prstDash val="solid"/>
          </a:ln>
        </p:spPr>
      </p:sp>
      <p:sp>
        <p:nvSpPr>
          <p:cNvPr id="12" name="Shape 9"/>
          <p:cNvSpPr/>
          <p:nvPr>
            <p:custDataLst>
              <p:tags r:id="rId6"/>
            </p:custDataLst>
          </p:nvPr>
        </p:nvSpPr>
        <p:spPr>
          <a:xfrm>
            <a:off x="7670800" y="7718981"/>
            <a:ext cx="254000" cy="254000"/>
          </a:xfrm>
          <a:custGeom>
            <a:avLst/>
            <a:gdLst/>
            <a:ahLst/>
            <a:cxnLst/>
            <a:rect l="l" t="t" r="r" b="b"/>
            <a:pathLst>
              <a:path w="254000" h="254000">
                <a:moveTo>
                  <a:pt x="59531" y="27781"/>
                </a:moveTo>
                <a:cubicBezTo>
                  <a:pt x="59531" y="12452"/>
                  <a:pt x="71983" y="0"/>
                  <a:pt x="87313" y="0"/>
                </a:cubicBezTo>
                <a:lnTo>
                  <a:pt x="99219" y="0"/>
                </a:lnTo>
                <a:cubicBezTo>
                  <a:pt x="108000" y="0"/>
                  <a:pt x="115094" y="7094"/>
                  <a:pt x="115094" y="15875"/>
                </a:cubicBezTo>
                <a:lnTo>
                  <a:pt x="115094" y="238125"/>
                </a:lnTo>
                <a:cubicBezTo>
                  <a:pt x="115094" y="246906"/>
                  <a:pt x="108000" y="254000"/>
                  <a:pt x="99219" y="254000"/>
                </a:cubicBezTo>
                <a:lnTo>
                  <a:pt x="83344" y="254000"/>
                </a:lnTo>
                <a:cubicBezTo>
                  <a:pt x="68560" y="254000"/>
                  <a:pt x="56108" y="243880"/>
                  <a:pt x="52586" y="230188"/>
                </a:cubicBezTo>
                <a:cubicBezTo>
                  <a:pt x="52239" y="230188"/>
                  <a:pt x="51941" y="230188"/>
                  <a:pt x="51594" y="230188"/>
                </a:cubicBezTo>
                <a:cubicBezTo>
                  <a:pt x="29666" y="230188"/>
                  <a:pt x="11906" y="212427"/>
                  <a:pt x="11906" y="190500"/>
                </a:cubicBezTo>
                <a:cubicBezTo>
                  <a:pt x="11906" y="181570"/>
                  <a:pt x="14883" y="173335"/>
                  <a:pt x="19844" y="166688"/>
                </a:cubicBezTo>
                <a:cubicBezTo>
                  <a:pt x="10220" y="159445"/>
                  <a:pt x="3969" y="147935"/>
                  <a:pt x="3969" y="134938"/>
                </a:cubicBezTo>
                <a:cubicBezTo>
                  <a:pt x="3969" y="119608"/>
                  <a:pt x="12700" y="106263"/>
                  <a:pt x="25400" y="99665"/>
                </a:cubicBezTo>
                <a:cubicBezTo>
                  <a:pt x="21878" y="93712"/>
                  <a:pt x="19844" y="86767"/>
                  <a:pt x="19844" y="79375"/>
                </a:cubicBezTo>
                <a:cubicBezTo>
                  <a:pt x="19844" y="57448"/>
                  <a:pt x="37604" y="39688"/>
                  <a:pt x="59531" y="39688"/>
                </a:cubicBezTo>
                <a:lnTo>
                  <a:pt x="59531" y="27781"/>
                </a:lnTo>
                <a:close/>
                <a:moveTo>
                  <a:pt x="194469" y="27781"/>
                </a:moveTo>
                <a:lnTo>
                  <a:pt x="194469" y="39688"/>
                </a:lnTo>
                <a:cubicBezTo>
                  <a:pt x="216396" y="39688"/>
                  <a:pt x="234156" y="57448"/>
                  <a:pt x="234156" y="79375"/>
                </a:cubicBezTo>
                <a:cubicBezTo>
                  <a:pt x="234156" y="86816"/>
                  <a:pt x="232122" y="93762"/>
                  <a:pt x="228600" y="99665"/>
                </a:cubicBezTo>
                <a:cubicBezTo>
                  <a:pt x="241350" y="106263"/>
                  <a:pt x="250031" y="119559"/>
                  <a:pt x="250031" y="134938"/>
                </a:cubicBezTo>
                <a:cubicBezTo>
                  <a:pt x="250031" y="147935"/>
                  <a:pt x="243780" y="159445"/>
                  <a:pt x="234156" y="166688"/>
                </a:cubicBezTo>
                <a:cubicBezTo>
                  <a:pt x="239117" y="173335"/>
                  <a:pt x="242094" y="181570"/>
                  <a:pt x="242094" y="190500"/>
                </a:cubicBezTo>
                <a:cubicBezTo>
                  <a:pt x="242094" y="212427"/>
                  <a:pt x="224334" y="230188"/>
                  <a:pt x="202406" y="230188"/>
                </a:cubicBezTo>
                <a:cubicBezTo>
                  <a:pt x="202059" y="230188"/>
                  <a:pt x="201761" y="230188"/>
                  <a:pt x="201414" y="230188"/>
                </a:cubicBezTo>
                <a:cubicBezTo>
                  <a:pt x="197892" y="243880"/>
                  <a:pt x="185440" y="254000"/>
                  <a:pt x="170656" y="254000"/>
                </a:cubicBezTo>
                <a:lnTo>
                  <a:pt x="154781" y="254000"/>
                </a:lnTo>
                <a:cubicBezTo>
                  <a:pt x="146000" y="254000"/>
                  <a:pt x="138906" y="246906"/>
                  <a:pt x="138906" y="238125"/>
                </a:cubicBezTo>
                <a:lnTo>
                  <a:pt x="138906" y="15875"/>
                </a:lnTo>
                <a:cubicBezTo>
                  <a:pt x="138906" y="7094"/>
                  <a:pt x="146000" y="0"/>
                  <a:pt x="154781" y="0"/>
                </a:cubicBezTo>
                <a:lnTo>
                  <a:pt x="166688" y="0"/>
                </a:lnTo>
                <a:cubicBezTo>
                  <a:pt x="182017" y="0"/>
                  <a:pt x="194469" y="12452"/>
                  <a:pt x="194469" y="27781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3" name="Text 10"/>
          <p:cNvSpPr/>
          <p:nvPr>
            <p:custDataLst>
              <p:tags r:id="rId7"/>
            </p:custDataLst>
          </p:nvPr>
        </p:nvSpPr>
        <p:spPr>
          <a:xfrm>
            <a:off x="8058150" y="7668181"/>
            <a:ext cx="11430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发展思维</a:t>
            </a:r>
            <a:endParaRPr lang="en-US" sz="1600" dirty="0"/>
          </a:p>
        </p:txBody>
      </p:sp>
      <p:sp>
        <p:nvSpPr>
          <p:cNvPr id="14" name="Shape 11"/>
          <p:cNvSpPr/>
          <p:nvPr>
            <p:custDataLst>
              <p:tags r:id="rId8"/>
            </p:custDataLst>
          </p:nvPr>
        </p:nvSpPr>
        <p:spPr>
          <a:xfrm>
            <a:off x="9578340" y="7509431"/>
            <a:ext cx="1955800" cy="673100"/>
          </a:xfrm>
          <a:custGeom>
            <a:avLst/>
            <a:gdLst/>
            <a:ahLst/>
            <a:cxnLst/>
            <a:rect l="l" t="t" r="r" b="b"/>
            <a:pathLst>
              <a:path w="1955800" h="673100">
                <a:moveTo>
                  <a:pt x="101598" y="0"/>
                </a:moveTo>
                <a:lnTo>
                  <a:pt x="1854202" y="0"/>
                </a:lnTo>
                <a:cubicBezTo>
                  <a:pt x="1910313" y="0"/>
                  <a:pt x="1955800" y="45487"/>
                  <a:pt x="1955800" y="101598"/>
                </a:cubicBezTo>
                <a:lnTo>
                  <a:pt x="1955800" y="571502"/>
                </a:lnTo>
                <a:cubicBezTo>
                  <a:pt x="1955800" y="627613"/>
                  <a:pt x="1910313" y="673100"/>
                  <a:pt x="1854202" y="673100"/>
                </a:cubicBezTo>
                <a:lnTo>
                  <a:pt x="101598" y="673100"/>
                </a:lnTo>
                <a:cubicBezTo>
                  <a:pt x="45487" y="673100"/>
                  <a:pt x="0" y="627613"/>
                  <a:pt x="0" y="571502"/>
                </a:cubicBezTo>
                <a:lnTo>
                  <a:pt x="0" y="101598"/>
                </a:lnTo>
                <a:cubicBezTo>
                  <a:pt x="0" y="45487"/>
                  <a:pt x="45487" y="0"/>
                  <a:pt x="101598" y="0"/>
                </a:cubicBezTo>
                <a:close/>
              </a:path>
            </a:pathLst>
          </a:custGeom>
          <a:solidFill>
            <a:srgbClr val="F8F6F2">
              <a:alpha val="20000"/>
            </a:srgbClr>
          </a:solidFill>
          <a:ln w="12700">
            <a:solidFill>
              <a:srgbClr val="F8F6F2">
                <a:alpha val="40000"/>
              </a:srgbClr>
            </a:solidFill>
            <a:prstDash val="solid"/>
          </a:ln>
        </p:spPr>
      </p:sp>
      <p:sp>
        <p:nvSpPr>
          <p:cNvPr id="15" name="Shape 12"/>
          <p:cNvSpPr/>
          <p:nvPr>
            <p:custDataLst>
              <p:tags r:id="rId9"/>
            </p:custDataLst>
          </p:nvPr>
        </p:nvSpPr>
        <p:spPr>
          <a:xfrm>
            <a:off x="9826625" y="7718981"/>
            <a:ext cx="285750" cy="254000"/>
          </a:xfrm>
          <a:custGeom>
            <a:avLst/>
            <a:gdLst/>
            <a:ahLst/>
            <a:cxnLst/>
            <a:rect l="l" t="t" r="r" b="b"/>
            <a:pathLst>
              <a:path w="285750" h="254000">
                <a:moveTo>
                  <a:pt x="133400" y="26392"/>
                </a:moveTo>
                <a:lnTo>
                  <a:pt x="75555" y="90686"/>
                </a:lnTo>
                <a:cubicBezTo>
                  <a:pt x="73273" y="93216"/>
                  <a:pt x="73372" y="97135"/>
                  <a:pt x="75803" y="99566"/>
                </a:cubicBezTo>
                <a:cubicBezTo>
                  <a:pt x="90934" y="114697"/>
                  <a:pt x="115491" y="114697"/>
                  <a:pt x="130621" y="99566"/>
                </a:cubicBezTo>
                <a:lnTo>
                  <a:pt x="146397" y="83790"/>
                </a:lnTo>
                <a:cubicBezTo>
                  <a:pt x="148481" y="81707"/>
                  <a:pt x="151110" y="80566"/>
                  <a:pt x="153789" y="80367"/>
                </a:cubicBezTo>
                <a:cubicBezTo>
                  <a:pt x="157163" y="80070"/>
                  <a:pt x="160635" y="81211"/>
                  <a:pt x="163215" y="83790"/>
                </a:cubicBezTo>
                <a:lnTo>
                  <a:pt x="250825" y="170656"/>
                </a:lnTo>
                <a:lnTo>
                  <a:pt x="285750" y="142875"/>
                </a:lnTo>
                <a:lnTo>
                  <a:pt x="285750" y="0"/>
                </a:lnTo>
                <a:lnTo>
                  <a:pt x="230188" y="31750"/>
                </a:lnTo>
                <a:lnTo>
                  <a:pt x="218380" y="23862"/>
                </a:lnTo>
                <a:cubicBezTo>
                  <a:pt x="210542" y="18653"/>
                  <a:pt x="201364" y="15875"/>
                  <a:pt x="191939" y="15875"/>
                </a:cubicBezTo>
                <a:lnTo>
                  <a:pt x="157014" y="15875"/>
                </a:lnTo>
                <a:cubicBezTo>
                  <a:pt x="156468" y="15875"/>
                  <a:pt x="155873" y="15875"/>
                  <a:pt x="155327" y="15925"/>
                </a:cubicBezTo>
                <a:cubicBezTo>
                  <a:pt x="146943" y="16371"/>
                  <a:pt x="139055" y="20141"/>
                  <a:pt x="133400" y="26392"/>
                </a:cubicBezTo>
                <a:close/>
                <a:moveTo>
                  <a:pt x="57845" y="74761"/>
                </a:moveTo>
                <a:lnTo>
                  <a:pt x="110827" y="15875"/>
                </a:lnTo>
                <a:lnTo>
                  <a:pt x="91182" y="15875"/>
                </a:lnTo>
                <a:cubicBezTo>
                  <a:pt x="78532" y="15875"/>
                  <a:pt x="66427" y="20886"/>
                  <a:pt x="57497" y="29815"/>
                </a:cubicBezTo>
                <a:lnTo>
                  <a:pt x="0" y="95250"/>
                </a:lnTo>
                <a:lnTo>
                  <a:pt x="0" y="269875"/>
                </a:lnTo>
                <a:lnTo>
                  <a:pt x="71438" y="202406"/>
                </a:lnTo>
                <a:lnTo>
                  <a:pt x="77589" y="207516"/>
                </a:lnTo>
                <a:cubicBezTo>
                  <a:pt x="88999" y="217041"/>
                  <a:pt x="103386" y="222250"/>
                  <a:pt x="118219" y="222250"/>
                </a:cubicBezTo>
                <a:lnTo>
                  <a:pt x="126008" y="222250"/>
                </a:lnTo>
                <a:lnTo>
                  <a:pt x="122535" y="218777"/>
                </a:lnTo>
                <a:cubicBezTo>
                  <a:pt x="117872" y="214114"/>
                  <a:pt x="117872" y="206573"/>
                  <a:pt x="122535" y="201960"/>
                </a:cubicBezTo>
                <a:cubicBezTo>
                  <a:pt x="127198" y="197346"/>
                  <a:pt x="134739" y="197296"/>
                  <a:pt x="139353" y="201960"/>
                </a:cubicBezTo>
                <a:lnTo>
                  <a:pt x="159693" y="222300"/>
                </a:lnTo>
                <a:lnTo>
                  <a:pt x="164157" y="222300"/>
                </a:lnTo>
                <a:cubicBezTo>
                  <a:pt x="173633" y="222300"/>
                  <a:pt x="182910" y="220166"/>
                  <a:pt x="191343" y="216198"/>
                </a:cubicBezTo>
                <a:lnTo>
                  <a:pt x="178098" y="202902"/>
                </a:lnTo>
                <a:cubicBezTo>
                  <a:pt x="173434" y="198239"/>
                  <a:pt x="173434" y="190698"/>
                  <a:pt x="178098" y="186085"/>
                </a:cubicBezTo>
                <a:cubicBezTo>
                  <a:pt x="182761" y="181471"/>
                  <a:pt x="190302" y="181421"/>
                  <a:pt x="194915" y="186085"/>
                </a:cubicBezTo>
                <a:lnTo>
                  <a:pt x="210790" y="201960"/>
                </a:lnTo>
                <a:lnTo>
                  <a:pt x="219472" y="193278"/>
                </a:lnTo>
                <a:cubicBezTo>
                  <a:pt x="223887" y="188863"/>
                  <a:pt x="225177" y="182463"/>
                  <a:pt x="223242" y="176857"/>
                </a:cubicBezTo>
                <a:lnTo>
                  <a:pt x="154831" y="108992"/>
                </a:lnTo>
                <a:lnTo>
                  <a:pt x="147439" y="116384"/>
                </a:lnTo>
                <a:cubicBezTo>
                  <a:pt x="122982" y="140841"/>
                  <a:pt x="83393" y="140841"/>
                  <a:pt x="58936" y="116384"/>
                </a:cubicBezTo>
                <a:cubicBezTo>
                  <a:pt x="47526" y="104973"/>
                  <a:pt x="47079" y="86668"/>
                  <a:pt x="57845" y="74712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6" name="Text 13"/>
          <p:cNvSpPr/>
          <p:nvPr>
            <p:custDataLst>
              <p:tags r:id="rId10"/>
            </p:custDataLst>
          </p:nvPr>
        </p:nvSpPr>
        <p:spPr>
          <a:xfrm>
            <a:off x="10229850" y="7668181"/>
            <a:ext cx="11430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赋能探究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670800" y="8634016"/>
            <a:ext cx="1625600" cy="38100"/>
          </a:xfrm>
          <a:custGeom>
            <a:avLst/>
            <a:gdLst/>
            <a:ahLst/>
            <a:cxnLst/>
            <a:rect l="l" t="t" r="r" b="b"/>
            <a:pathLst>
              <a:path w="1625600" h="38100">
                <a:moveTo>
                  <a:pt x="19050" y="0"/>
                </a:moveTo>
                <a:lnTo>
                  <a:pt x="1606550" y="0"/>
                </a:lnTo>
                <a:cubicBezTo>
                  <a:pt x="1617064" y="0"/>
                  <a:pt x="1625600" y="8536"/>
                  <a:pt x="1625600" y="19050"/>
                </a:cubicBezTo>
                <a:lnTo>
                  <a:pt x="1625600" y="19050"/>
                </a:lnTo>
                <a:cubicBezTo>
                  <a:pt x="1625600" y="29564"/>
                  <a:pt x="1617064" y="38100"/>
                  <a:pt x="16065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8" name="文本框 17"/>
          <p:cNvSpPr txBox="1"/>
          <p:nvPr/>
        </p:nvSpPr>
        <p:spPr>
          <a:xfrm>
            <a:off x="5276850" y="5685155"/>
            <a:ext cx="68141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FontTx/>
            </a:pPr>
            <a:r>
              <a:rPr lang="zh-CN" altLang="en-US" sz="2400" b="1" dirty="0">
                <a:solidFill>
                  <a:srgbClr val="F8F6F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得意黑" pitchFamily="34" charset="-120"/>
              </a:rPr>
              <a:t>常州市新北区龙虎塘实验小学</a:t>
            </a:r>
            <a:r>
              <a:rPr lang="en-US" altLang="zh-CN" sz="2400" b="1" dirty="0">
                <a:solidFill>
                  <a:srgbClr val="F8F6F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得意黑" pitchFamily="34" charset="-120"/>
              </a:rPr>
              <a:t>    </a:t>
            </a:r>
            <a:r>
              <a:rPr lang="zh-CN" altLang="en-US" sz="2400" b="1" dirty="0">
                <a:solidFill>
                  <a:srgbClr val="F8F6F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得意黑" pitchFamily="34" charset="-120"/>
              </a:rPr>
              <a:t> 孙燕芳</a:t>
            </a:r>
            <a:endParaRPr lang="zh-CN" altLang="en-US" sz="2400" b="1" dirty="0">
              <a:solidFill>
                <a:srgbClr val="F8F6F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得意黑" pitchFamily="34" charset="-12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32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TEACHER SUPPORT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给教师的关键支持：管理与评价转型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574800"/>
            <a:ext cx="1422400" cy="38100"/>
          </a:xfrm>
          <a:custGeom>
            <a:avLst/>
            <a:gdLst/>
            <a:ahLst/>
            <a:cxnLst/>
            <a:rect l="l" t="t" r="r" b="b"/>
            <a:pathLst>
              <a:path w="1422400" h="38100">
                <a:moveTo>
                  <a:pt x="19050" y="0"/>
                </a:moveTo>
                <a:lnTo>
                  <a:pt x="1403350" y="0"/>
                </a:lnTo>
                <a:cubicBezTo>
                  <a:pt x="1413864" y="0"/>
                  <a:pt x="1422400" y="8536"/>
                  <a:pt x="1422400" y="19050"/>
                </a:cubicBezTo>
                <a:lnTo>
                  <a:pt x="1422400" y="19050"/>
                </a:lnTo>
                <a:cubicBezTo>
                  <a:pt x="1422400" y="29564"/>
                  <a:pt x="1413864" y="38100"/>
                  <a:pt x="14033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533400" y="1765300"/>
            <a:ext cx="7467600" cy="5054600"/>
          </a:xfrm>
          <a:custGeom>
            <a:avLst/>
            <a:gdLst/>
            <a:ahLst/>
            <a:cxnLst/>
            <a:rect l="l" t="t" r="r" b="b"/>
            <a:pathLst>
              <a:path w="7467600" h="5054600">
                <a:moveTo>
                  <a:pt x="50800" y="0"/>
                </a:moveTo>
                <a:lnTo>
                  <a:pt x="7315204" y="0"/>
                </a:lnTo>
                <a:cubicBezTo>
                  <a:pt x="7399370" y="0"/>
                  <a:pt x="7467600" y="68230"/>
                  <a:pt x="7467600" y="152396"/>
                </a:cubicBezTo>
                <a:lnTo>
                  <a:pt x="7467600" y="4902204"/>
                </a:lnTo>
                <a:cubicBezTo>
                  <a:pt x="7467600" y="4986370"/>
                  <a:pt x="7399370" y="5054600"/>
                  <a:pt x="7315204" y="5054600"/>
                </a:cubicBezTo>
                <a:lnTo>
                  <a:pt x="50800" y="5054600"/>
                </a:lnTo>
                <a:cubicBezTo>
                  <a:pt x="22763" y="5054600"/>
                  <a:pt x="0" y="5031837"/>
                  <a:pt x="0" y="5003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6" name="Shape 4"/>
          <p:cNvSpPr/>
          <p:nvPr/>
        </p:nvSpPr>
        <p:spPr>
          <a:xfrm>
            <a:off x="533400" y="1765300"/>
            <a:ext cx="50800" cy="5054600"/>
          </a:xfrm>
          <a:custGeom>
            <a:avLst/>
            <a:gdLst/>
            <a:ahLst/>
            <a:cxnLst/>
            <a:rect l="l" t="t" r="r" b="b"/>
            <a:pathLst>
              <a:path w="50800" h="5054600">
                <a:moveTo>
                  <a:pt x="50800" y="0"/>
                </a:moveTo>
                <a:lnTo>
                  <a:pt x="50800" y="0"/>
                </a:lnTo>
                <a:lnTo>
                  <a:pt x="50800" y="5054600"/>
                </a:lnTo>
                <a:lnTo>
                  <a:pt x="50800" y="5054600"/>
                </a:lnTo>
                <a:cubicBezTo>
                  <a:pt x="22763" y="5054600"/>
                  <a:pt x="0" y="5031837"/>
                  <a:pt x="0" y="5003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7" name="Shape 5"/>
          <p:cNvSpPr/>
          <p:nvPr/>
        </p:nvSpPr>
        <p:spPr>
          <a:xfrm>
            <a:off x="765175" y="1981200"/>
            <a:ext cx="476250" cy="381000"/>
          </a:xfrm>
          <a:custGeom>
            <a:avLst/>
            <a:gdLst/>
            <a:ahLst/>
            <a:cxnLst/>
            <a:rect l="l" t="t" r="r" b="b"/>
            <a:pathLst>
              <a:path w="476250" h="381000">
                <a:moveTo>
                  <a:pt x="238125" y="166688"/>
                </a:moveTo>
                <a:cubicBezTo>
                  <a:pt x="280838" y="166688"/>
                  <a:pt x="315516" y="132010"/>
                  <a:pt x="315516" y="89297"/>
                </a:cubicBezTo>
                <a:cubicBezTo>
                  <a:pt x="315516" y="46584"/>
                  <a:pt x="280838" y="11906"/>
                  <a:pt x="238125" y="11906"/>
                </a:cubicBezTo>
                <a:cubicBezTo>
                  <a:pt x="195412" y="11906"/>
                  <a:pt x="160734" y="46584"/>
                  <a:pt x="160734" y="89297"/>
                </a:cubicBezTo>
                <a:cubicBezTo>
                  <a:pt x="160734" y="132010"/>
                  <a:pt x="195412" y="166688"/>
                  <a:pt x="238125" y="166688"/>
                </a:cubicBezTo>
                <a:close/>
                <a:moveTo>
                  <a:pt x="71438" y="172641"/>
                </a:moveTo>
                <a:cubicBezTo>
                  <a:pt x="101008" y="172641"/>
                  <a:pt x="125016" y="148633"/>
                  <a:pt x="125016" y="119063"/>
                </a:cubicBezTo>
                <a:cubicBezTo>
                  <a:pt x="125016" y="89492"/>
                  <a:pt x="101008" y="65484"/>
                  <a:pt x="71438" y="65484"/>
                </a:cubicBezTo>
                <a:cubicBezTo>
                  <a:pt x="41867" y="65484"/>
                  <a:pt x="17859" y="89492"/>
                  <a:pt x="17859" y="119063"/>
                </a:cubicBezTo>
                <a:cubicBezTo>
                  <a:pt x="17859" y="148633"/>
                  <a:pt x="41867" y="172641"/>
                  <a:pt x="71437" y="172641"/>
                </a:cubicBezTo>
                <a:close/>
                <a:moveTo>
                  <a:pt x="0" y="309563"/>
                </a:moveTo>
                <a:lnTo>
                  <a:pt x="0" y="333375"/>
                </a:lnTo>
                <a:cubicBezTo>
                  <a:pt x="0" y="346546"/>
                  <a:pt x="10641" y="357188"/>
                  <a:pt x="23812" y="357188"/>
                </a:cubicBezTo>
                <a:lnTo>
                  <a:pt x="88329" y="357188"/>
                </a:lnTo>
                <a:cubicBezTo>
                  <a:pt x="85130" y="349895"/>
                  <a:pt x="83344" y="341858"/>
                  <a:pt x="83344" y="333375"/>
                </a:cubicBezTo>
                <a:lnTo>
                  <a:pt x="83344" y="321469"/>
                </a:lnTo>
                <a:cubicBezTo>
                  <a:pt x="83344" y="281880"/>
                  <a:pt x="98227" y="245715"/>
                  <a:pt x="122709" y="218331"/>
                </a:cubicBezTo>
                <a:cubicBezTo>
                  <a:pt x="114002" y="215726"/>
                  <a:pt x="104775" y="214313"/>
                  <a:pt x="95250" y="214313"/>
                </a:cubicBezTo>
                <a:cubicBezTo>
                  <a:pt x="42639" y="214313"/>
                  <a:pt x="0" y="256952"/>
                  <a:pt x="0" y="309563"/>
                </a:cubicBezTo>
                <a:close/>
                <a:moveTo>
                  <a:pt x="458391" y="119063"/>
                </a:moveTo>
                <a:cubicBezTo>
                  <a:pt x="458391" y="89492"/>
                  <a:pt x="434383" y="65484"/>
                  <a:pt x="404813" y="65484"/>
                </a:cubicBezTo>
                <a:cubicBezTo>
                  <a:pt x="375242" y="65484"/>
                  <a:pt x="351234" y="89492"/>
                  <a:pt x="351234" y="119063"/>
                </a:cubicBezTo>
                <a:cubicBezTo>
                  <a:pt x="351234" y="148633"/>
                  <a:pt x="375242" y="172641"/>
                  <a:pt x="404813" y="172641"/>
                </a:cubicBezTo>
                <a:cubicBezTo>
                  <a:pt x="434383" y="172641"/>
                  <a:pt x="458391" y="148633"/>
                  <a:pt x="458391" y="119063"/>
                </a:cubicBezTo>
                <a:close/>
                <a:moveTo>
                  <a:pt x="119063" y="321469"/>
                </a:moveTo>
                <a:lnTo>
                  <a:pt x="119063" y="333375"/>
                </a:lnTo>
                <a:cubicBezTo>
                  <a:pt x="119063" y="346546"/>
                  <a:pt x="129704" y="357188"/>
                  <a:pt x="142875" y="357188"/>
                </a:cubicBezTo>
                <a:lnTo>
                  <a:pt x="259556" y="357188"/>
                </a:lnTo>
                <a:cubicBezTo>
                  <a:pt x="254273" y="341114"/>
                  <a:pt x="254868" y="324148"/>
                  <a:pt x="267519" y="309563"/>
                </a:cubicBezTo>
                <a:cubicBezTo>
                  <a:pt x="257101" y="297507"/>
                  <a:pt x="252264" y="280020"/>
                  <a:pt x="259035" y="262458"/>
                </a:cubicBezTo>
                <a:cubicBezTo>
                  <a:pt x="263947" y="249734"/>
                  <a:pt x="270867" y="237827"/>
                  <a:pt x="279425" y="227261"/>
                </a:cubicBezTo>
                <a:cubicBezTo>
                  <a:pt x="283443" y="222349"/>
                  <a:pt x="288057" y="218554"/>
                  <a:pt x="293043" y="215801"/>
                </a:cubicBezTo>
                <a:cubicBezTo>
                  <a:pt x="276597" y="207243"/>
                  <a:pt x="257919" y="202406"/>
                  <a:pt x="238125" y="202406"/>
                </a:cubicBezTo>
                <a:cubicBezTo>
                  <a:pt x="172343" y="202406"/>
                  <a:pt x="119063" y="255687"/>
                  <a:pt x="119063" y="321469"/>
                </a:cubicBezTo>
                <a:close/>
                <a:moveTo>
                  <a:pt x="464790" y="288652"/>
                </a:moveTo>
                <a:cubicBezTo>
                  <a:pt x="469478" y="285973"/>
                  <a:pt x="471860" y="280392"/>
                  <a:pt x="469850" y="275258"/>
                </a:cubicBezTo>
                <a:cubicBezTo>
                  <a:pt x="466279" y="266030"/>
                  <a:pt x="461293" y="257324"/>
                  <a:pt x="455042" y="249659"/>
                </a:cubicBezTo>
                <a:cubicBezTo>
                  <a:pt x="451619" y="245418"/>
                  <a:pt x="445591" y="244673"/>
                  <a:pt x="440903" y="247427"/>
                </a:cubicBezTo>
                <a:cubicBezTo>
                  <a:pt x="424681" y="256803"/>
                  <a:pt x="404738" y="245343"/>
                  <a:pt x="404738" y="226516"/>
                </a:cubicBezTo>
                <a:cubicBezTo>
                  <a:pt x="404738" y="221084"/>
                  <a:pt x="401092" y="216247"/>
                  <a:pt x="395734" y="215429"/>
                </a:cubicBezTo>
                <a:cubicBezTo>
                  <a:pt x="386135" y="213940"/>
                  <a:pt x="375791" y="213940"/>
                  <a:pt x="366192" y="215429"/>
                </a:cubicBezTo>
                <a:cubicBezTo>
                  <a:pt x="360834" y="216247"/>
                  <a:pt x="357187" y="221084"/>
                  <a:pt x="357187" y="226516"/>
                </a:cubicBezTo>
                <a:cubicBezTo>
                  <a:pt x="357187" y="245269"/>
                  <a:pt x="337245" y="256803"/>
                  <a:pt x="321022" y="247427"/>
                </a:cubicBezTo>
                <a:cubicBezTo>
                  <a:pt x="316334" y="244748"/>
                  <a:pt x="310307" y="245492"/>
                  <a:pt x="306884" y="249659"/>
                </a:cubicBezTo>
                <a:cubicBezTo>
                  <a:pt x="300633" y="257324"/>
                  <a:pt x="295647" y="266030"/>
                  <a:pt x="292075" y="275258"/>
                </a:cubicBezTo>
                <a:cubicBezTo>
                  <a:pt x="290140" y="280318"/>
                  <a:pt x="292447" y="285899"/>
                  <a:pt x="297135" y="288578"/>
                </a:cubicBezTo>
                <a:cubicBezTo>
                  <a:pt x="313432" y="297954"/>
                  <a:pt x="313432" y="320948"/>
                  <a:pt x="297135" y="330398"/>
                </a:cubicBezTo>
                <a:cubicBezTo>
                  <a:pt x="292447" y="333077"/>
                  <a:pt x="290066" y="338658"/>
                  <a:pt x="292075" y="343719"/>
                </a:cubicBezTo>
                <a:cubicBezTo>
                  <a:pt x="295647" y="352946"/>
                  <a:pt x="300633" y="361652"/>
                  <a:pt x="306884" y="369317"/>
                </a:cubicBezTo>
                <a:cubicBezTo>
                  <a:pt x="310307" y="373559"/>
                  <a:pt x="316334" y="374303"/>
                  <a:pt x="321022" y="371549"/>
                </a:cubicBezTo>
                <a:cubicBezTo>
                  <a:pt x="337245" y="362173"/>
                  <a:pt x="357187" y="373707"/>
                  <a:pt x="357187" y="392460"/>
                </a:cubicBezTo>
                <a:cubicBezTo>
                  <a:pt x="357187" y="397892"/>
                  <a:pt x="360834" y="402729"/>
                  <a:pt x="366192" y="403547"/>
                </a:cubicBezTo>
                <a:cubicBezTo>
                  <a:pt x="375791" y="405036"/>
                  <a:pt x="386135" y="405036"/>
                  <a:pt x="395734" y="403547"/>
                </a:cubicBezTo>
                <a:cubicBezTo>
                  <a:pt x="401092" y="402729"/>
                  <a:pt x="404738" y="397892"/>
                  <a:pt x="404738" y="392460"/>
                </a:cubicBezTo>
                <a:cubicBezTo>
                  <a:pt x="404738" y="373707"/>
                  <a:pt x="424681" y="362173"/>
                  <a:pt x="440903" y="371549"/>
                </a:cubicBezTo>
                <a:cubicBezTo>
                  <a:pt x="445591" y="374228"/>
                  <a:pt x="451619" y="373484"/>
                  <a:pt x="455042" y="369317"/>
                </a:cubicBezTo>
                <a:cubicBezTo>
                  <a:pt x="461293" y="361652"/>
                  <a:pt x="466279" y="352946"/>
                  <a:pt x="469850" y="343719"/>
                </a:cubicBezTo>
                <a:cubicBezTo>
                  <a:pt x="471785" y="338658"/>
                  <a:pt x="469478" y="333077"/>
                  <a:pt x="464790" y="330398"/>
                </a:cubicBezTo>
                <a:cubicBezTo>
                  <a:pt x="448494" y="321022"/>
                  <a:pt x="448494" y="298028"/>
                  <a:pt x="464790" y="288578"/>
                </a:cubicBezTo>
                <a:close/>
                <a:moveTo>
                  <a:pt x="351234" y="309563"/>
                </a:moveTo>
                <a:cubicBezTo>
                  <a:pt x="351234" y="293134"/>
                  <a:pt x="364572" y="279797"/>
                  <a:pt x="381000" y="279797"/>
                </a:cubicBezTo>
                <a:cubicBezTo>
                  <a:pt x="397428" y="279797"/>
                  <a:pt x="410766" y="293134"/>
                  <a:pt x="410766" y="309563"/>
                </a:cubicBezTo>
                <a:cubicBezTo>
                  <a:pt x="410766" y="325991"/>
                  <a:pt x="397428" y="339328"/>
                  <a:pt x="381000" y="339328"/>
                </a:cubicBezTo>
                <a:cubicBezTo>
                  <a:pt x="364572" y="339328"/>
                  <a:pt x="351234" y="325991"/>
                  <a:pt x="351234" y="309563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8" name="Text 6"/>
          <p:cNvSpPr/>
          <p:nvPr/>
        </p:nvSpPr>
        <p:spPr>
          <a:xfrm>
            <a:off x="1390650" y="1968500"/>
            <a:ext cx="13716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课堂管理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62000" y="2527300"/>
            <a:ext cx="71374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建立清晰的实验常规，是开展深度思维活动的保障。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762000" y="3009900"/>
            <a:ext cx="7035800" cy="1524000"/>
          </a:xfrm>
          <a:custGeom>
            <a:avLst/>
            <a:gdLst/>
            <a:ahLst/>
            <a:cxnLst/>
            <a:rect l="l" t="t" r="r" b="b"/>
            <a:pathLst>
              <a:path w="7035800" h="1524000">
                <a:moveTo>
                  <a:pt x="101605" y="0"/>
                </a:moveTo>
                <a:lnTo>
                  <a:pt x="6934195" y="0"/>
                </a:lnTo>
                <a:cubicBezTo>
                  <a:pt x="6990310" y="0"/>
                  <a:pt x="7035800" y="45490"/>
                  <a:pt x="7035800" y="101605"/>
                </a:cubicBezTo>
                <a:lnTo>
                  <a:pt x="7035800" y="1422395"/>
                </a:lnTo>
                <a:cubicBezTo>
                  <a:pt x="7035800" y="1478510"/>
                  <a:pt x="6990310" y="1524000"/>
                  <a:pt x="6934195" y="1524000"/>
                </a:cubicBezTo>
                <a:lnTo>
                  <a:pt x="101605" y="1524000"/>
                </a:lnTo>
                <a:cubicBezTo>
                  <a:pt x="45490" y="1524000"/>
                  <a:pt x="0" y="1478510"/>
                  <a:pt x="0" y="1422395"/>
                </a:cubicBezTo>
                <a:lnTo>
                  <a:pt x="0" y="101605"/>
                </a:lnTo>
                <a:cubicBezTo>
                  <a:pt x="0" y="45528"/>
                  <a:pt x="45528" y="0"/>
                  <a:pt x="101605" y="0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11" name="Shape 9"/>
          <p:cNvSpPr/>
          <p:nvPr/>
        </p:nvSpPr>
        <p:spPr>
          <a:xfrm>
            <a:off x="939800" y="32131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88900" y="0"/>
                </a:moveTo>
                <a:lnTo>
                  <a:pt x="88900" y="25400"/>
                </a:lnTo>
                <a:cubicBezTo>
                  <a:pt x="88900" y="28893"/>
                  <a:pt x="91757" y="31750"/>
                  <a:pt x="95250" y="31750"/>
                </a:cubicBezTo>
                <a:lnTo>
                  <a:pt x="107950" y="31750"/>
                </a:lnTo>
                <a:cubicBezTo>
                  <a:pt x="111443" y="31750"/>
                  <a:pt x="114300" y="28893"/>
                  <a:pt x="114300" y="25400"/>
                </a:cubicBezTo>
                <a:lnTo>
                  <a:pt x="114300" y="0"/>
                </a:lnTo>
                <a:lnTo>
                  <a:pt x="127000" y="0"/>
                </a:lnTo>
                <a:cubicBezTo>
                  <a:pt x="141010" y="0"/>
                  <a:pt x="152400" y="11390"/>
                  <a:pt x="152400" y="25400"/>
                </a:cubicBezTo>
                <a:lnTo>
                  <a:pt x="152400" y="76200"/>
                </a:lnTo>
                <a:cubicBezTo>
                  <a:pt x="152400" y="78383"/>
                  <a:pt x="152122" y="80526"/>
                  <a:pt x="151606" y="82550"/>
                </a:cubicBezTo>
                <a:lnTo>
                  <a:pt x="51594" y="82550"/>
                </a:lnTo>
                <a:cubicBezTo>
                  <a:pt x="51078" y="80526"/>
                  <a:pt x="50800" y="78383"/>
                  <a:pt x="50800" y="76200"/>
                </a:cubicBezTo>
                <a:lnTo>
                  <a:pt x="50800" y="25400"/>
                </a:lnTo>
                <a:cubicBezTo>
                  <a:pt x="50800" y="11390"/>
                  <a:pt x="62190" y="0"/>
                  <a:pt x="76200" y="0"/>
                </a:cubicBezTo>
                <a:lnTo>
                  <a:pt x="88900" y="0"/>
                </a:lnTo>
                <a:close/>
                <a:moveTo>
                  <a:pt x="127000" y="203200"/>
                </a:moveTo>
                <a:cubicBezTo>
                  <a:pt x="122555" y="203200"/>
                  <a:pt x="118348" y="202049"/>
                  <a:pt x="114697" y="200025"/>
                </a:cubicBezTo>
                <a:cubicBezTo>
                  <a:pt x="118467" y="193477"/>
                  <a:pt x="120650" y="185896"/>
                  <a:pt x="120650" y="177800"/>
                </a:cubicBezTo>
                <a:lnTo>
                  <a:pt x="120650" y="127000"/>
                </a:lnTo>
                <a:cubicBezTo>
                  <a:pt x="120650" y="118904"/>
                  <a:pt x="118467" y="111323"/>
                  <a:pt x="114697" y="104775"/>
                </a:cubicBezTo>
                <a:cubicBezTo>
                  <a:pt x="118348" y="102751"/>
                  <a:pt x="122515" y="101600"/>
                  <a:pt x="127000" y="101600"/>
                </a:cubicBezTo>
                <a:lnTo>
                  <a:pt x="139700" y="101600"/>
                </a:lnTo>
                <a:lnTo>
                  <a:pt x="139700" y="127000"/>
                </a:lnTo>
                <a:cubicBezTo>
                  <a:pt x="139700" y="130493"/>
                  <a:pt x="142558" y="133350"/>
                  <a:pt x="146050" y="133350"/>
                </a:cubicBezTo>
                <a:lnTo>
                  <a:pt x="158750" y="133350"/>
                </a:lnTo>
                <a:cubicBezTo>
                  <a:pt x="162243" y="133350"/>
                  <a:pt x="165100" y="130493"/>
                  <a:pt x="165100" y="127000"/>
                </a:cubicBezTo>
                <a:lnTo>
                  <a:pt x="165100" y="101600"/>
                </a:lnTo>
                <a:lnTo>
                  <a:pt x="177800" y="101600"/>
                </a:lnTo>
                <a:cubicBezTo>
                  <a:pt x="191810" y="101600"/>
                  <a:pt x="203200" y="112990"/>
                  <a:pt x="203200" y="127000"/>
                </a:cubicBezTo>
                <a:lnTo>
                  <a:pt x="203200" y="177800"/>
                </a:lnTo>
                <a:cubicBezTo>
                  <a:pt x="203200" y="191810"/>
                  <a:pt x="191810" y="203200"/>
                  <a:pt x="177800" y="203200"/>
                </a:cubicBezTo>
                <a:lnTo>
                  <a:pt x="127000" y="203200"/>
                </a:lnTo>
                <a:close/>
                <a:moveTo>
                  <a:pt x="0" y="127000"/>
                </a:moveTo>
                <a:cubicBezTo>
                  <a:pt x="0" y="112990"/>
                  <a:pt x="11390" y="101600"/>
                  <a:pt x="25400" y="101600"/>
                </a:cubicBezTo>
                <a:lnTo>
                  <a:pt x="38100" y="101600"/>
                </a:lnTo>
                <a:lnTo>
                  <a:pt x="38100" y="127000"/>
                </a:lnTo>
                <a:cubicBezTo>
                  <a:pt x="38100" y="130493"/>
                  <a:pt x="40958" y="133350"/>
                  <a:pt x="44450" y="133350"/>
                </a:cubicBezTo>
                <a:lnTo>
                  <a:pt x="57150" y="133350"/>
                </a:lnTo>
                <a:cubicBezTo>
                  <a:pt x="60643" y="133350"/>
                  <a:pt x="63500" y="130493"/>
                  <a:pt x="63500" y="127000"/>
                </a:cubicBezTo>
                <a:lnTo>
                  <a:pt x="63500" y="101600"/>
                </a:lnTo>
                <a:lnTo>
                  <a:pt x="76200" y="101600"/>
                </a:lnTo>
                <a:cubicBezTo>
                  <a:pt x="90210" y="101600"/>
                  <a:pt x="101600" y="112990"/>
                  <a:pt x="101600" y="127000"/>
                </a:cubicBezTo>
                <a:lnTo>
                  <a:pt x="101600" y="177800"/>
                </a:lnTo>
                <a:cubicBezTo>
                  <a:pt x="101600" y="191810"/>
                  <a:pt x="90210" y="203200"/>
                  <a:pt x="76200" y="203200"/>
                </a:cubicBezTo>
                <a:lnTo>
                  <a:pt x="25400" y="203200"/>
                </a:lnTo>
                <a:cubicBezTo>
                  <a:pt x="11390" y="203200"/>
                  <a:pt x="0" y="191810"/>
                  <a:pt x="0" y="177800"/>
                </a:cubicBezTo>
                <a:lnTo>
                  <a:pt x="0" y="127000"/>
                </a:lnTo>
                <a:close/>
              </a:path>
            </a:pathLst>
          </a:custGeom>
          <a:solidFill>
            <a:srgbClr val="3A5A40"/>
          </a:solidFill>
        </p:spPr>
      </p:sp>
      <p:sp>
        <p:nvSpPr>
          <p:cNvPr id="12" name="Text 10"/>
          <p:cNvSpPr/>
          <p:nvPr/>
        </p:nvSpPr>
        <p:spPr>
          <a:xfrm>
            <a:off x="1168400" y="3162300"/>
            <a:ext cx="6578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材料管理常规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914400" y="3568700"/>
            <a:ext cx="2171700" cy="812800"/>
          </a:xfrm>
          <a:custGeom>
            <a:avLst/>
            <a:gdLst/>
            <a:ahLst/>
            <a:cxnLst/>
            <a:rect l="l" t="t" r="r" b="b"/>
            <a:pathLst>
              <a:path w="2171700" h="812800">
                <a:moveTo>
                  <a:pt x="101600" y="0"/>
                </a:moveTo>
                <a:lnTo>
                  <a:pt x="2070100" y="0"/>
                </a:lnTo>
                <a:cubicBezTo>
                  <a:pt x="2126175" y="0"/>
                  <a:pt x="2171700" y="45525"/>
                  <a:pt x="2171700" y="101600"/>
                </a:cubicBezTo>
                <a:lnTo>
                  <a:pt x="2171700" y="711200"/>
                </a:lnTo>
                <a:cubicBezTo>
                  <a:pt x="2171700" y="767275"/>
                  <a:pt x="2126175" y="812800"/>
                  <a:pt x="20701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14" name="Text 12"/>
          <p:cNvSpPr/>
          <p:nvPr/>
        </p:nvSpPr>
        <p:spPr>
          <a:xfrm>
            <a:off x="850900" y="3670300"/>
            <a:ext cx="229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静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9950" y="4025900"/>
            <a:ext cx="2260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安静取放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3191867" y="3568700"/>
            <a:ext cx="2171700" cy="812800"/>
          </a:xfrm>
          <a:custGeom>
            <a:avLst/>
            <a:gdLst/>
            <a:ahLst/>
            <a:cxnLst/>
            <a:rect l="l" t="t" r="r" b="b"/>
            <a:pathLst>
              <a:path w="2171700" h="812800">
                <a:moveTo>
                  <a:pt x="101600" y="0"/>
                </a:moveTo>
                <a:lnTo>
                  <a:pt x="2070100" y="0"/>
                </a:lnTo>
                <a:cubicBezTo>
                  <a:pt x="2126175" y="0"/>
                  <a:pt x="2171700" y="45525"/>
                  <a:pt x="2171700" y="101600"/>
                </a:cubicBezTo>
                <a:lnTo>
                  <a:pt x="2171700" y="711200"/>
                </a:lnTo>
                <a:cubicBezTo>
                  <a:pt x="2171700" y="767275"/>
                  <a:pt x="2126175" y="812800"/>
                  <a:pt x="20701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17" name="Text 15"/>
          <p:cNvSpPr/>
          <p:nvPr/>
        </p:nvSpPr>
        <p:spPr>
          <a:xfrm>
            <a:off x="3128367" y="3670300"/>
            <a:ext cx="229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轻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47417" y="4025900"/>
            <a:ext cx="2260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轻拿轻放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469334" y="3568700"/>
            <a:ext cx="2171700" cy="812800"/>
          </a:xfrm>
          <a:custGeom>
            <a:avLst/>
            <a:gdLst/>
            <a:ahLst/>
            <a:cxnLst/>
            <a:rect l="l" t="t" r="r" b="b"/>
            <a:pathLst>
              <a:path w="2171700" h="812800">
                <a:moveTo>
                  <a:pt x="101600" y="0"/>
                </a:moveTo>
                <a:lnTo>
                  <a:pt x="2070100" y="0"/>
                </a:lnTo>
                <a:cubicBezTo>
                  <a:pt x="2126175" y="0"/>
                  <a:pt x="2171700" y="45525"/>
                  <a:pt x="2171700" y="101600"/>
                </a:cubicBezTo>
                <a:lnTo>
                  <a:pt x="2171700" y="711200"/>
                </a:lnTo>
                <a:cubicBezTo>
                  <a:pt x="2171700" y="767275"/>
                  <a:pt x="2126175" y="812800"/>
                  <a:pt x="2070100" y="812800"/>
                </a:cubicBezTo>
                <a:lnTo>
                  <a:pt x="101600" y="812800"/>
                </a:lnTo>
                <a:cubicBezTo>
                  <a:pt x="45525" y="812800"/>
                  <a:pt x="0" y="767275"/>
                  <a:pt x="0" y="7112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20" name="Text 18"/>
          <p:cNvSpPr/>
          <p:nvPr/>
        </p:nvSpPr>
        <p:spPr>
          <a:xfrm>
            <a:off x="5405834" y="3670300"/>
            <a:ext cx="229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齐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424884" y="4025900"/>
            <a:ext cx="2260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整齐摆放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762000" y="4635500"/>
            <a:ext cx="7035800" cy="1828800"/>
          </a:xfrm>
          <a:custGeom>
            <a:avLst/>
            <a:gdLst/>
            <a:ahLst/>
            <a:cxnLst/>
            <a:rect l="l" t="t" r="r" b="b"/>
            <a:pathLst>
              <a:path w="7035800" h="1828800">
                <a:moveTo>
                  <a:pt x="101608" y="0"/>
                </a:moveTo>
                <a:lnTo>
                  <a:pt x="6934192" y="0"/>
                </a:lnTo>
                <a:cubicBezTo>
                  <a:pt x="6990308" y="0"/>
                  <a:pt x="7035800" y="45492"/>
                  <a:pt x="7035800" y="101608"/>
                </a:cubicBezTo>
                <a:lnTo>
                  <a:pt x="7035800" y="1727192"/>
                </a:lnTo>
                <a:cubicBezTo>
                  <a:pt x="7035800" y="1783308"/>
                  <a:pt x="6990308" y="1828800"/>
                  <a:pt x="6934192" y="1828800"/>
                </a:cubicBezTo>
                <a:lnTo>
                  <a:pt x="101608" y="1828800"/>
                </a:lnTo>
                <a:cubicBezTo>
                  <a:pt x="45492" y="1828800"/>
                  <a:pt x="0" y="1783308"/>
                  <a:pt x="0" y="1727192"/>
                </a:cubicBezTo>
                <a:lnTo>
                  <a:pt x="0" y="101608"/>
                </a:lnTo>
                <a:cubicBezTo>
                  <a:pt x="0" y="45529"/>
                  <a:pt x="45529" y="0"/>
                  <a:pt x="101608" y="0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23" name="Shape 21"/>
          <p:cNvSpPr/>
          <p:nvPr/>
        </p:nvSpPr>
        <p:spPr>
          <a:xfrm>
            <a:off x="914400" y="4838700"/>
            <a:ext cx="254000" cy="203200"/>
          </a:xfrm>
          <a:custGeom>
            <a:avLst/>
            <a:gdLst/>
            <a:ahLst/>
            <a:cxnLst/>
            <a:rect l="l" t="t" r="r" b="b"/>
            <a:pathLst>
              <a:path w="254000" h="203200">
                <a:moveTo>
                  <a:pt x="127000" y="6350"/>
                </a:moveTo>
                <a:cubicBezTo>
                  <a:pt x="149780" y="6350"/>
                  <a:pt x="168275" y="24845"/>
                  <a:pt x="168275" y="47625"/>
                </a:cubicBezTo>
                <a:cubicBezTo>
                  <a:pt x="168275" y="70405"/>
                  <a:pt x="149780" y="88900"/>
                  <a:pt x="127000" y="88900"/>
                </a:cubicBezTo>
                <a:cubicBezTo>
                  <a:pt x="104220" y="88900"/>
                  <a:pt x="85725" y="70405"/>
                  <a:pt x="85725" y="47625"/>
                </a:cubicBezTo>
                <a:cubicBezTo>
                  <a:pt x="85725" y="24845"/>
                  <a:pt x="104220" y="6350"/>
                  <a:pt x="127000" y="6350"/>
                </a:cubicBezTo>
                <a:close/>
                <a:moveTo>
                  <a:pt x="38100" y="34925"/>
                </a:moveTo>
                <a:cubicBezTo>
                  <a:pt x="53871" y="34925"/>
                  <a:pt x="66675" y="47729"/>
                  <a:pt x="66675" y="63500"/>
                </a:cubicBezTo>
                <a:cubicBezTo>
                  <a:pt x="66675" y="79271"/>
                  <a:pt x="53871" y="92075"/>
                  <a:pt x="38100" y="92075"/>
                </a:cubicBezTo>
                <a:cubicBezTo>
                  <a:pt x="22329" y="92075"/>
                  <a:pt x="9525" y="79271"/>
                  <a:pt x="9525" y="63500"/>
                </a:cubicBezTo>
                <a:cubicBezTo>
                  <a:pt x="9525" y="47729"/>
                  <a:pt x="22329" y="34925"/>
                  <a:pt x="38100" y="34925"/>
                </a:cubicBezTo>
                <a:close/>
                <a:moveTo>
                  <a:pt x="0" y="165100"/>
                </a:moveTo>
                <a:cubicBezTo>
                  <a:pt x="0" y="137041"/>
                  <a:pt x="22741" y="114300"/>
                  <a:pt x="50800" y="114300"/>
                </a:cubicBezTo>
                <a:cubicBezTo>
                  <a:pt x="55880" y="114300"/>
                  <a:pt x="60801" y="115054"/>
                  <a:pt x="65445" y="116443"/>
                </a:cubicBezTo>
                <a:cubicBezTo>
                  <a:pt x="52388" y="131048"/>
                  <a:pt x="44450" y="150336"/>
                  <a:pt x="44450" y="171450"/>
                </a:cubicBezTo>
                <a:lnTo>
                  <a:pt x="44450" y="177800"/>
                </a:lnTo>
                <a:cubicBezTo>
                  <a:pt x="44450" y="182324"/>
                  <a:pt x="45403" y="186611"/>
                  <a:pt x="47109" y="190500"/>
                </a:cubicBezTo>
                <a:lnTo>
                  <a:pt x="12700" y="190500"/>
                </a:lnTo>
                <a:cubicBezTo>
                  <a:pt x="5675" y="190500"/>
                  <a:pt x="0" y="184825"/>
                  <a:pt x="0" y="177800"/>
                </a:cubicBezTo>
                <a:lnTo>
                  <a:pt x="0" y="165100"/>
                </a:lnTo>
                <a:close/>
                <a:moveTo>
                  <a:pt x="206891" y="190500"/>
                </a:moveTo>
                <a:cubicBezTo>
                  <a:pt x="208597" y="186611"/>
                  <a:pt x="209550" y="182324"/>
                  <a:pt x="209550" y="177800"/>
                </a:cubicBezTo>
                <a:lnTo>
                  <a:pt x="209550" y="171450"/>
                </a:lnTo>
                <a:cubicBezTo>
                  <a:pt x="209550" y="150336"/>
                  <a:pt x="201613" y="131048"/>
                  <a:pt x="188555" y="116443"/>
                </a:cubicBezTo>
                <a:cubicBezTo>
                  <a:pt x="193199" y="115054"/>
                  <a:pt x="198120" y="114300"/>
                  <a:pt x="203200" y="114300"/>
                </a:cubicBezTo>
                <a:cubicBezTo>
                  <a:pt x="231259" y="114300"/>
                  <a:pt x="254000" y="137041"/>
                  <a:pt x="254000" y="165100"/>
                </a:cubicBezTo>
                <a:lnTo>
                  <a:pt x="254000" y="177800"/>
                </a:lnTo>
                <a:cubicBezTo>
                  <a:pt x="254000" y="184825"/>
                  <a:pt x="248325" y="190500"/>
                  <a:pt x="241300" y="190500"/>
                </a:cubicBezTo>
                <a:lnTo>
                  <a:pt x="206891" y="190500"/>
                </a:lnTo>
                <a:close/>
                <a:moveTo>
                  <a:pt x="187325" y="63500"/>
                </a:moveTo>
                <a:cubicBezTo>
                  <a:pt x="187325" y="47729"/>
                  <a:pt x="200129" y="34925"/>
                  <a:pt x="215900" y="34925"/>
                </a:cubicBezTo>
                <a:cubicBezTo>
                  <a:pt x="231671" y="34925"/>
                  <a:pt x="244475" y="47729"/>
                  <a:pt x="244475" y="63500"/>
                </a:cubicBezTo>
                <a:cubicBezTo>
                  <a:pt x="244475" y="79271"/>
                  <a:pt x="231671" y="92075"/>
                  <a:pt x="215900" y="92075"/>
                </a:cubicBezTo>
                <a:cubicBezTo>
                  <a:pt x="200129" y="92075"/>
                  <a:pt x="187325" y="79271"/>
                  <a:pt x="187325" y="63500"/>
                </a:cubicBezTo>
                <a:close/>
                <a:moveTo>
                  <a:pt x="63500" y="171450"/>
                </a:moveTo>
                <a:cubicBezTo>
                  <a:pt x="63500" y="136366"/>
                  <a:pt x="91916" y="107950"/>
                  <a:pt x="127000" y="107950"/>
                </a:cubicBezTo>
                <a:cubicBezTo>
                  <a:pt x="162084" y="107950"/>
                  <a:pt x="190500" y="136366"/>
                  <a:pt x="190500" y="171450"/>
                </a:cubicBezTo>
                <a:lnTo>
                  <a:pt x="190500" y="177800"/>
                </a:lnTo>
                <a:cubicBezTo>
                  <a:pt x="190500" y="184825"/>
                  <a:pt x="184825" y="190500"/>
                  <a:pt x="177800" y="190500"/>
                </a:cubicBezTo>
                <a:lnTo>
                  <a:pt x="76200" y="190500"/>
                </a:lnTo>
                <a:cubicBezTo>
                  <a:pt x="69175" y="190500"/>
                  <a:pt x="63500" y="184825"/>
                  <a:pt x="63500" y="177800"/>
                </a:cubicBezTo>
                <a:lnTo>
                  <a:pt x="63500" y="171450"/>
                </a:lnTo>
                <a:close/>
              </a:path>
            </a:pathLst>
          </a:custGeom>
          <a:solidFill>
            <a:srgbClr val="3A5A40"/>
          </a:solidFill>
        </p:spPr>
      </p:sp>
      <p:sp>
        <p:nvSpPr>
          <p:cNvPr id="24" name="Text 22"/>
          <p:cNvSpPr/>
          <p:nvPr/>
        </p:nvSpPr>
        <p:spPr>
          <a:xfrm>
            <a:off x="1168400" y="4787900"/>
            <a:ext cx="6578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小组角色分工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914400" y="51943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26" name="Shape 24"/>
          <p:cNvSpPr/>
          <p:nvPr/>
        </p:nvSpPr>
        <p:spPr>
          <a:xfrm>
            <a:off x="1054100" y="534670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50800" y="15875"/>
                </a:moveTo>
                <a:cubicBezTo>
                  <a:pt x="50800" y="7104"/>
                  <a:pt x="57904" y="0"/>
                  <a:pt x="66675" y="0"/>
                </a:cubicBezTo>
                <a:cubicBezTo>
                  <a:pt x="75446" y="0"/>
                  <a:pt x="82550" y="7104"/>
                  <a:pt x="82550" y="15875"/>
                </a:cubicBezTo>
                <a:lnTo>
                  <a:pt x="82550" y="74692"/>
                </a:lnTo>
                <a:cubicBezTo>
                  <a:pt x="85923" y="71676"/>
                  <a:pt x="90368" y="69850"/>
                  <a:pt x="95250" y="69850"/>
                </a:cubicBezTo>
                <a:cubicBezTo>
                  <a:pt x="103426" y="69850"/>
                  <a:pt x="110411" y="75009"/>
                  <a:pt x="113109" y="82233"/>
                </a:cubicBezTo>
                <a:cubicBezTo>
                  <a:pt x="116602" y="78542"/>
                  <a:pt x="121523" y="76200"/>
                  <a:pt x="127000" y="76200"/>
                </a:cubicBezTo>
                <a:cubicBezTo>
                  <a:pt x="137041" y="76200"/>
                  <a:pt x="145256" y="83939"/>
                  <a:pt x="146010" y="93782"/>
                </a:cubicBezTo>
                <a:cubicBezTo>
                  <a:pt x="149384" y="90726"/>
                  <a:pt x="153868" y="88900"/>
                  <a:pt x="158750" y="88900"/>
                </a:cubicBezTo>
                <a:cubicBezTo>
                  <a:pt x="169267" y="88900"/>
                  <a:pt x="177800" y="97433"/>
                  <a:pt x="177800" y="107950"/>
                </a:cubicBezTo>
                <a:lnTo>
                  <a:pt x="177800" y="152400"/>
                </a:lnTo>
                <a:cubicBezTo>
                  <a:pt x="177800" y="180459"/>
                  <a:pt x="155059" y="203200"/>
                  <a:pt x="127000" y="203200"/>
                </a:cubicBezTo>
                <a:lnTo>
                  <a:pt x="93147" y="203200"/>
                </a:lnTo>
                <a:cubicBezTo>
                  <a:pt x="91162" y="203200"/>
                  <a:pt x="89217" y="203081"/>
                  <a:pt x="87313" y="202803"/>
                </a:cubicBezTo>
                <a:cubicBezTo>
                  <a:pt x="65365" y="200581"/>
                  <a:pt x="45164" y="189309"/>
                  <a:pt x="31750" y="171450"/>
                </a:cubicBezTo>
                <a:lnTo>
                  <a:pt x="3175" y="133350"/>
                </a:lnTo>
                <a:cubicBezTo>
                  <a:pt x="-2103" y="126325"/>
                  <a:pt x="-675" y="116403"/>
                  <a:pt x="6350" y="111125"/>
                </a:cubicBezTo>
                <a:cubicBezTo>
                  <a:pt x="13375" y="105847"/>
                  <a:pt x="23297" y="107275"/>
                  <a:pt x="28575" y="114300"/>
                </a:cubicBezTo>
                <a:lnTo>
                  <a:pt x="50800" y="143947"/>
                </a:lnTo>
                <a:lnTo>
                  <a:pt x="50800" y="15875"/>
                </a:lnTo>
                <a:close/>
                <a:moveTo>
                  <a:pt x="95250" y="120650"/>
                </a:moveTo>
                <a:cubicBezTo>
                  <a:pt x="95250" y="117157"/>
                  <a:pt x="92393" y="114300"/>
                  <a:pt x="88900" y="114300"/>
                </a:cubicBezTo>
                <a:cubicBezTo>
                  <a:pt x="85408" y="114300"/>
                  <a:pt x="82550" y="117157"/>
                  <a:pt x="82550" y="120650"/>
                </a:cubicBezTo>
                <a:lnTo>
                  <a:pt x="82550" y="158750"/>
                </a:lnTo>
                <a:cubicBezTo>
                  <a:pt x="82550" y="162243"/>
                  <a:pt x="85408" y="165100"/>
                  <a:pt x="88900" y="165100"/>
                </a:cubicBezTo>
                <a:cubicBezTo>
                  <a:pt x="92393" y="165100"/>
                  <a:pt x="95250" y="162243"/>
                  <a:pt x="95250" y="158750"/>
                </a:cubicBezTo>
                <a:lnTo>
                  <a:pt x="95250" y="120650"/>
                </a:lnTo>
                <a:close/>
                <a:moveTo>
                  <a:pt x="114300" y="114300"/>
                </a:moveTo>
                <a:cubicBezTo>
                  <a:pt x="110808" y="114300"/>
                  <a:pt x="107950" y="117157"/>
                  <a:pt x="107950" y="120650"/>
                </a:cubicBezTo>
                <a:lnTo>
                  <a:pt x="107950" y="158750"/>
                </a:lnTo>
                <a:cubicBezTo>
                  <a:pt x="107950" y="162243"/>
                  <a:pt x="110808" y="165100"/>
                  <a:pt x="114300" y="165100"/>
                </a:cubicBezTo>
                <a:cubicBezTo>
                  <a:pt x="117793" y="165100"/>
                  <a:pt x="120650" y="162243"/>
                  <a:pt x="120650" y="158750"/>
                </a:cubicBezTo>
                <a:lnTo>
                  <a:pt x="120650" y="120650"/>
                </a:lnTo>
                <a:cubicBezTo>
                  <a:pt x="120650" y="117157"/>
                  <a:pt x="117793" y="114300"/>
                  <a:pt x="114300" y="114300"/>
                </a:cubicBezTo>
                <a:close/>
                <a:moveTo>
                  <a:pt x="146050" y="120650"/>
                </a:moveTo>
                <a:cubicBezTo>
                  <a:pt x="146050" y="117157"/>
                  <a:pt x="143193" y="114300"/>
                  <a:pt x="139700" y="114300"/>
                </a:cubicBezTo>
                <a:cubicBezTo>
                  <a:pt x="136208" y="114300"/>
                  <a:pt x="133350" y="117157"/>
                  <a:pt x="133350" y="120650"/>
                </a:cubicBezTo>
                <a:lnTo>
                  <a:pt x="133350" y="158750"/>
                </a:lnTo>
                <a:cubicBezTo>
                  <a:pt x="133350" y="162243"/>
                  <a:pt x="136208" y="165100"/>
                  <a:pt x="139700" y="165100"/>
                </a:cubicBezTo>
                <a:cubicBezTo>
                  <a:pt x="143193" y="165100"/>
                  <a:pt x="146050" y="162243"/>
                  <a:pt x="146050" y="158750"/>
                </a:cubicBezTo>
                <a:lnTo>
                  <a:pt x="146050" y="120650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27" name="Text 25"/>
          <p:cNvSpPr/>
          <p:nvPr/>
        </p:nvSpPr>
        <p:spPr>
          <a:xfrm>
            <a:off x="1371600" y="5295900"/>
            <a:ext cx="7112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操作员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4330700" y="51943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29" name="Shape 27"/>
          <p:cNvSpPr/>
          <p:nvPr/>
        </p:nvSpPr>
        <p:spPr>
          <a:xfrm>
            <a:off x="4457700" y="53467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40057" y="8414"/>
                </a:moveTo>
                <a:lnTo>
                  <a:pt x="122238" y="26233"/>
                </a:lnTo>
                <a:lnTo>
                  <a:pt x="176967" y="80963"/>
                </a:lnTo>
                <a:lnTo>
                  <a:pt x="194786" y="63143"/>
                </a:lnTo>
                <a:cubicBezTo>
                  <a:pt x="200184" y="57785"/>
                  <a:pt x="203200" y="50483"/>
                  <a:pt x="203200" y="42863"/>
                </a:cubicBezTo>
                <a:cubicBezTo>
                  <a:pt x="203200" y="35243"/>
                  <a:pt x="200184" y="27940"/>
                  <a:pt x="194786" y="22582"/>
                </a:cubicBezTo>
                <a:lnTo>
                  <a:pt x="180618" y="8414"/>
                </a:lnTo>
                <a:cubicBezTo>
                  <a:pt x="175260" y="3016"/>
                  <a:pt x="167958" y="0"/>
                  <a:pt x="160338" y="0"/>
                </a:cubicBezTo>
                <a:cubicBezTo>
                  <a:pt x="152718" y="0"/>
                  <a:pt x="145415" y="3016"/>
                  <a:pt x="140057" y="8414"/>
                </a:cubicBezTo>
                <a:close/>
                <a:moveTo>
                  <a:pt x="108783" y="39688"/>
                </a:moveTo>
                <a:lnTo>
                  <a:pt x="23376" y="125055"/>
                </a:lnTo>
                <a:cubicBezTo>
                  <a:pt x="19129" y="129302"/>
                  <a:pt x="16034" y="134620"/>
                  <a:pt x="14407" y="140414"/>
                </a:cubicBezTo>
                <a:lnTo>
                  <a:pt x="357" y="191135"/>
                </a:lnTo>
                <a:cubicBezTo>
                  <a:pt x="-556" y="194429"/>
                  <a:pt x="357" y="198001"/>
                  <a:pt x="2818" y="200422"/>
                </a:cubicBezTo>
                <a:cubicBezTo>
                  <a:pt x="5278" y="202843"/>
                  <a:pt x="8811" y="203795"/>
                  <a:pt x="12105" y="202883"/>
                </a:cubicBezTo>
                <a:lnTo>
                  <a:pt x="62825" y="188793"/>
                </a:lnTo>
                <a:cubicBezTo>
                  <a:pt x="68620" y="187166"/>
                  <a:pt x="73898" y="184110"/>
                  <a:pt x="78184" y="179824"/>
                </a:cubicBezTo>
                <a:lnTo>
                  <a:pt x="163513" y="94417"/>
                </a:lnTo>
                <a:lnTo>
                  <a:pt x="108783" y="39688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30" name="Text 28"/>
          <p:cNvSpPr/>
          <p:nvPr/>
        </p:nvSpPr>
        <p:spPr>
          <a:xfrm>
            <a:off x="4787900" y="5295900"/>
            <a:ext cx="7112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记录员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914400" y="58039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32" name="Shape 30"/>
          <p:cNvSpPr/>
          <p:nvPr/>
        </p:nvSpPr>
        <p:spPr>
          <a:xfrm>
            <a:off x="1041400" y="59563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203200" y="95250"/>
                </a:moveTo>
                <a:cubicBezTo>
                  <a:pt x="203200" y="147836"/>
                  <a:pt x="157718" y="190500"/>
                  <a:pt x="101600" y="190500"/>
                </a:cubicBezTo>
                <a:cubicBezTo>
                  <a:pt x="86876" y="190500"/>
                  <a:pt x="72906" y="187563"/>
                  <a:pt x="60285" y="182285"/>
                </a:cubicBezTo>
                <a:lnTo>
                  <a:pt x="13295" y="202446"/>
                </a:lnTo>
                <a:cubicBezTo>
                  <a:pt x="9565" y="204033"/>
                  <a:pt x="5278" y="203121"/>
                  <a:pt x="2540" y="200144"/>
                </a:cubicBezTo>
                <a:cubicBezTo>
                  <a:pt x="-198" y="197168"/>
                  <a:pt x="-794" y="192802"/>
                  <a:pt x="1111" y="189230"/>
                </a:cubicBezTo>
                <a:lnTo>
                  <a:pt x="20479" y="152638"/>
                </a:lnTo>
                <a:cubicBezTo>
                  <a:pt x="7620" y="136644"/>
                  <a:pt x="0" y="116800"/>
                  <a:pt x="0" y="95250"/>
                </a:cubicBezTo>
                <a:cubicBezTo>
                  <a:pt x="0" y="42664"/>
                  <a:pt x="45482" y="0"/>
                  <a:pt x="101600" y="0"/>
                </a:cubicBezTo>
                <a:cubicBezTo>
                  <a:pt x="157718" y="0"/>
                  <a:pt x="203200" y="42664"/>
                  <a:pt x="203200" y="9525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33" name="Text 31"/>
          <p:cNvSpPr/>
          <p:nvPr/>
        </p:nvSpPr>
        <p:spPr>
          <a:xfrm>
            <a:off x="1371600" y="5905500"/>
            <a:ext cx="7112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发言员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4330700" y="58039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35" name="Shape 33"/>
          <p:cNvSpPr/>
          <p:nvPr/>
        </p:nvSpPr>
        <p:spPr>
          <a:xfrm>
            <a:off x="4457700" y="59563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0"/>
                </a:moveTo>
                <a:cubicBezTo>
                  <a:pt x="103426" y="0"/>
                  <a:pt x="105251" y="397"/>
                  <a:pt x="106918" y="1151"/>
                </a:cubicBezTo>
                <a:lnTo>
                  <a:pt x="181689" y="32861"/>
                </a:lnTo>
                <a:cubicBezTo>
                  <a:pt x="190421" y="36552"/>
                  <a:pt x="196929" y="45164"/>
                  <a:pt x="196890" y="55563"/>
                </a:cubicBezTo>
                <a:cubicBezTo>
                  <a:pt x="196691" y="94932"/>
                  <a:pt x="180499" y="166965"/>
                  <a:pt x="112117" y="199708"/>
                </a:cubicBezTo>
                <a:cubicBezTo>
                  <a:pt x="105489" y="202883"/>
                  <a:pt x="97790" y="202883"/>
                  <a:pt x="91162" y="199708"/>
                </a:cubicBezTo>
                <a:cubicBezTo>
                  <a:pt x="22741" y="166965"/>
                  <a:pt x="6588" y="94932"/>
                  <a:pt x="6390" y="55563"/>
                </a:cubicBezTo>
                <a:cubicBezTo>
                  <a:pt x="6350" y="45164"/>
                  <a:pt x="12859" y="36552"/>
                  <a:pt x="21590" y="32861"/>
                </a:cubicBezTo>
                <a:lnTo>
                  <a:pt x="96322" y="1151"/>
                </a:lnTo>
                <a:cubicBezTo>
                  <a:pt x="97988" y="397"/>
                  <a:pt x="99774" y="0"/>
                  <a:pt x="101600" y="0"/>
                </a:cubicBezTo>
                <a:close/>
                <a:moveTo>
                  <a:pt x="101600" y="26511"/>
                </a:moveTo>
                <a:lnTo>
                  <a:pt x="101600" y="176570"/>
                </a:lnTo>
                <a:cubicBezTo>
                  <a:pt x="156369" y="150058"/>
                  <a:pt x="171093" y="91321"/>
                  <a:pt x="171450" y="56158"/>
                </a:cubicBezTo>
                <a:lnTo>
                  <a:pt x="101600" y="26551"/>
                </a:lnTo>
                <a:lnTo>
                  <a:pt x="101600" y="26551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36" name="Text 34"/>
          <p:cNvSpPr/>
          <p:nvPr/>
        </p:nvSpPr>
        <p:spPr>
          <a:xfrm>
            <a:off x="4787900" y="5905500"/>
            <a:ext cx="7112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安全员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8280400" y="1765300"/>
            <a:ext cx="7467600" cy="5054600"/>
          </a:xfrm>
          <a:custGeom>
            <a:avLst/>
            <a:gdLst/>
            <a:ahLst/>
            <a:cxnLst/>
            <a:rect l="l" t="t" r="r" b="b"/>
            <a:pathLst>
              <a:path w="7467600" h="5054600">
                <a:moveTo>
                  <a:pt x="50800" y="0"/>
                </a:moveTo>
                <a:lnTo>
                  <a:pt x="7315204" y="0"/>
                </a:lnTo>
                <a:cubicBezTo>
                  <a:pt x="7399370" y="0"/>
                  <a:pt x="7467600" y="68230"/>
                  <a:pt x="7467600" y="152396"/>
                </a:cubicBezTo>
                <a:lnTo>
                  <a:pt x="7467600" y="4902204"/>
                </a:lnTo>
                <a:cubicBezTo>
                  <a:pt x="7467600" y="4986370"/>
                  <a:pt x="7399370" y="5054600"/>
                  <a:pt x="7315204" y="5054600"/>
                </a:cubicBezTo>
                <a:lnTo>
                  <a:pt x="50800" y="5054600"/>
                </a:lnTo>
                <a:cubicBezTo>
                  <a:pt x="22763" y="5054600"/>
                  <a:pt x="0" y="5031837"/>
                  <a:pt x="0" y="5003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38" name="Shape 36"/>
          <p:cNvSpPr/>
          <p:nvPr/>
        </p:nvSpPr>
        <p:spPr>
          <a:xfrm>
            <a:off x="8280400" y="1765300"/>
            <a:ext cx="50800" cy="5054600"/>
          </a:xfrm>
          <a:custGeom>
            <a:avLst/>
            <a:gdLst/>
            <a:ahLst/>
            <a:cxnLst/>
            <a:rect l="l" t="t" r="r" b="b"/>
            <a:pathLst>
              <a:path w="50800" h="5054600">
                <a:moveTo>
                  <a:pt x="50800" y="0"/>
                </a:moveTo>
                <a:lnTo>
                  <a:pt x="50800" y="0"/>
                </a:lnTo>
                <a:lnTo>
                  <a:pt x="50800" y="5054600"/>
                </a:lnTo>
                <a:lnTo>
                  <a:pt x="50800" y="5054600"/>
                </a:lnTo>
                <a:cubicBezTo>
                  <a:pt x="22763" y="5054600"/>
                  <a:pt x="0" y="5031837"/>
                  <a:pt x="0" y="50038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39" name="Shape 37"/>
          <p:cNvSpPr/>
          <p:nvPr/>
        </p:nvSpPr>
        <p:spPr>
          <a:xfrm>
            <a:off x="8607425" y="1981200"/>
            <a:ext cx="285750" cy="381000"/>
          </a:xfrm>
          <a:custGeom>
            <a:avLst/>
            <a:gdLst/>
            <a:ahLst/>
            <a:cxnLst/>
            <a:rect l="l" t="t" r="r" b="b"/>
            <a:pathLst>
              <a:path w="285750" h="381000">
                <a:moveTo>
                  <a:pt x="231725" y="23812"/>
                </a:moveTo>
                <a:lnTo>
                  <a:pt x="238125" y="23812"/>
                </a:lnTo>
                <a:cubicBezTo>
                  <a:pt x="264393" y="23812"/>
                  <a:pt x="285750" y="45169"/>
                  <a:pt x="285750" y="71438"/>
                </a:cubicBezTo>
                <a:lnTo>
                  <a:pt x="285750" y="333375"/>
                </a:lnTo>
                <a:cubicBezTo>
                  <a:pt x="285750" y="359643"/>
                  <a:pt x="264393" y="381000"/>
                  <a:pt x="238125" y="381000"/>
                </a:cubicBezTo>
                <a:lnTo>
                  <a:pt x="47625" y="381000"/>
                </a:lnTo>
                <a:cubicBezTo>
                  <a:pt x="21357" y="381000"/>
                  <a:pt x="0" y="359643"/>
                  <a:pt x="0" y="333375"/>
                </a:cubicBezTo>
                <a:lnTo>
                  <a:pt x="0" y="71438"/>
                </a:lnTo>
                <a:cubicBezTo>
                  <a:pt x="0" y="45169"/>
                  <a:pt x="21357" y="23812"/>
                  <a:pt x="47625" y="23812"/>
                </a:cubicBezTo>
                <a:lnTo>
                  <a:pt x="54025" y="23812"/>
                </a:lnTo>
                <a:cubicBezTo>
                  <a:pt x="62210" y="9599"/>
                  <a:pt x="77614" y="0"/>
                  <a:pt x="95250" y="0"/>
                </a:cubicBezTo>
                <a:lnTo>
                  <a:pt x="190500" y="0"/>
                </a:lnTo>
                <a:cubicBezTo>
                  <a:pt x="208136" y="0"/>
                  <a:pt x="223540" y="9599"/>
                  <a:pt x="231725" y="23812"/>
                </a:cubicBezTo>
                <a:close/>
                <a:moveTo>
                  <a:pt x="184547" y="83344"/>
                </a:moveTo>
                <a:cubicBezTo>
                  <a:pt x="194444" y="83344"/>
                  <a:pt x="202406" y="75381"/>
                  <a:pt x="202406" y="65484"/>
                </a:cubicBezTo>
                <a:cubicBezTo>
                  <a:pt x="202406" y="55587"/>
                  <a:pt x="194444" y="47625"/>
                  <a:pt x="184547" y="47625"/>
                </a:cubicBezTo>
                <a:lnTo>
                  <a:pt x="101203" y="47625"/>
                </a:lnTo>
                <a:cubicBezTo>
                  <a:pt x="91306" y="47625"/>
                  <a:pt x="83344" y="55587"/>
                  <a:pt x="83344" y="65484"/>
                </a:cubicBezTo>
                <a:cubicBezTo>
                  <a:pt x="83344" y="75381"/>
                  <a:pt x="91306" y="83344"/>
                  <a:pt x="101203" y="83344"/>
                </a:cubicBezTo>
                <a:lnTo>
                  <a:pt x="184547" y="83344"/>
                </a:lnTo>
                <a:close/>
                <a:moveTo>
                  <a:pt x="205680" y="193997"/>
                </a:moveTo>
                <a:cubicBezTo>
                  <a:pt x="210889" y="185663"/>
                  <a:pt x="208359" y="174650"/>
                  <a:pt x="200025" y="169366"/>
                </a:cubicBezTo>
                <a:cubicBezTo>
                  <a:pt x="191691" y="164083"/>
                  <a:pt x="180677" y="166688"/>
                  <a:pt x="175394" y="175022"/>
                </a:cubicBezTo>
                <a:lnTo>
                  <a:pt x="129704" y="248171"/>
                </a:lnTo>
                <a:lnTo>
                  <a:pt x="109612" y="221382"/>
                </a:lnTo>
                <a:cubicBezTo>
                  <a:pt x="103659" y="213494"/>
                  <a:pt x="92497" y="211857"/>
                  <a:pt x="84609" y="217810"/>
                </a:cubicBezTo>
                <a:cubicBezTo>
                  <a:pt x="76721" y="223763"/>
                  <a:pt x="75084" y="234925"/>
                  <a:pt x="81037" y="242813"/>
                </a:cubicBezTo>
                <a:lnTo>
                  <a:pt x="116756" y="290438"/>
                </a:lnTo>
                <a:cubicBezTo>
                  <a:pt x="120253" y="295126"/>
                  <a:pt x="125909" y="297805"/>
                  <a:pt x="131787" y="297582"/>
                </a:cubicBezTo>
                <a:cubicBezTo>
                  <a:pt x="137666" y="297359"/>
                  <a:pt x="143024" y="294233"/>
                  <a:pt x="146149" y="289173"/>
                </a:cubicBezTo>
                <a:lnTo>
                  <a:pt x="205680" y="193923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40" name="Text 38"/>
          <p:cNvSpPr/>
          <p:nvPr/>
        </p:nvSpPr>
        <p:spPr>
          <a:xfrm>
            <a:off x="9137650" y="1968500"/>
            <a:ext cx="13716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评价转型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8534400" y="2527300"/>
            <a:ext cx="7010400" cy="2159000"/>
          </a:xfrm>
          <a:custGeom>
            <a:avLst/>
            <a:gdLst/>
            <a:ahLst/>
            <a:cxnLst/>
            <a:rect l="l" t="t" r="r" b="b"/>
            <a:pathLst>
              <a:path w="7010400" h="2159000">
                <a:moveTo>
                  <a:pt x="50800" y="0"/>
                </a:moveTo>
                <a:lnTo>
                  <a:pt x="6908797" y="0"/>
                </a:lnTo>
                <a:cubicBezTo>
                  <a:pt x="6964911" y="0"/>
                  <a:pt x="7010400" y="45489"/>
                  <a:pt x="7010400" y="101603"/>
                </a:cubicBezTo>
                <a:lnTo>
                  <a:pt x="7010400" y="2057397"/>
                </a:lnTo>
                <a:cubicBezTo>
                  <a:pt x="7010400" y="2113511"/>
                  <a:pt x="6964911" y="2159000"/>
                  <a:pt x="6908797" y="2159000"/>
                </a:cubicBezTo>
                <a:lnTo>
                  <a:pt x="50800" y="2159000"/>
                </a:lnTo>
                <a:cubicBezTo>
                  <a:pt x="22763" y="2159000"/>
                  <a:pt x="0" y="2136237"/>
                  <a:pt x="0" y="21082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42" name="Shape 40"/>
          <p:cNvSpPr/>
          <p:nvPr/>
        </p:nvSpPr>
        <p:spPr>
          <a:xfrm>
            <a:off x="8534400" y="2527300"/>
            <a:ext cx="50800" cy="2159000"/>
          </a:xfrm>
          <a:custGeom>
            <a:avLst/>
            <a:gdLst/>
            <a:ahLst/>
            <a:cxnLst/>
            <a:rect l="l" t="t" r="r" b="b"/>
            <a:pathLst>
              <a:path w="50800" h="2159000">
                <a:moveTo>
                  <a:pt x="50800" y="0"/>
                </a:moveTo>
                <a:lnTo>
                  <a:pt x="50800" y="0"/>
                </a:lnTo>
                <a:lnTo>
                  <a:pt x="50800" y="2159000"/>
                </a:lnTo>
                <a:lnTo>
                  <a:pt x="50800" y="2159000"/>
                </a:lnTo>
                <a:cubicBezTo>
                  <a:pt x="22763" y="2159000"/>
                  <a:pt x="0" y="2136237"/>
                  <a:pt x="0" y="21082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43" name="Text 41"/>
          <p:cNvSpPr/>
          <p:nvPr/>
        </p:nvSpPr>
        <p:spPr>
          <a:xfrm>
            <a:off x="8712200" y="2679700"/>
            <a:ext cx="6781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从"结果正确"到"思维过程"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8712200" y="3086100"/>
            <a:ext cx="67818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以下这些的价值不亚于一份完美的实验报告：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8750300" y="356870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172561" y="27821"/>
                </a:moveTo>
                <a:cubicBezTo>
                  <a:pt x="178237" y="31948"/>
                  <a:pt x="179507" y="39886"/>
                  <a:pt x="175379" y="45561"/>
                </a:cubicBezTo>
                <a:lnTo>
                  <a:pt x="73779" y="185261"/>
                </a:lnTo>
                <a:cubicBezTo>
                  <a:pt x="71596" y="188278"/>
                  <a:pt x="68223" y="190143"/>
                  <a:pt x="64492" y="190460"/>
                </a:cubicBezTo>
                <a:cubicBezTo>
                  <a:pt x="60762" y="190778"/>
                  <a:pt x="57150" y="189389"/>
                  <a:pt x="54531" y="186769"/>
                </a:cubicBezTo>
                <a:lnTo>
                  <a:pt x="3731" y="135969"/>
                </a:lnTo>
                <a:cubicBezTo>
                  <a:pt x="-1230" y="131008"/>
                  <a:pt x="-1230" y="122952"/>
                  <a:pt x="3731" y="117991"/>
                </a:cubicBezTo>
                <a:cubicBezTo>
                  <a:pt x="8692" y="113030"/>
                  <a:pt x="16748" y="113030"/>
                  <a:pt x="21709" y="117991"/>
                </a:cubicBezTo>
                <a:lnTo>
                  <a:pt x="61992" y="158274"/>
                </a:lnTo>
                <a:lnTo>
                  <a:pt x="154861" y="30599"/>
                </a:lnTo>
                <a:cubicBezTo>
                  <a:pt x="158988" y="24924"/>
                  <a:pt x="166926" y="23654"/>
                  <a:pt x="172601" y="27781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46" name="Text 44"/>
          <p:cNvSpPr/>
          <p:nvPr/>
        </p:nvSpPr>
        <p:spPr>
          <a:xfrm>
            <a:off x="8966200" y="3517900"/>
            <a:ext cx="6527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一份充满涂改的设计草图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8750300" y="392430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172561" y="27821"/>
                </a:moveTo>
                <a:cubicBezTo>
                  <a:pt x="178237" y="31948"/>
                  <a:pt x="179507" y="39886"/>
                  <a:pt x="175379" y="45561"/>
                </a:cubicBezTo>
                <a:lnTo>
                  <a:pt x="73779" y="185261"/>
                </a:lnTo>
                <a:cubicBezTo>
                  <a:pt x="71596" y="188278"/>
                  <a:pt x="68223" y="190143"/>
                  <a:pt x="64492" y="190460"/>
                </a:cubicBezTo>
                <a:cubicBezTo>
                  <a:pt x="60762" y="190778"/>
                  <a:pt x="57150" y="189389"/>
                  <a:pt x="54531" y="186769"/>
                </a:cubicBezTo>
                <a:lnTo>
                  <a:pt x="3731" y="135969"/>
                </a:lnTo>
                <a:cubicBezTo>
                  <a:pt x="-1230" y="131008"/>
                  <a:pt x="-1230" y="122952"/>
                  <a:pt x="3731" y="117991"/>
                </a:cubicBezTo>
                <a:cubicBezTo>
                  <a:pt x="8692" y="113030"/>
                  <a:pt x="16748" y="113030"/>
                  <a:pt x="21709" y="117991"/>
                </a:cubicBezTo>
                <a:lnTo>
                  <a:pt x="61992" y="158274"/>
                </a:lnTo>
                <a:lnTo>
                  <a:pt x="154861" y="30599"/>
                </a:lnTo>
                <a:cubicBezTo>
                  <a:pt x="158988" y="24924"/>
                  <a:pt x="166926" y="23654"/>
                  <a:pt x="172601" y="27781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48" name="Text 46"/>
          <p:cNvSpPr/>
          <p:nvPr/>
        </p:nvSpPr>
        <p:spPr>
          <a:xfrm>
            <a:off x="8966200" y="3873500"/>
            <a:ext cx="6527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一次基于证据的激烈小组争论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8750300" y="4279900"/>
            <a:ext cx="177800" cy="203200"/>
          </a:xfrm>
          <a:custGeom>
            <a:avLst/>
            <a:gdLst/>
            <a:ahLst/>
            <a:cxnLst/>
            <a:rect l="l" t="t" r="r" b="b"/>
            <a:pathLst>
              <a:path w="177800" h="203200">
                <a:moveTo>
                  <a:pt x="172561" y="27821"/>
                </a:moveTo>
                <a:cubicBezTo>
                  <a:pt x="178237" y="31948"/>
                  <a:pt x="179507" y="39886"/>
                  <a:pt x="175379" y="45561"/>
                </a:cubicBezTo>
                <a:lnTo>
                  <a:pt x="73779" y="185261"/>
                </a:lnTo>
                <a:cubicBezTo>
                  <a:pt x="71596" y="188278"/>
                  <a:pt x="68223" y="190143"/>
                  <a:pt x="64492" y="190460"/>
                </a:cubicBezTo>
                <a:cubicBezTo>
                  <a:pt x="60762" y="190778"/>
                  <a:pt x="57150" y="189389"/>
                  <a:pt x="54531" y="186769"/>
                </a:cubicBezTo>
                <a:lnTo>
                  <a:pt x="3731" y="135969"/>
                </a:lnTo>
                <a:cubicBezTo>
                  <a:pt x="-1230" y="131008"/>
                  <a:pt x="-1230" y="122952"/>
                  <a:pt x="3731" y="117991"/>
                </a:cubicBezTo>
                <a:cubicBezTo>
                  <a:pt x="8692" y="113030"/>
                  <a:pt x="16748" y="113030"/>
                  <a:pt x="21709" y="117991"/>
                </a:cubicBezTo>
                <a:lnTo>
                  <a:pt x="61992" y="158274"/>
                </a:lnTo>
                <a:lnTo>
                  <a:pt x="154861" y="30599"/>
                </a:lnTo>
                <a:cubicBezTo>
                  <a:pt x="158988" y="24924"/>
                  <a:pt x="166926" y="23654"/>
                  <a:pt x="172601" y="27781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0" name="Text 48"/>
          <p:cNvSpPr/>
          <p:nvPr/>
        </p:nvSpPr>
        <p:spPr>
          <a:xfrm>
            <a:off x="8966200" y="4229100"/>
            <a:ext cx="6527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一篇记录了失败和改进的反思日记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8509000" y="4787900"/>
            <a:ext cx="7035800" cy="1828800"/>
          </a:xfrm>
          <a:custGeom>
            <a:avLst/>
            <a:gdLst/>
            <a:ahLst/>
            <a:cxnLst/>
            <a:rect l="l" t="t" r="r" b="b"/>
            <a:pathLst>
              <a:path w="7035800" h="1828800">
                <a:moveTo>
                  <a:pt x="101608" y="0"/>
                </a:moveTo>
                <a:lnTo>
                  <a:pt x="6934192" y="0"/>
                </a:lnTo>
                <a:cubicBezTo>
                  <a:pt x="6990308" y="0"/>
                  <a:pt x="7035800" y="45492"/>
                  <a:pt x="7035800" y="101608"/>
                </a:cubicBezTo>
                <a:lnTo>
                  <a:pt x="7035800" y="1727192"/>
                </a:lnTo>
                <a:cubicBezTo>
                  <a:pt x="7035800" y="1783308"/>
                  <a:pt x="6990308" y="1828800"/>
                  <a:pt x="6934192" y="1828800"/>
                </a:cubicBezTo>
                <a:lnTo>
                  <a:pt x="101608" y="1828800"/>
                </a:lnTo>
                <a:cubicBezTo>
                  <a:pt x="45492" y="1828800"/>
                  <a:pt x="0" y="1783308"/>
                  <a:pt x="0" y="1727192"/>
                </a:cubicBezTo>
                <a:lnTo>
                  <a:pt x="0" y="101608"/>
                </a:lnTo>
                <a:cubicBezTo>
                  <a:pt x="0" y="45529"/>
                  <a:pt x="45529" y="0"/>
                  <a:pt x="101608" y="0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52" name="Text 50"/>
          <p:cNvSpPr/>
          <p:nvPr/>
        </p:nvSpPr>
        <p:spPr>
          <a:xfrm>
            <a:off x="8661400" y="4940300"/>
            <a:ext cx="6832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多元化评价工具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8661400" y="53467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54" name="Shape 52"/>
          <p:cNvSpPr/>
          <p:nvPr/>
        </p:nvSpPr>
        <p:spPr>
          <a:xfrm>
            <a:off x="8788400" y="54991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53102" y="14407"/>
                </a:moveTo>
                <a:cubicBezTo>
                  <a:pt x="57428" y="17423"/>
                  <a:pt x="58460" y="23376"/>
                  <a:pt x="55443" y="27662"/>
                </a:cubicBezTo>
                <a:lnTo>
                  <a:pt x="33218" y="59412"/>
                </a:lnTo>
                <a:cubicBezTo>
                  <a:pt x="31591" y="61714"/>
                  <a:pt x="29051" y="63182"/>
                  <a:pt x="26233" y="63421"/>
                </a:cubicBezTo>
                <a:cubicBezTo>
                  <a:pt x="23416" y="63659"/>
                  <a:pt x="20638" y="62706"/>
                  <a:pt x="18653" y="60722"/>
                </a:cubicBezTo>
                <a:lnTo>
                  <a:pt x="2778" y="44847"/>
                </a:lnTo>
                <a:cubicBezTo>
                  <a:pt x="-913" y="41116"/>
                  <a:pt x="-913" y="35084"/>
                  <a:pt x="2778" y="31353"/>
                </a:cubicBezTo>
                <a:cubicBezTo>
                  <a:pt x="6469" y="27622"/>
                  <a:pt x="12541" y="27662"/>
                  <a:pt x="16272" y="31353"/>
                </a:cubicBezTo>
                <a:lnTo>
                  <a:pt x="24130" y="39211"/>
                </a:lnTo>
                <a:lnTo>
                  <a:pt x="39846" y="16748"/>
                </a:lnTo>
                <a:cubicBezTo>
                  <a:pt x="42863" y="12422"/>
                  <a:pt x="48816" y="11390"/>
                  <a:pt x="53102" y="14407"/>
                </a:cubicBezTo>
                <a:close/>
                <a:moveTo>
                  <a:pt x="53102" y="77907"/>
                </a:moveTo>
                <a:cubicBezTo>
                  <a:pt x="57428" y="80923"/>
                  <a:pt x="58460" y="86876"/>
                  <a:pt x="55443" y="91162"/>
                </a:cubicBezTo>
                <a:lnTo>
                  <a:pt x="33218" y="122912"/>
                </a:lnTo>
                <a:cubicBezTo>
                  <a:pt x="31591" y="125214"/>
                  <a:pt x="29051" y="126683"/>
                  <a:pt x="26233" y="126921"/>
                </a:cubicBezTo>
                <a:cubicBezTo>
                  <a:pt x="23416" y="127159"/>
                  <a:pt x="20638" y="126206"/>
                  <a:pt x="18653" y="124222"/>
                </a:cubicBezTo>
                <a:lnTo>
                  <a:pt x="2778" y="108347"/>
                </a:lnTo>
                <a:cubicBezTo>
                  <a:pt x="-953" y="104616"/>
                  <a:pt x="-953" y="98584"/>
                  <a:pt x="2778" y="94893"/>
                </a:cubicBezTo>
                <a:cubicBezTo>
                  <a:pt x="6509" y="91202"/>
                  <a:pt x="12541" y="91162"/>
                  <a:pt x="16232" y="94893"/>
                </a:cubicBezTo>
                <a:lnTo>
                  <a:pt x="24090" y="102751"/>
                </a:lnTo>
                <a:lnTo>
                  <a:pt x="39807" y="80288"/>
                </a:lnTo>
                <a:cubicBezTo>
                  <a:pt x="42823" y="75962"/>
                  <a:pt x="48776" y="74930"/>
                  <a:pt x="53062" y="77946"/>
                </a:cubicBezTo>
                <a:close/>
                <a:moveTo>
                  <a:pt x="88900" y="38100"/>
                </a:moveTo>
                <a:cubicBezTo>
                  <a:pt x="88900" y="31075"/>
                  <a:pt x="94575" y="25400"/>
                  <a:pt x="101600" y="25400"/>
                </a:cubicBezTo>
                <a:lnTo>
                  <a:pt x="190500" y="25400"/>
                </a:lnTo>
                <a:cubicBezTo>
                  <a:pt x="197525" y="25400"/>
                  <a:pt x="203200" y="31075"/>
                  <a:pt x="203200" y="38100"/>
                </a:cubicBezTo>
                <a:cubicBezTo>
                  <a:pt x="203200" y="45125"/>
                  <a:pt x="197525" y="50800"/>
                  <a:pt x="190500" y="50800"/>
                </a:cubicBezTo>
                <a:lnTo>
                  <a:pt x="101600" y="50800"/>
                </a:lnTo>
                <a:cubicBezTo>
                  <a:pt x="94575" y="50800"/>
                  <a:pt x="88900" y="45125"/>
                  <a:pt x="88900" y="38100"/>
                </a:cubicBezTo>
                <a:close/>
                <a:moveTo>
                  <a:pt x="88900" y="101600"/>
                </a:moveTo>
                <a:cubicBezTo>
                  <a:pt x="88900" y="94575"/>
                  <a:pt x="94575" y="88900"/>
                  <a:pt x="101600" y="88900"/>
                </a:cubicBezTo>
                <a:lnTo>
                  <a:pt x="190500" y="88900"/>
                </a:lnTo>
                <a:cubicBezTo>
                  <a:pt x="197525" y="88900"/>
                  <a:pt x="203200" y="94575"/>
                  <a:pt x="203200" y="101600"/>
                </a:cubicBezTo>
                <a:cubicBezTo>
                  <a:pt x="203200" y="108625"/>
                  <a:pt x="197525" y="114300"/>
                  <a:pt x="190500" y="114300"/>
                </a:cubicBezTo>
                <a:lnTo>
                  <a:pt x="101600" y="114300"/>
                </a:lnTo>
                <a:cubicBezTo>
                  <a:pt x="94575" y="114300"/>
                  <a:pt x="88900" y="108625"/>
                  <a:pt x="88900" y="101600"/>
                </a:cubicBezTo>
                <a:close/>
                <a:moveTo>
                  <a:pt x="63500" y="165100"/>
                </a:moveTo>
                <a:cubicBezTo>
                  <a:pt x="63500" y="158075"/>
                  <a:pt x="69175" y="152400"/>
                  <a:pt x="76200" y="152400"/>
                </a:cubicBezTo>
                <a:lnTo>
                  <a:pt x="190500" y="152400"/>
                </a:lnTo>
                <a:cubicBezTo>
                  <a:pt x="197525" y="152400"/>
                  <a:pt x="203200" y="158075"/>
                  <a:pt x="203200" y="165100"/>
                </a:cubicBezTo>
                <a:cubicBezTo>
                  <a:pt x="203200" y="172125"/>
                  <a:pt x="197525" y="177800"/>
                  <a:pt x="190500" y="177800"/>
                </a:cubicBezTo>
                <a:lnTo>
                  <a:pt x="76200" y="177800"/>
                </a:lnTo>
                <a:cubicBezTo>
                  <a:pt x="69175" y="177800"/>
                  <a:pt x="63500" y="172125"/>
                  <a:pt x="63500" y="165100"/>
                </a:cubicBezTo>
                <a:close/>
                <a:moveTo>
                  <a:pt x="25400" y="149225"/>
                </a:moveTo>
                <a:cubicBezTo>
                  <a:pt x="34162" y="149225"/>
                  <a:pt x="41275" y="156338"/>
                  <a:pt x="41275" y="165100"/>
                </a:cubicBezTo>
                <a:cubicBezTo>
                  <a:pt x="41275" y="173862"/>
                  <a:pt x="34162" y="180975"/>
                  <a:pt x="25400" y="180975"/>
                </a:cubicBezTo>
                <a:cubicBezTo>
                  <a:pt x="16638" y="180975"/>
                  <a:pt x="9525" y="173862"/>
                  <a:pt x="9525" y="165100"/>
                </a:cubicBezTo>
                <a:cubicBezTo>
                  <a:pt x="9525" y="156338"/>
                  <a:pt x="16638" y="149225"/>
                  <a:pt x="25400" y="149225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55" name="Text 53"/>
          <p:cNvSpPr/>
          <p:nvPr/>
        </p:nvSpPr>
        <p:spPr>
          <a:xfrm>
            <a:off x="9118600" y="5448300"/>
            <a:ext cx="15240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科学探究检核表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12077700" y="53467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57" name="Shape 55"/>
          <p:cNvSpPr/>
          <p:nvPr/>
        </p:nvSpPr>
        <p:spPr>
          <a:xfrm>
            <a:off x="12192000" y="5499100"/>
            <a:ext cx="228600" cy="203200"/>
          </a:xfrm>
          <a:custGeom>
            <a:avLst/>
            <a:gdLst/>
            <a:ahLst/>
            <a:cxnLst/>
            <a:rect l="l" t="t" r="r" b="b"/>
            <a:pathLst>
              <a:path w="228600" h="203200">
                <a:moveTo>
                  <a:pt x="114300" y="12700"/>
                </a:moveTo>
                <a:cubicBezTo>
                  <a:pt x="82233" y="12700"/>
                  <a:pt x="56555" y="27305"/>
                  <a:pt x="37862" y="44688"/>
                </a:cubicBezTo>
                <a:cubicBezTo>
                  <a:pt x="19288" y="61952"/>
                  <a:pt x="6866" y="82550"/>
                  <a:pt x="953" y="96718"/>
                </a:cubicBezTo>
                <a:cubicBezTo>
                  <a:pt x="-357" y="99854"/>
                  <a:pt x="-357" y="103346"/>
                  <a:pt x="953" y="106482"/>
                </a:cubicBezTo>
                <a:cubicBezTo>
                  <a:pt x="6866" y="120650"/>
                  <a:pt x="19288" y="141288"/>
                  <a:pt x="37862" y="158512"/>
                </a:cubicBezTo>
                <a:cubicBezTo>
                  <a:pt x="56555" y="175855"/>
                  <a:pt x="82233" y="190500"/>
                  <a:pt x="114300" y="190500"/>
                </a:cubicBezTo>
                <a:cubicBezTo>
                  <a:pt x="146368" y="190500"/>
                  <a:pt x="172045" y="175895"/>
                  <a:pt x="190738" y="158512"/>
                </a:cubicBezTo>
                <a:cubicBezTo>
                  <a:pt x="209312" y="141248"/>
                  <a:pt x="221734" y="120650"/>
                  <a:pt x="227648" y="106482"/>
                </a:cubicBezTo>
                <a:cubicBezTo>
                  <a:pt x="228957" y="103346"/>
                  <a:pt x="228957" y="99854"/>
                  <a:pt x="227648" y="96718"/>
                </a:cubicBezTo>
                <a:cubicBezTo>
                  <a:pt x="221734" y="82550"/>
                  <a:pt x="209312" y="61912"/>
                  <a:pt x="190738" y="44688"/>
                </a:cubicBezTo>
                <a:cubicBezTo>
                  <a:pt x="172045" y="27345"/>
                  <a:pt x="146368" y="12700"/>
                  <a:pt x="114300" y="12700"/>
                </a:cubicBezTo>
                <a:close/>
                <a:moveTo>
                  <a:pt x="57150" y="101600"/>
                </a:moveTo>
                <a:cubicBezTo>
                  <a:pt x="57150" y="70058"/>
                  <a:pt x="82758" y="44450"/>
                  <a:pt x="114300" y="44450"/>
                </a:cubicBezTo>
                <a:cubicBezTo>
                  <a:pt x="145842" y="44450"/>
                  <a:pt x="171450" y="70058"/>
                  <a:pt x="171450" y="101600"/>
                </a:cubicBezTo>
                <a:cubicBezTo>
                  <a:pt x="171450" y="133142"/>
                  <a:pt x="145842" y="158750"/>
                  <a:pt x="114300" y="158750"/>
                </a:cubicBezTo>
                <a:cubicBezTo>
                  <a:pt x="82758" y="158750"/>
                  <a:pt x="57150" y="133142"/>
                  <a:pt x="57150" y="101600"/>
                </a:cubicBezTo>
                <a:close/>
                <a:moveTo>
                  <a:pt x="114300" y="76200"/>
                </a:moveTo>
                <a:cubicBezTo>
                  <a:pt x="114300" y="90210"/>
                  <a:pt x="102910" y="101600"/>
                  <a:pt x="88900" y="101600"/>
                </a:cubicBezTo>
                <a:cubicBezTo>
                  <a:pt x="84336" y="101600"/>
                  <a:pt x="80050" y="100409"/>
                  <a:pt x="76319" y="98266"/>
                </a:cubicBezTo>
                <a:cubicBezTo>
                  <a:pt x="75922" y="102592"/>
                  <a:pt x="76279" y="107037"/>
                  <a:pt x="77470" y="111443"/>
                </a:cubicBezTo>
                <a:cubicBezTo>
                  <a:pt x="82907" y="131763"/>
                  <a:pt x="103823" y="143828"/>
                  <a:pt x="124143" y="138390"/>
                </a:cubicBezTo>
                <a:cubicBezTo>
                  <a:pt x="144463" y="132953"/>
                  <a:pt x="156528" y="112038"/>
                  <a:pt x="151090" y="91718"/>
                </a:cubicBezTo>
                <a:cubicBezTo>
                  <a:pt x="146248" y="73581"/>
                  <a:pt x="129064" y="62032"/>
                  <a:pt x="110966" y="63619"/>
                </a:cubicBezTo>
                <a:cubicBezTo>
                  <a:pt x="113070" y="67310"/>
                  <a:pt x="114300" y="71596"/>
                  <a:pt x="114300" y="7620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58" name="Text 56"/>
          <p:cNvSpPr/>
          <p:nvPr/>
        </p:nvSpPr>
        <p:spPr>
          <a:xfrm>
            <a:off x="12534900" y="5448300"/>
            <a:ext cx="1320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课堂观察记录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8661400" y="59563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60" name="Shape 58"/>
          <p:cNvSpPr/>
          <p:nvPr/>
        </p:nvSpPr>
        <p:spPr>
          <a:xfrm>
            <a:off x="8775700" y="6108700"/>
            <a:ext cx="228600" cy="203200"/>
          </a:xfrm>
          <a:custGeom>
            <a:avLst/>
            <a:gdLst/>
            <a:ahLst/>
            <a:cxnLst/>
            <a:rect l="l" t="t" r="r" b="b"/>
            <a:pathLst>
              <a:path w="228600" h="203200">
                <a:moveTo>
                  <a:pt x="122833" y="-7501"/>
                </a:moveTo>
                <a:cubicBezTo>
                  <a:pt x="121206" y="-10676"/>
                  <a:pt x="117912" y="-12700"/>
                  <a:pt x="114340" y="-12700"/>
                </a:cubicBezTo>
                <a:cubicBezTo>
                  <a:pt x="110768" y="-12700"/>
                  <a:pt x="107474" y="-10676"/>
                  <a:pt x="105847" y="-7501"/>
                </a:cubicBezTo>
                <a:lnTo>
                  <a:pt x="76637" y="49728"/>
                </a:lnTo>
                <a:lnTo>
                  <a:pt x="13176" y="59809"/>
                </a:lnTo>
                <a:cubicBezTo>
                  <a:pt x="9644" y="60365"/>
                  <a:pt x="6707" y="62865"/>
                  <a:pt x="5596" y="66278"/>
                </a:cubicBezTo>
                <a:cubicBezTo>
                  <a:pt x="4485" y="69691"/>
                  <a:pt x="5398" y="73422"/>
                  <a:pt x="7898" y="75962"/>
                </a:cubicBezTo>
                <a:lnTo>
                  <a:pt x="53300" y="121404"/>
                </a:lnTo>
                <a:lnTo>
                  <a:pt x="43299" y="184864"/>
                </a:lnTo>
                <a:cubicBezTo>
                  <a:pt x="42743" y="188397"/>
                  <a:pt x="44212" y="191968"/>
                  <a:pt x="47109" y="194072"/>
                </a:cubicBezTo>
                <a:cubicBezTo>
                  <a:pt x="50006" y="196175"/>
                  <a:pt x="53816" y="196493"/>
                  <a:pt x="57031" y="194866"/>
                </a:cubicBezTo>
                <a:lnTo>
                  <a:pt x="114340" y="165735"/>
                </a:lnTo>
                <a:lnTo>
                  <a:pt x="171609" y="194866"/>
                </a:lnTo>
                <a:cubicBezTo>
                  <a:pt x="174784" y="196493"/>
                  <a:pt x="178633" y="196175"/>
                  <a:pt x="181531" y="194072"/>
                </a:cubicBezTo>
                <a:cubicBezTo>
                  <a:pt x="184428" y="191968"/>
                  <a:pt x="185896" y="188436"/>
                  <a:pt x="185341" y="184864"/>
                </a:cubicBezTo>
                <a:lnTo>
                  <a:pt x="175300" y="121404"/>
                </a:lnTo>
                <a:lnTo>
                  <a:pt x="220702" y="75962"/>
                </a:lnTo>
                <a:cubicBezTo>
                  <a:pt x="223242" y="73422"/>
                  <a:pt x="224115" y="69691"/>
                  <a:pt x="223004" y="66278"/>
                </a:cubicBezTo>
                <a:cubicBezTo>
                  <a:pt x="221893" y="62865"/>
                  <a:pt x="218996" y="60365"/>
                  <a:pt x="215424" y="59809"/>
                </a:cubicBezTo>
                <a:lnTo>
                  <a:pt x="152003" y="49728"/>
                </a:lnTo>
                <a:lnTo>
                  <a:pt x="122833" y="-7501"/>
                </a:lnTo>
                <a:close/>
              </a:path>
            </a:pathLst>
          </a:custGeom>
          <a:solidFill>
            <a:srgbClr val="3A5A40"/>
          </a:solidFill>
        </p:spPr>
      </p:sp>
      <p:sp>
        <p:nvSpPr>
          <p:cNvPr id="61" name="Text 59"/>
          <p:cNvSpPr/>
          <p:nvPr/>
        </p:nvSpPr>
        <p:spPr>
          <a:xfrm>
            <a:off x="9118600" y="6057900"/>
            <a:ext cx="1320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项目成果展示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12077700" y="5956300"/>
            <a:ext cx="3314700" cy="508000"/>
          </a:xfrm>
          <a:custGeom>
            <a:avLst/>
            <a:gdLst/>
            <a:ahLst/>
            <a:cxnLst/>
            <a:rect l="l" t="t" r="r" b="b"/>
            <a:pathLst>
              <a:path w="3314700" h="508000">
                <a:moveTo>
                  <a:pt x="101600" y="0"/>
                </a:moveTo>
                <a:lnTo>
                  <a:pt x="3213100" y="0"/>
                </a:lnTo>
                <a:cubicBezTo>
                  <a:pt x="3269175" y="0"/>
                  <a:pt x="3314700" y="45525"/>
                  <a:pt x="3314700" y="101600"/>
                </a:cubicBezTo>
                <a:lnTo>
                  <a:pt x="3314700" y="406400"/>
                </a:lnTo>
                <a:cubicBezTo>
                  <a:pt x="3314700" y="462475"/>
                  <a:pt x="3269175" y="508000"/>
                  <a:pt x="32131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63" name="Shape 61"/>
          <p:cNvSpPr/>
          <p:nvPr/>
        </p:nvSpPr>
        <p:spPr>
          <a:xfrm>
            <a:off x="12179300" y="6108700"/>
            <a:ext cx="254000" cy="203200"/>
          </a:xfrm>
          <a:custGeom>
            <a:avLst/>
            <a:gdLst/>
            <a:ahLst/>
            <a:cxnLst/>
            <a:rect l="l" t="t" r="r" b="b"/>
            <a:pathLst>
              <a:path w="254000" h="203200">
                <a:moveTo>
                  <a:pt x="53975" y="50800"/>
                </a:moveTo>
                <a:cubicBezTo>
                  <a:pt x="53975" y="24515"/>
                  <a:pt x="75315" y="3175"/>
                  <a:pt x="101600" y="3175"/>
                </a:cubicBezTo>
                <a:cubicBezTo>
                  <a:pt x="127885" y="3175"/>
                  <a:pt x="149225" y="24515"/>
                  <a:pt x="149225" y="50800"/>
                </a:cubicBezTo>
                <a:cubicBezTo>
                  <a:pt x="149225" y="77085"/>
                  <a:pt x="127885" y="98425"/>
                  <a:pt x="101600" y="98425"/>
                </a:cubicBezTo>
                <a:cubicBezTo>
                  <a:pt x="75315" y="98425"/>
                  <a:pt x="53975" y="77085"/>
                  <a:pt x="53975" y="50800"/>
                </a:cubicBezTo>
                <a:close/>
                <a:moveTo>
                  <a:pt x="19050" y="191413"/>
                </a:moveTo>
                <a:cubicBezTo>
                  <a:pt x="19050" y="152321"/>
                  <a:pt x="50721" y="120650"/>
                  <a:pt x="89813" y="120650"/>
                </a:cubicBezTo>
                <a:lnTo>
                  <a:pt x="113387" y="120650"/>
                </a:lnTo>
                <a:cubicBezTo>
                  <a:pt x="152479" y="120650"/>
                  <a:pt x="184150" y="152321"/>
                  <a:pt x="184150" y="191413"/>
                </a:cubicBezTo>
                <a:cubicBezTo>
                  <a:pt x="184150" y="197922"/>
                  <a:pt x="178872" y="203200"/>
                  <a:pt x="172363" y="203200"/>
                </a:cubicBezTo>
                <a:lnTo>
                  <a:pt x="30837" y="203200"/>
                </a:lnTo>
                <a:cubicBezTo>
                  <a:pt x="24328" y="203200"/>
                  <a:pt x="19050" y="197922"/>
                  <a:pt x="19050" y="191413"/>
                </a:cubicBezTo>
                <a:close/>
                <a:moveTo>
                  <a:pt x="243046" y="52665"/>
                </a:moveTo>
                <a:lnTo>
                  <a:pt x="211296" y="103465"/>
                </a:lnTo>
                <a:cubicBezTo>
                  <a:pt x="209629" y="106124"/>
                  <a:pt x="206772" y="107791"/>
                  <a:pt x="203637" y="107950"/>
                </a:cubicBezTo>
                <a:cubicBezTo>
                  <a:pt x="200501" y="108109"/>
                  <a:pt x="197485" y="106680"/>
                  <a:pt x="195620" y="104140"/>
                </a:cubicBezTo>
                <a:lnTo>
                  <a:pt x="176570" y="78740"/>
                </a:lnTo>
                <a:cubicBezTo>
                  <a:pt x="173395" y="74533"/>
                  <a:pt x="174268" y="68580"/>
                  <a:pt x="178475" y="65405"/>
                </a:cubicBezTo>
                <a:cubicBezTo>
                  <a:pt x="182682" y="62230"/>
                  <a:pt x="188635" y="63103"/>
                  <a:pt x="191810" y="67310"/>
                </a:cubicBezTo>
                <a:lnTo>
                  <a:pt x="202525" y="81598"/>
                </a:lnTo>
                <a:lnTo>
                  <a:pt x="226893" y="42585"/>
                </a:lnTo>
                <a:cubicBezTo>
                  <a:pt x="229672" y="38140"/>
                  <a:pt x="235545" y="36751"/>
                  <a:pt x="240030" y="39568"/>
                </a:cubicBezTo>
                <a:cubicBezTo>
                  <a:pt x="244515" y="42386"/>
                  <a:pt x="245864" y="48220"/>
                  <a:pt x="243046" y="52705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64" name="Text 62"/>
          <p:cNvSpPr/>
          <p:nvPr/>
        </p:nvSpPr>
        <p:spPr>
          <a:xfrm>
            <a:off x="12534900" y="6057900"/>
            <a:ext cx="15240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学生自评与互评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508000" y="6972300"/>
            <a:ext cx="15240000" cy="1143000"/>
          </a:xfrm>
          <a:custGeom>
            <a:avLst/>
            <a:gdLst/>
            <a:ahLst/>
            <a:cxnLst/>
            <a:rect l="l" t="t" r="r" b="b"/>
            <a:pathLst>
              <a:path w="15240000" h="1143000">
                <a:moveTo>
                  <a:pt x="152396" y="0"/>
                </a:moveTo>
                <a:lnTo>
                  <a:pt x="15087604" y="0"/>
                </a:lnTo>
                <a:cubicBezTo>
                  <a:pt x="15171770" y="0"/>
                  <a:pt x="15240000" y="68230"/>
                  <a:pt x="15240000" y="152396"/>
                </a:cubicBezTo>
                <a:lnTo>
                  <a:pt x="15240000" y="990604"/>
                </a:lnTo>
                <a:cubicBezTo>
                  <a:pt x="15240000" y="1074770"/>
                  <a:pt x="15171770" y="1143000"/>
                  <a:pt x="15087604" y="1143000"/>
                </a:cubicBezTo>
                <a:lnTo>
                  <a:pt x="152396" y="1143000"/>
                </a:lnTo>
                <a:cubicBezTo>
                  <a:pt x="68230" y="1143000"/>
                  <a:pt x="0" y="1074770"/>
                  <a:pt x="0" y="990604"/>
                </a:cubicBezTo>
                <a:lnTo>
                  <a:pt x="0" y="152396"/>
                </a:lnTo>
                <a:cubicBezTo>
                  <a:pt x="0" y="68230"/>
                  <a:pt x="68230" y="0"/>
                  <a:pt x="152396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66" name="Shape 64"/>
          <p:cNvSpPr/>
          <p:nvPr/>
        </p:nvSpPr>
        <p:spPr>
          <a:xfrm>
            <a:off x="809625" y="7353300"/>
            <a:ext cx="285750" cy="381000"/>
          </a:xfrm>
          <a:custGeom>
            <a:avLst/>
            <a:gdLst/>
            <a:ahLst/>
            <a:cxnLst/>
            <a:rect l="l" t="t" r="r" b="b"/>
            <a:pathLst>
              <a:path w="285750" h="381000">
                <a:moveTo>
                  <a:pt x="217959" y="285750"/>
                </a:moveTo>
                <a:cubicBezTo>
                  <a:pt x="223391" y="269156"/>
                  <a:pt x="234255" y="254124"/>
                  <a:pt x="246534" y="241176"/>
                </a:cubicBezTo>
                <a:cubicBezTo>
                  <a:pt x="270867" y="215578"/>
                  <a:pt x="285750" y="180975"/>
                  <a:pt x="285750" y="142875"/>
                </a:cubicBezTo>
                <a:cubicBezTo>
                  <a:pt x="285750" y="63996"/>
                  <a:pt x="221754" y="0"/>
                  <a:pt x="142875" y="0"/>
                </a:cubicBezTo>
                <a:cubicBezTo>
                  <a:pt x="63996" y="0"/>
                  <a:pt x="0" y="63996"/>
                  <a:pt x="0" y="142875"/>
                </a:cubicBezTo>
                <a:cubicBezTo>
                  <a:pt x="0" y="180975"/>
                  <a:pt x="14883" y="215578"/>
                  <a:pt x="39216" y="241176"/>
                </a:cubicBezTo>
                <a:cubicBezTo>
                  <a:pt x="51495" y="254124"/>
                  <a:pt x="62433" y="269156"/>
                  <a:pt x="67791" y="285750"/>
                </a:cubicBezTo>
                <a:lnTo>
                  <a:pt x="217884" y="285750"/>
                </a:lnTo>
                <a:close/>
                <a:moveTo>
                  <a:pt x="214313" y="321469"/>
                </a:moveTo>
                <a:lnTo>
                  <a:pt x="71438" y="321469"/>
                </a:lnTo>
                <a:lnTo>
                  <a:pt x="71438" y="333375"/>
                </a:lnTo>
                <a:cubicBezTo>
                  <a:pt x="71438" y="366266"/>
                  <a:pt x="98078" y="392906"/>
                  <a:pt x="130969" y="392906"/>
                </a:cubicBezTo>
                <a:lnTo>
                  <a:pt x="154781" y="392906"/>
                </a:lnTo>
                <a:cubicBezTo>
                  <a:pt x="187672" y="392906"/>
                  <a:pt x="214313" y="366266"/>
                  <a:pt x="214313" y="333375"/>
                </a:cubicBezTo>
                <a:lnTo>
                  <a:pt x="214313" y="321469"/>
                </a:lnTo>
                <a:close/>
                <a:moveTo>
                  <a:pt x="136922" y="83344"/>
                </a:moveTo>
                <a:cubicBezTo>
                  <a:pt x="107305" y="83344"/>
                  <a:pt x="83344" y="107305"/>
                  <a:pt x="83344" y="136922"/>
                </a:cubicBezTo>
                <a:cubicBezTo>
                  <a:pt x="83344" y="146819"/>
                  <a:pt x="75381" y="154781"/>
                  <a:pt x="65484" y="154781"/>
                </a:cubicBezTo>
                <a:cubicBezTo>
                  <a:pt x="55587" y="154781"/>
                  <a:pt x="47625" y="146819"/>
                  <a:pt x="47625" y="136922"/>
                </a:cubicBezTo>
                <a:cubicBezTo>
                  <a:pt x="47625" y="87585"/>
                  <a:pt x="87585" y="47625"/>
                  <a:pt x="136922" y="47625"/>
                </a:cubicBezTo>
                <a:cubicBezTo>
                  <a:pt x="146819" y="47625"/>
                  <a:pt x="154781" y="55587"/>
                  <a:pt x="154781" y="65484"/>
                </a:cubicBezTo>
                <a:cubicBezTo>
                  <a:pt x="154781" y="75381"/>
                  <a:pt x="146819" y="83344"/>
                  <a:pt x="136922" y="83344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67" name="Text 65"/>
          <p:cNvSpPr/>
          <p:nvPr/>
        </p:nvSpPr>
        <p:spPr>
          <a:xfrm>
            <a:off x="1390650" y="7175500"/>
            <a:ext cx="82550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关键启示</a:t>
            </a:r>
            <a:endParaRPr lang="en-US" sz="1600" dirty="0"/>
          </a:p>
        </p:txBody>
      </p:sp>
      <p:sp>
        <p:nvSpPr>
          <p:cNvPr id="68" name="Text 66"/>
          <p:cNvSpPr/>
          <p:nvPr/>
        </p:nvSpPr>
        <p:spPr>
          <a:xfrm>
            <a:off x="1390650" y="7581900"/>
            <a:ext cx="82296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管理与评价不是束缚，而是为学生的探究搭建</a:t>
            </a:r>
            <a:r>
              <a:rPr lang="en-US" sz="16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安全的脚手架</a:t>
            </a:r>
            <a:r>
              <a:rPr lang="en-US" sz="16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，让他们敢于试错、勇于探究。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kimi-web-img.moonshot.cn/img/nwzimg.wezhan.cn/407426f5e6215e1ac09a9ec3e5095fb7ca884f44.jpeg"/>
          <p:cNvPicPr>
            <a:picLocks noChangeAspect="1"/>
          </p:cNvPicPr>
          <p:nvPr/>
        </p:nvPicPr>
        <p:blipFill>
          <a:blip r:embed="rId1"/>
          <a:srcRect t="28906" b="28906"/>
          <a:stretch>
            <a:fillRect/>
          </a:stretch>
        </p:blipFill>
        <p:spPr>
          <a:xfrm>
            <a:off x="0" y="0"/>
            <a:ext cx="16256000" cy="9144000"/>
          </a:xfrm>
          <a:prstGeom prst="roundRect">
            <a:avLst>
              <a:gd name="adj" fmla="val 0"/>
            </a:avLst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6256000" cy="9144000"/>
          </a:xfrm>
          <a:custGeom>
            <a:avLst/>
            <a:gdLst/>
            <a:ahLst/>
            <a:cxnLst/>
            <a:rect l="l" t="t" r="r" b="b"/>
            <a:pathLst>
              <a:path w="16256000" h="9144000">
                <a:moveTo>
                  <a:pt x="0" y="0"/>
                </a:moveTo>
                <a:lnTo>
                  <a:pt x="16256000" y="0"/>
                </a:lnTo>
                <a:lnTo>
                  <a:pt x="16256000" y="9144000"/>
                </a:lnTo>
                <a:lnTo>
                  <a:pt x="0" y="9144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3A5A40">
                  <a:alpha val="95000"/>
                </a:srgbClr>
              </a:gs>
              <a:gs pos="50000">
                <a:srgbClr val="3A5A40">
                  <a:alpha val="80000"/>
                </a:srgbClr>
              </a:gs>
              <a:gs pos="100000">
                <a:srgbClr val="3A5A40">
                  <a:alpha val="60000"/>
                </a:srgbClr>
              </a:gs>
            </a:gsLst>
            <a:lin ang="16200000" scaled="1"/>
          </a:gradFill>
        </p:spPr>
      </p:sp>
      <p:sp>
        <p:nvSpPr>
          <p:cNvPr id="4" name="Shape 1"/>
          <p:cNvSpPr/>
          <p:nvPr/>
        </p:nvSpPr>
        <p:spPr>
          <a:xfrm>
            <a:off x="6932613" y="1174750"/>
            <a:ext cx="2387600" cy="660400"/>
          </a:xfrm>
          <a:custGeom>
            <a:avLst/>
            <a:gdLst/>
            <a:ahLst/>
            <a:cxnLst/>
            <a:rect l="l" t="t" r="r" b="b"/>
            <a:pathLst>
              <a:path w="2387600" h="660400">
                <a:moveTo>
                  <a:pt x="152401" y="0"/>
                </a:moveTo>
                <a:lnTo>
                  <a:pt x="2235199" y="0"/>
                </a:lnTo>
                <a:cubicBezTo>
                  <a:pt x="2319368" y="0"/>
                  <a:pt x="2387600" y="68232"/>
                  <a:pt x="2387600" y="152401"/>
                </a:cubicBezTo>
                <a:lnTo>
                  <a:pt x="2387600" y="507999"/>
                </a:lnTo>
                <a:cubicBezTo>
                  <a:pt x="2387600" y="592168"/>
                  <a:pt x="2319368" y="660400"/>
                  <a:pt x="2235199" y="660400"/>
                </a:cubicBezTo>
                <a:lnTo>
                  <a:pt x="152401" y="660400"/>
                </a:lnTo>
                <a:cubicBezTo>
                  <a:pt x="68232" y="660400"/>
                  <a:pt x="0" y="592168"/>
                  <a:pt x="0" y="507999"/>
                </a:cubicBezTo>
                <a:lnTo>
                  <a:pt x="0" y="152401"/>
                </a:lnTo>
                <a:cubicBezTo>
                  <a:pt x="0" y="68232"/>
                  <a:pt x="68232" y="0"/>
                  <a:pt x="152401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Text 2"/>
          <p:cNvSpPr/>
          <p:nvPr/>
        </p:nvSpPr>
        <p:spPr>
          <a:xfrm>
            <a:off x="7173913" y="1327150"/>
            <a:ext cx="19050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2000" b="1" kern="0" spc="1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CONCLUSION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1879600" y="2038350"/>
            <a:ext cx="12496800" cy="762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800" b="1" dirty="0">
                <a:solidFill>
                  <a:srgbClr val="F8F6F2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成为"思维脚手架"的搭建者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315200" y="3003550"/>
            <a:ext cx="1625600" cy="50800"/>
          </a:xfrm>
          <a:custGeom>
            <a:avLst/>
            <a:gdLst/>
            <a:ahLst/>
            <a:cxnLst/>
            <a:rect l="l" t="t" r="r" b="b"/>
            <a:pathLst>
              <a:path w="1625600" h="50800">
                <a:moveTo>
                  <a:pt x="25400" y="0"/>
                </a:moveTo>
                <a:lnTo>
                  <a:pt x="1600200" y="0"/>
                </a:lnTo>
                <a:cubicBezTo>
                  <a:pt x="1614219" y="0"/>
                  <a:pt x="1625600" y="11381"/>
                  <a:pt x="1625600" y="25400"/>
                </a:cubicBezTo>
                <a:lnTo>
                  <a:pt x="1625600" y="25400"/>
                </a:lnTo>
                <a:cubicBezTo>
                  <a:pt x="1625600" y="39419"/>
                  <a:pt x="1614219" y="50800"/>
                  <a:pt x="1600200" y="50800"/>
                </a:cubicBezTo>
                <a:lnTo>
                  <a:pt x="25400" y="50800"/>
                </a:lnTo>
                <a:cubicBezTo>
                  <a:pt x="11381" y="50800"/>
                  <a:pt x="0" y="39419"/>
                  <a:pt x="0" y="25400"/>
                </a:cubicBezTo>
                <a:lnTo>
                  <a:pt x="0" y="25400"/>
                </a:lnTo>
                <a:cubicBezTo>
                  <a:pt x="0" y="11381"/>
                  <a:pt x="11381" y="0"/>
                  <a:pt x="254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8" name="Text 5"/>
          <p:cNvSpPr/>
          <p:nvPr/>
        </p:nvSpPr>
        <p:spPr>
          <a:xfrm>
            <a:off x="1968500" y="3257550"/>
            <a:ext cx="12319000" cy="4191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我们的角色，正从知识的</a:t>
            </a:r>
            <a:r>
              <a:rPr lang="en-US" sz="20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"灌输者"</a:t>
            </a: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转变为科学思维的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"教练"</a:t>
            </a: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和探究历程的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"向导"</a:t>
            </a: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。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968500" y="3873500"/>
            <a:ext cx="12319000" cy="4191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优化的实验教学，是在学生攀登科学思维高峰时，为他们搭建恰到好处的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"脚手架"</a:t>
            </a: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——既有挑战，又有支持。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968500" y="4489450"/>
            <a:ext cx="12319000" cy="4191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40000"/>
              </a:lnSpc>
            </a:pP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当孩子们习惯于问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"为什么"</a:t>
            </a:r>
            <a:r>
              <a:rPr lang="en-US" sz="20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、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、时，科学的种子便真正开始萌芽。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2038350" y="5213350"/>
            <a:ext cx="12179300" cy="1765300"/>
          </a:xfrm>
          <a:custGeom>
            <a:avLst/>
            <a:gdLst/>
            <a:ahLst/>
            <a:cxnLst/>
            <a:rect l="l" t="t" r="r" b="b"/>
            <a:pathLst>
              <a:path w="12179300" h="1765300">
                <a:moveTo>
                  <a:pt x="203204" y="0"/>
                </a:moveTo>
                <a:lnTo>
                  <a:pt x="11976096" y="0"/>
                </a:lnTo>
                <a:cubicBezTo>
                  <a:pt x="12088323" y="0"/>
                  <a:pt x="12179300" y="90977"/>
                  <a:pt x="12179300" y="203204"/>
                </a:cubicBezTo>
                <a:lnTo>
                  <a:pt x="12179300" y="1562096"/>
                </a:lnTo>
                <a:cubicBezTo>
                  <a:pt x="12179300" y="1674323"/>
                  <a:pt x="12088323" y="1765300"/>
                  <a:pt x="11976096" y="1765300"/>
                </a:cubicBezTo>
                <a:lnTo>
                  <a:pt x="203204" y="1765300"/>
                </a:lnTo>
                <a:cubicBezTo>
                  <a:pt x="90977" y="1765300"/>
                  <a:pt x="0" y="1674323"/>
                  <a:pt x="0" y="1562096"/>
                </a:cubicBezTo>
                <a:lnTo>
                  <a:pt x="0" y="203204"/>
                </a:lnTo>
                <a:cubicBezTo>
                  <a:pt x="0" y="91053"/>
                  <a:pt x="91053" y="0"/>
                  <a:pt x="203204" y="0"/>
                </a:cubicBezTo>
                <a:close/>
              </a:path>
            </a:pathLst>
          </a:custGeom>
          <a:solidFill>
            <a:srgbClr val="F8F6F2">
              <a:alpha val="10196"/>
            </a:srgbClr>
          </a:solidFill>
          <a:ln w="12700">
            <a:solidFill>
              <a:srgbClr val="F8F6F2">
                <a:alpha val="30196"/>
              </a:srgbClr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384425" y="5473700"/>
            <a:ext cx="400050" cy="457200"/>
          </a:xfrm>
          <a:custGeom>
            <a:avLst/>
            <a:gdLst/>
            <a:ahLst/>
            <a:cxnLst/>
            <a:rect l="l" t="t" r="r" b="b"/>
            <a:pathLst>
              <a:path w="400050" h="457200">
                <a:moveTo>
                  <a:pt x="0" y="192881"/>
                </a:moveTo>
                <a:cubicBezTo>
                  <a:pt x="0" y="133677"/>
                  <a:pt x="47952" y="85725"/>
                  <a:pt x="107156" y="85725"/>
                </a:cubicBezTo>
                <a:lnTo>
                  <a:pt x="114300" y="85725"/>
                </a:lnTo>
                <a:cubicBezTo>
                  <a:pt x="130106" y="85725"/>
                  <a:pt x="142875" y="98494"/>
                  <a:pt x="142875" y="114300"/>
                </a:cubicBezTo>
                <a:cubicBezTo>
                  <a:pt x="142875" y="130106"/>
                  <a:pt x="130106" y="142875"/>
                  <a:pt x="114300" y="142875"/>
                </a:cubicBezTo>
                <a:lnTo>
                  <a:pt x="107156" y="142875"/>
                </a:lnTo>
                <a:cubicBezTo>
                  <a:pt x="79564" y="142875"/>
                  <a:pt x="57150" y="165289"/>
                  <a:pt x="57150" y="192881"/>
                </a:cubicBezTo>
                <a:lnTo>
                  <a:pt x="57150" y="200025"/>
                </a:lnTo>
                <a:lnTo>
                  <a:pt x="114300" y="200025"/>
                </a:lnTo>
                <a:cubicBezTo>
                  <a:pt x="145822" y="200025"/>
                  <a:pt x="171450" y="225653"/>
                  <a:pt x="171450" y="257175"/>
                </a:cubicBezTo>
                <a:lnTo>
                  <a:pt x="171450" y="314325"/>
                </a:lnTo>
                <a:cubicBezTo>
                  <a:pt x="171450" y="345847"/>
                  <a:pt x="145822" y="371475"/>
                  <a:pt x="114300" y="371475"/>
                </a:cubicBezTo>
                <a:lnTo>
                  <a:pt x="57150" y="371475"/>
                </a:lnTo>
                <a:cubicBezTo>
                  <a:pt x="25628" y="371475"/>
                  <a:pt x="0" y="345847"/>
                  <a:pt x="0" y="314325"/>
                </a:cubicBezTo>
                <a:lnTo>
                  <a:pt x="0" y="192881"/>
                </a:lnTo>
                <a:close/>
                <a:moveTo>
                  <a:pt x="228600" y="192881"/>
                </a:moveTo>
                <a:cubicBezTo>
                  <a:pt x="228600" y="133677"/>
                  <a:pt x="276552" y="85725"/>
                  <a:pt x="335756" y="85725"/>
                </a:cubicBezTo>
                <a:lnTo>
                  <a:pt x="342900" y="85725"/>
                </a:lnTo>
                <a:cubicBezTo>
                  <a:pt x="358706" y="85725"/>
                  <a:pt x="371475" y="98494"/>
                  <a:pt x="371475" y="114300"/>
                </a:cubicBezTo>
                <a:cubicBezTo>
                  <a:pt x="371475" y="130106"/>
                  <a:pt x="358706" y="142875"/>
                  <a:pt x="342900" y="142875"/>
                </a:cubicBezTo>
                <a:lnTo>
                  <a:pt x="335756" y="142875"/>
                </a:lnTo>
                <a:cubicBezTo>
                  <a:pt x="308164" y="142875"/>
                  <a:pt x="285750" y="165289"/>
                  <a:pt x="285750" y="192881"/>
                </a:cubicBezTo>
                <a:lnTo>
                  <a:pt x="285750" y="200025"/>
                </a:lnTo>
                <a:lnTo>
                  <a:pt x="342900" y="200025"/>
                </a:lnTo>
                <a:cubicBezTo>
                  <a:pt x="374422" y="200025"/>
                  <a:pt x="400050" y="225653"/>
                  <a:pt x="400050" y="257175"/>
                </a:cubicBezTo>
                <a:lnTo>
                  <a:pt x="400050" y="314325"/>
                </a:lnTo>
                <a:cubicBezTo>
                  <a:pt x="400050" y="345847"/>
                  <a:pt x="374422" y="371475"/>
                  <a:pt x="342900" y="371475"/>
                </a:cubicBezTo>
                <a:lnTo>
                  <a:pt x="285750" y="371475"/>
                </a:lnTo>
                <a:cubicBezTo>
                  <a:pt x="254228" y="371475"/>
                  <a:pt x="228600" y="345847"/>
                  <a:pt x="228600" y="314325"/>
                </a:cubicBezTo>
                <a:lnTo>
                  <a:pt x="228600" y="192881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13" name="Text 10"/>
          <p:cNvSpPr/>
          <p:nvPr/>
        </p:nvSpPr>
        <p:spPr>
          <a:xfrm>
            <a:off x="3124200" y="5473700"/>
            <a:ext cx="10960100" cy="1244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0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优化实验教学，意味着我们要敢于放下对课堂"顺畅"和"答案正确"的执念，去拥抱那些充满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困惑、争论、试错</a:t>
            </a:r>
            <a:r>
              <a:rPr lang="en-US" sz="20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甚至暂时失败的"嘈杂"时刻。正是在这些时刻里，科学思维——那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好奇的目光、审慎的怀疑、严谨的求证</a:t>
            </a:r>
            <a:r>
              <a:rPr lang="en-US" sz="20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——才真正得以生根发芽。</a:t>
            </a:r>
            <a:endParaRPr lang="en-US" sz="1600" dirty="0"/>
          </a:p>
        </p:txBody>
      </p:sp>
      <p:sp>
        <p:nvSpPr>
          <p:cNvPr id="14" name="Shape 11"/>
          <p:cNvSpPr/>
          <p:nvPr/>
        </p:nvSpPr>
        <p:spPr>
          <a:xfrm>
            <a:off x="4806950" y="7289800"/>
            <a:ext cx="2070100" cy="673100"/>
          </a:xfrm>
          <a:custGeom>
            <a:avLst/>
            <a:gdLst/>
            <a:ahLst/>
            <a:cxnLst/>
            <a:rect l="l" t="t" r="r" b="b"/>
            <a:pathLst>
              <a:path w="2070100" h="673100">
                <a:moveTo>
                  <a:pt x="152403" y="0"/>
                </a:moveTo>
                <a:lnTo>
                  <a:pt x="1917697" y="0"/>
                </a:lnTo>
                <a:cubicBezTo>
                  <a:pt x="2001867" y="0"/>
                  <a:pt x="2070100" y="68233"/>
                  <a:pt x="2070100" y="152403"/>
                </a:cubicBezTo>
                <a:lnTo>
                  <a:pt x="2070100" y="520697"/>
                </a:lnTo>
                <a:cubicBezTo>
                  <a:pt x="2070100" y="604867"/>
                  <a:pt x="2001867" y="673100"/>
                  <a:pt x="1917697" y="673100"/>
                </a:cubicBezTo>
                <a:lnTo>
                  <a:pt x="152403" y="673100"/>
                </a:lnTo>
                <a:cubicBezTo>
                  <a:pt x="68233" y="673100"/>
                  <a:pt x="0" y="604867"/>
                  <a:pt x="0" y="520697"/>
                </a:cubicBezTo>
                <a:lnTo>
                  <a:pt x="0" y="152403"/>
                </a:lnTo>
                <a:cubicBezTo>
                  <a:pt x="0" y="68233"/>
                  <a:pt x="68233" y="0"/>
                  <a:pt x="152403" y="0"/>
                </a:cubicBezTo>
                <a:close/>
              </a:path>
            </a:pathLst>
          </a:custGeom>
          <a:solidFill>
            <a:srgbClr val="F8F6F2">
              <a:alpha val="20000"/>
            </a:srgbClr>
          </a:solidFill>
          <a:ln w="12700">
            <a:solidFill>
              <a:srgbClr val="F8F6F2">
                <a:alpha val="40000"/>
              </a:srgbClr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5156200" y="747395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04800" y="19050"/>
                </a:moveTo>
                <a:cubicBezTo>
                  <a:pt x="304800" y="83403"/>
                  <a:pt x="259199" y="137100"/>
                  <a:pt x="198596" y="149662"/>
                </a:cubicBezTo>
                <a:cubicBezTo>
                  <a:pt x="193893" y="115074"/>
                  <a:pt x="178356" y="83939"/>
                  <a:pt x="155436" y="59829"/>
                </a:cubicBezTo>
                <a:cubicBezTo>
                  <a:pt x="179308" y="23813"/>
                  <a:pt x="220206" y="0"/>
                  <a:pt x="266700" y="0"/>
                </a:cubicBezTo>
                <a:lnTo>
                  <a:pt x="285750" y="0"/>
                </a:lnTo>
                <a:cubicBezTo>
                  <a:pt x="296287" y="0"/>
                  <a:pt x="304800" y="8513"/>
                  <a:pt x="304800" y="19050"/>
                </a:cubicBezTo>
                <a:close/>
                <a:moveTo>
                  <a:pt x="0" y="57150"/>
                </a:moveTo>
                <a:cubicBezTo>
                  <a:pt x="0" y="46613"/>
                  <a:pt x="8513" y="38100"/>
                  <a:pt x="19050" y="38100"/>
                </a:cubicBezTo>
                <a:lnTo>
                  <a:pt x="38100" y="38100"/>
                </a:lnTo>
                <a:cubicBezTo>
                  <a:pt x="111740" y="38100"/>
                  <a:pt x="171450" y="97810"/>
                  <a:pt x="171450" y="171450"/>
                </a:cubicBezTo>
                <a:lnTo>
                  <a:pt x="171450" y="285750"/>
                </a:lnTo>
                <a:cubicBezTo>
                  <a:pt x="171450" y="296287"/>
                  <a:pt x="162937" y="304800"/>
                  <a:pt x="152400" y="304800"/>
                </a:cubicBezTo>
                <a:cubicBezTo>
                  <a:pt x="141863" y="304800"/>
                  <a:pt x="133350" y="296287"/>
                  <a:pt x="133350" y="285750"/>
                </a:cubicBezTo>
                <a:lnTo>
                  <a:pt x="133350" y="190500"/>
                </a:lnTo>
                <a:cubicBezTo>
                  <a:pt x="59710" y="190500"/>
                  <a:pt x="0" y="130790"/>
                  <a:pt x="0" y="5715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6" name="Text 13"/>
          <p:cNvSpPr/>
          <p:nvPr/>
        </p:nvSpPr>
        <p:spPr>
          <a:xfrm>
            <a:off x="5594350" y="7448550"/>
            <a:ext cx="102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科学种子</a:t>
            </a:r>
            <a:endParaRPr lang="en-US" sz="1600" dirty="0"/>
          </a:p>
        </p:txBody>
      </p:sp>
      <p:sp>
        <p:nvSpPr>
          <p:cNvPr id="17" name="Shape 14"/>
          <p:cNvSpPr/>
          <p:nvPr/>
        </p:nvSpPr>
        <p:spPr>
          <a:xfrm>
            <a:off x="7092950" y="7289800"/>
            <a:ext cx="2070100" cy="673100"/>
          </a:xfrm>
          <a:custGeom>
            <a:avLst/>
            <a:gdLst/>
            <a:ahLst/>
            <a:cxnLst/>
            <a:rect l="l" t="t" r="r" b="b"/>
            <a:pathLst>
              <a:path w="2070100" h="673100">
                <a:moveTo>
                  <a:pt x="152403" y="0"/>
                </a:moveTo>
                <a:lnTo>
                  <a:pt x="1917697" y="0"/>
                </a:lnTo>
                <a:cubicBezTo>
                  <a:pt x="2001867" y="0"/>
                  <a:pt x="2070100" y="68233"/>
                  <a:pt x="2070100" y="152403"/>
                </a:cubicBezTo>
                <a:lnTo>
                  <a:pt x="2070100" y="520697"/>
                </a:lnTo>
                <a:cubicBezTo>
                  <a:pt x="2070100" y="604867"/>
                  <a:pt x="2001867" y="673100"/>
                  <a:pt x="1917697" y="673100"/>
                </a:cubicBezTo>
                <a:lnTo>
                  <a:pt x="152403" y="673100"/>
                </a:lnTo>
                <a:cubicBezTo>
                  <a:pt x="68233" y="673100"/>
                  <a:pt x="0" y="604867"/>
                  <a:pt x="0" y="520697"/>
                </a:cubicBezTo>
                <a:lnTo>
                  <a:pt x="0" y="152403"/>
                </a:lnTo>
                <a:cubicBezTo>
                  <a:pt x="0" y="68233"/>
                  <a:pt x="68233" y="0"/>
                  <a:pt x="152403" y="0"/>
                </a:cubicBezTo>
                <a:close/>
              </a:path>
            </a:pathLst>
          </a:custGeom>
          <a:solidFill>
            <a:srgbClr val="F8F6F2">
              <a:alpha val="20000"/>
            </a:srgbClr>
          </a:solidFill>
          <a:ln w="12700">
            <a:solidFill>
              <a:srgbClr val="F8F6F2">
                <a:alpha val="40000"/>
              </a:srgbClr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7442200" y="747395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71438" y="33338"/>
                </a:moveTo>
                <a:cubicBezTo>
                  <a:pt x="71438" y="14942"/>
                  <a:pt x="86380" y="0"/>
                  <a:pt x="104775" y="0"/>
                </a:cubicBezTo>
                <a:lnTo>
                  <a:pt x="119062" y="0"/>
                </a:lnTo>
                <a:cubicBezTo>
                  <a:pt x="129600" y="0"/>
                  <a:pt x="138113" y="8513"/>
                  <a:pt x="138113" y="19050"/>
                </a:cubicBezTo>
                <a:lnTo>
                  <a:pt x="138113" y="285750"/>
                </a:lnTo>
                <a:cubicBezTo>
                  <a:pt x="138113" y="296287"/>
                  <a:pt x="129600" y="304800"/>
                  <a:pt x="119062" y="304800"/>
                </a:cubicBezTo>
                <a:lnTo>
                  <a:pt x="100013" y="304800"/>
                </a:lnTo>
                <a:cubicBezTo>
                  <a:pt x="82272" y="304800"/>
                  <a:pt x="67330" y="292656"/>
                  <a:pt x="63103" y="276225"/>
                </a:cubicBezTo>
                <a:cubicBezTo>
                  <a:pt x="62686" y="276225"/>
                  <a:pt x="62329" y="276225"/>
                  <a:pt x="61912" y="276225"/>
                </a:cubicBezTo>
                <a:cubicBezTo>
                  <a:pt x="35600" y="276225"/>
                  <a:pt x="14288" y="254913"/>
                  <a:pt x="14288" y="228600"/>
                </a:cubicBezTo>
                <a:cubicBezTo>
                  <a:pt x="14288" y="217884"/>
                  <a:pt x="17859" y="208002"/>
                  <a:pt x="23813" y="200025"/>
                </a:cubicBezTo>
                <a:cubicBezTo>
                  <a:pt x="12263" y="191333"/>
                  <a:pt x="4763" y="177522"/>
                  <a:pt x="4763" y="161925"/>
                </a:cubicBezTo>
                <a:cubicBezTo>
                  <a:pt x="4763" y="143530"/>
                  <a:pt x="15240" y="127516"/>
                  <a:pt x="30480" y="119598"/>
                </a:cubicBezTo>
                <a:cubicBezTo>
                  <a:pt x="26253" y="112455"/>
                  <a:pt x="23813" y="104120"/>
                  <a:pt x="23813" y="95250"/>
                </a:cubicBezTo>
                <a:cubicBezTo>
                  <a:pt x="23813" y="68937"/>
                  <a:pt x="45125" y="47625"/>
                  <a:pt x="71438" y="47625"/>
                </a:cubicBezTo>
                <a:lnTo>
                  <a:pt x="71438" y="33338"/>
                </a:lnTo>
                <a:close/>
                <a:moveTo>
                  <a:pt x="233363" y="33338"/>
                </a:moveTo>
                <a:lnTo>
                  <a:pt x="233363" y="47625"/>
                </a:lnTo>
                <a:cubicBezTo>
                  <a:pt x="259675" y="47625"/>
                  <a:pt x="280987" y="68937"/>
                  <a:pt x="280987" y="95250"/>
                </a:cubicBezTo>
                <a:cubicBezTo>
                  <a:pt x="280987" y="104180"/>
                  <a:pt x="278547" y="112514"/>
                  <a:pt x="274320" y="119598"/>
                </a:cubicBezTo>
                <a:cubicBezTo>
                  <a:pt x="289620" y="127516"/>
                  <a:pt x="300038" y="143470"/>
                  <a:pt x="300038" y="161925"/>
                </a:cubicBezTo>
                <a:cubicBezTo>
                  <a:pt x="300038" y="177522"/>
                  <a:pt x="292537" y="191333"/>
                  <a:pt x="280987" y="200025"/>
                </a:cubicBezTo>
                <a:cubicBezTo>
                  <a:pt x="286941" y="208002"/>
                  <a:pt x="290513" y="217884"/>
                  <a:pt x="290513" y="228600"/>
                </a:cubicBezTo>
                <a:cubicBezTo>
                  <a:pt x="290513" y="254913"/>
                  <a:pt x="269200" y="276225"/>
                  <a:pt x="242888" y="276225"/>
                </a:cubicBezTo>
                <a:cubicBezTo>
                  <a:pt x="242471" y="276225"/>
                  <a:pt x="242114" y="276225"/>
                  <a:pt x="241697" y="276225"/>
                </a:cubicBezTo>
                <a:cubicBezTo>
                  <a:pt x="237470" y="292656"/>
                  <a:pt x="222528" y="304800"/>
                  <a:pt x="204787" y="304800"/>
                </a:cubicBezTo>
                <a:lnTo>
                  <a:pt x="185738" y="304800"/>
                </a:lnTo>
                <a:cubicBezTo>
                  <a:pt x="175200" y="304800"/>
                  <a:pt x="166688" y="296287"/>
                  <a:pt x="166688" y="285750"/>
                </a:cubicBezTo>
                <a:lnTo>
                  <a:pt x="166688" y="19050"/>
                </a:lnTo>
                <a:cubicBezTo>
                  <a:pt x="166688" y="8513"/>
                  <a:pt x="175200" y="0"/>
                  <a:pt x="185738" y="0"/>
                </a:cubicBezTo>
                <a:lnTo>
                  <a:pt x="200025" y="0"/>
                </a:lnTo>
                <a:cubicBezTo>
                  <a:pt x="218420" y="0"/>
                  <a:pt x="233363" y="14942"/>
                  <a:pt x="233363" y="33338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9" name="Text 16"/>
          <p:cNvSpPr/>
          <p:nvPr/>
        </p:nvSpPr>
        <p:spPr>
          <a:xfrm>
            <a:off x="7880350" y="7448550"/>
            <a:ext cx="102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思维培养</a:t>
            </a:r>
            <a:endParaRPr lang="en-US" sz="1600" dirty="0"/>
          </a:p>
        </p:txBody>
      </p:sp>
      <p:sp>
        <p:nvSpPr>
          <p:cNvPr id="20" name="Shape 17"/>
          <p:cNvSpPr/>
          <p:nvPr/>
        </p:nvSpPr>
        <p:spPr>
          <a:xfrm>
            <a:off x="9378950" y="7289800"/>
            <a:ext cx="2070100" cy="673100"/>
          </a:xfrm>
          <a:custGeom>
            <a:avLst/>
            <a:gdLst/>
            <a:ahLst/>
            <a:cxnLst/>
            <a:rect l="l" t="t" r="r" b="b"/>
            <a:pathLst>
              <a:path w="2070100" h="673100">
                <a:moveTo>
                  <a:pt x="152403" y="0"/>
                </a:moveTo>
                <a:lnTo>
                  <a:pt x="1917697" y="0"/>
                </a:lnTo>
                <a:cubicBezTo>
                  <a:pt x="2001867" y="0"/>
                  <a:pt x="2070100" y="68233"/>
                  <a:pt x="2070100" y="152403"/>
                </a:cubicBezTo>
                <a:lnTo>
                  <a:pt x="2070100" y="520697"/>
                </a:lnTo>
                <a:cubicBezTo>
                  <a:pt x="2070100" y="604867"/>
                  <a:pt x="2001867" y="673100"/>
                  <a:pt x="1917697" y="673100"/>
                </a:cubicBezTo>
                <a:lnTo>
                  <a:pt x="152403" y="673100"/>
                </a:lnTo>
                <a:cubicBezTo>
                  <a:pt x="68233" y="673100"/>
                  <a:pt x="0" y="604867"/>
                  <a:pt x="0" y="520697"/>
                </a:cubicBezTo>
                <a:lnTo>
                  <a:pt x="0" y="152403"/>
                </a:lnTo>
                <a:cubicBezTo>
                  <a:pt x="0" y="68233"/>
                  <a:pt x="68233" y="0"/>
                  <a:pt x="152403" y="0"/>
                </a:cubicBezTo>
                <a:close/>
              </a:path>
            </a:pathLst>
          </a:custGeom>
          <a:solidFill>
            <a:srgbClr val="F8F6F2">
              <a:alpha val="20000"/>
            </a:srgbClr>
          </a:solidFill>
          <a:ln w="12700">
            <a:solidFill>
              <a:srgbClr val="F8F6F2">
                <a:alpha val="40000"/>
              </a:srgbClr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9709150" y="7473950"/>
            <a:ext cx="342900" cy="304800"/>
          </a:xfrm>
          <a:custGeom>
            <a:avLst/>
            <a:gdLst/>
            <a:ahLst/>
            <a:cxnLst/>
            <a:rect l="l" t="t" r="r" b="b"/>
            <a:pathLst>
              <a:path w="342900" h="304800">
                <a:moveTo>
                  <a:pt x="160080" y="31671"/>
                </a:moveTo>
                <a:lnTo>
                  <a:pt x="90666" y="108823"/>
                </a:lnTo>
                <a:cubicBezTo>
                  <a:pt x="87928" y="111859"/>
                  <a:pt x="88047" y="116562"/>
                  <a:pt x="90964" y="119479"/>
                </a:cubicBezTo>
                <a:cubicBezTo>
                  <a:pt x="109121" y="137636"/>
                  <a:pt x="138589" y="137636"/>
                  <a:pt x="156746" y="119479"/>
                </a:cubicBezTo>
                <a:lnTo>
                  <a:pt x="175677" y="100548"/>
                </a:lnTo>
                <a:cubicBezTo>
                  <a:pt x="178177" y="98048"/>
                  <a:pt x="181332" y="96679"/>
                  <a:pt x="184547" y="96441"/>
                </a:cubicBezTo>
                <a:cubicBezTo>
                  <a:pt x="188595" y="96083"/>
                  <a:pt x="192762" y="97453"/>
                  <a:pt x="195858" y="100548"/>
                </a:cubicBezTo>
                <a:lnTo>
                  <a:pt x="300990" y="204787"/>
                </a:lnTo>
                <a:lnTo>
                  <a:pt x="342900" y="171450"/>
                </a:lnTo>
                <a:lnTo>
                  <a:pt x="342900" y="0"/>
                </a:lnTo>
                <a:lnTo>
                  <a:pt x="276225" y="38100"/>
                </a:lnTo>
                <a:lnTo>
                  <a:pt x="262057" y="28635"/>
                </a:lnTo>
                <a:cubicBezTo>
                  <a:pt x="252651" y="22384"/>
                  <a:pt x="241637" y="19050"/>
                  <a:pt x="230326" y="19050"/>
                </a:cubicBezTo>
                <a:lnTo>
                  <a:pt x="188416" y="19050"/>
                </a:lnTo>
                <a:cubicBezTo>
                  <a:pt x="187762" y="19050"/>
                  <a:pt x="187047" y="19050"/>
                  <a:pt x="186392" y="19110"/>
                </a:cubicBezTo>
                <a:cubicBezTo>
                  <a:pt x="176332" y="19645"/>
                  <a:pt x="166866" y="24170"/>
                  <a:pt x="160080" y="31671"/>
                </a:cubicBezTo>
                <a:close/>
                <a:moveTo>
                  <a:pt x="69413" y="89714"/>
                </a:moveTo>
                <a:lnTo>
                  <a:pt x="132993" y="19050"/>
                </a:lnTo>
                <a:lnTo>
                  <a:pt x="109418" y="19050"/>
                </a:lnTo>
                <a:cubicBezTo>
                  <a:pt x="94238" y="19050"/>
                  <a:pt x="79712" y="25063"/>
                  <a:pt x="68997" y="35778"/>
                </a:cubicBezTo>
                <a:lnTo>
                  <a:pt x="0" y="114300"/>
                </a:lnTo>
                <a:lnTo>
                  <a:pt x="0" y="323850"/>
                </a:lnTo>
                <a:lnTo>
                  <a:pt x="85725" y="242888"/>
                </a:lnTo>
                <a:lnTo>
                  <a:pt x="93107" y="249019"/>
                </a:lnTo>
                <a:cubicBezTo>
                  <a:pt x="106799" y="260449"/>
                  <a:pt x="124063" y="266700"/>
                  <a:pt x="141863" y="266700"/>
                </a:cubicBezTo>
                <a:lnTo>
                  <a:pt x="151209" y="266700"/>
                </a:lnTo>
                <a:lnTo>
                  <a:pt x="147042" y="262533"/>
                </a:lnTo>
                <a:cubicBezTo>
                  <a:pt x="141446" y="256937"/>
                  <a:pt x="141446" y="247888"/>
                  <a:pt x="147042" y="242352"/>
                </a:cubicBezTo>
                <a:cubicBezTo>
                  <a:pt x="152638" y="236815"/>
                  <a:pt x="161687" y="236756"/>
                  <a:pt x="167223" y="242352"/>
                </a:cubicBezTo>
                <a:lnTo>
                  <a:pt x="191631" y="266760"/>
                </a:lnTo>
                <a:lnTo>
                  <a:pt x="196989" y="266760"/>
                </a:lnTo>
                <a:cubicBezTo>
                  <a:pt x="208359" y="266760"/>
                  <a:pt x="219492" y="264200"/>
                  <a:pt x="229612" y="259437"/>
                </a:cubicBezTo>
                <a:lnTo>
                  <a:pt x="213717" y="243483"/>
                </a:lnTo>
                <a:cubicBezTo>
                  <a:pt x="208121" y="237887"/>
                  <a:pt x="208121" y="228838"/>
                  <a:pt x="213717" y="223302"/>
                </a:cubicBezTo>
                <a:cubicBezTo>
                  <a:pt x="219313" y="217765"/>
                  <a:pt x="228362" y="217706"/>
                  <a:pt x="233898" y="223302"/>
                </a:cubicBezTo>
                <a:lnTo>
                  <a:pt x="252948" y="242352"/>
                </a:lnTo>
                <a:lnTo>
                  <a:pt x="263366" y="231934"/>
                </a:lnTo>
                <a:cubicBezTo>
                  <a:pt x="268665" y="226635"/>
                  <a:pt x="270212" y="218956"/>
                  <a:pt x="267891" y="212229"/>
                </a:cubicBezTo>
                <a:lnTo>
                  <a:pt x="185797" y="130790"/>
                </a:lnTo>
                <a:lnTo>
                  <a:pt x="176927" y="139660"/>
                </a:lnTo>
                <a:cubicBezTo>
                  <a:pt x="147578" y="169009"/>
                  <a:pt x="100072" y="169009"/>
                  <a:pt x="70723" y="139660"/>
                </a:cubicBezTo>
                <a:cubicBezTo>
                  <a:pt x="57031" y="125968"/>
                  <a:pt x="56495" y="104001"/>
                  <a:pt x="69413" y="89654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2" name="Text 19"/>
          <p:cNvSpPr/>
          <p:nvPr/>
        </p:nvSpPr>
        <p:spPr>
          <a:xfrm>
            <a:off x="10166350" y="7448550"/>
            <a:ext cx="102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8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探究赋能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32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CONTENTS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65200"/>
            <a:ext cx="15621000" cy="762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600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目录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930400"/>
            <a:ext cx="1422400" cy="38100"/>
          </a:xfrm>
          <a:custGeom>
            <a:avLst/>
            <a:gdLst/>
            <a:ahLst/>
            <a:cxnLst/>
            <a:rect l="l" t="t" r="r" b="b"/>
            <a:pathLst>
              <a:path w="1422400" h="38100">
                <a:moveTo>
                  <a:pt x="19050" y="0"/>
                </a:moveTo>
                <a:lnTo>
                  <a:pt x="1403350" y="0"/>
                </a:lnTo>
                <a:cubicBezTo>
                  <a:pt x="1413864" y="0"/>
                  <a:pt x="1422400" y="8536"/>
                  <a:pt x="1422400" y="19050"/>
                </a:cubicBezTo>
                <a:lnTo>
                  <a:pt x="1422400" y="19050"/>
                </a:lnTo>
                <a:cubicBezTo>
                  <a:pt x="1422400" y="29564"/>
                  <a:pt x="1413864" y="38100"/>
                  <a:pt x="14033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508000" y="23749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203200" y="0"/>
                </a:moveTo>
                <a:lnTo>
                  <a:pt x="609600" y="0"/>
                </a:lnTo>
                <a:cubicBezTo>
                  <a:pt x="721749" y="0"/>
                  <a:pt x="812800" y="91051"/>
                  <a:pt x="812800" y="203200"/>
                </a:cubicBezTo>
                <a:lnTo>
                  <a:pt x="812800" y="609600"/>
                </a:lnTo>
                <a:cubicBezTo>
                  <a:pt x="812800" y="721749"/>
                  <a:pt x="721749" y="812800"/>
                  <a:pt x="609600" y="812800"/>
                </a:cubicBezTo>
                <a:lnTo>
                  <a:pt x="203200" y="812800"/>
                </a:lnTo>
                <a:cubicBezTo>
                  <a:pt x="91051" y="812800"/>
                  <a:pt x="0" y="721749"/>
                  <a:pt x="0" y="6096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6" name="Text 4"/>
          <p:cNvSpPr/>
          <p:nvPr/>
        </p:nvSpPr>
        <p:spPr>
          <a:xfrm>
            <a:off x="644525" y="2527300"/>
            <a:ext cx="7620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74800" y="2476500"/>
            <a:ext cx="1981200" cy="381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为什么要优化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574800" y="2959100"/>
            <a:ext cx="19304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现状反思与理念转变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8331200" y="23749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203200" y="0"/>
                </a:moveTo>
                <a:lnTo>
                  <a:pt x="609600" y="0"/>
                </a:lnTo>
                <a:cubicBezTo>
                  <a:pt x="721749" y="0"/>
                  <a:pt x="812800" y="91051"/>
                  <a:pt x="812800" y="203200"/>
                </a:cubicBezTo>
                <a:lnTo>
                  <a:pt x="812800" y="609600"/>
                </a:lnTo>
                <a:cubicBezTo>
                  <a:pt x="812800" y="721749"/>
                  <a:pt x="721749" y="812800"/>
                  <a:pt x="609600" y="812800"/>
                </a:cubicBezTo>
                <a:lnTo>
                  <a:pt x="203200" y="812800"/>
                </a:lnTo>
                <a:cubicBezTo>
                  <a:pt x="91051" y="812800"/>
                  <a:pt x="0" y="721749"/>
                  <a:pt x="0" y="6096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0" name="Text 8"/>
          <p:cNvSpPr/>
          <p:nvPr/>
        </p:nvSpPr>
        <p:spPr>
          <a:xfrm>
            <a:off x="8467725" y="2527300"/>
            <a:ext cx="7620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398000" y="2476500"/>
            <a:ext cx="2895600" cy="381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科学思维的三种类型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398000" y="2959100"/>
            <a:ext cx="28448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实证、逻辑、系统思维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08000" y="35433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203200" y="0"/>
                </a:moveTo>
                <a:lnTo>
                  <a:pt x="609600" y="0"/>
                </a:lnTo>
                <a:cubicBezTo>
                  <a:pt x="721749" y="0"/>
                  <a:pt x="812800" y="91051"/>
                  <a:pt x="812800" y="203200"/>
                </a:cubicBezTo>
                <a:lnTo>
                  <a:pt x="812800" y="609600"/>
                </a:lnTo>
                <a:cubicBezTo>
                  <a:pt x="812800" y="721749"/>
                  <a:pt x="721749" y="812800"/>
                  <a:pt x="609600" y="812800"/>
                </a:cubicBezTo>
                <a:lnTo>
                  <a:pt x="203200" y="812800"/>
                </a:lnTo>
                <a:cubicBezTo>
                  <a:pt x="91051" y="812800"/>
                  <a:pt x="0" y="721749"/>
                  <a:pt x="0" y="6096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4" name="Text 12"/>
          <p:cNvSpPr/>
          <p:nvPr/>
        </p:nvSpPr>
        <p:spPr>
          <a:xfrm>
            <a:off x="644525" y="3695700"/>
            <a:ext cx="7620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574800" y="3644900"/>
            <a:ext cx="2387600" cy="381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实验优化四步法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74800" y="4127500"/>
            <a:ext cx="23368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从问题到解释的完整路径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331200" y="35433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203200" y="0"/>
                </a:moveTo>
                <a:lnTo>
                  <a:pt x="609600" y="0"/>
                </a:lnTo>
                <a:cubicBezTo>
                  <a:pt x="721749" y="0"/>
                  <a:pt x="812800" y="91051"/>
                  <a:pt x="812800" y="203200"/>
                </a:cubicBezTo>
                <a:lnTo>
                  <a:pt x="812800" y="609600"/>
                </a:lnTo>
                <a:cubicBezTo>
                  <a:pt x="812800" y="721749"/>
                  <a:pt x="721749" y="812800"/>
                  <a:pt x="609600" y="812800"/>
                </a:cubicBezTo>
                <a:lnTo>
                  <a:pt x="203200" y="812800"/>
                </a:lnTo>
                <a:cubicBezTo>
                  <a:pt x="91051" y="812800"/>
                  <a:pt x="0" y="721749"/>
                  <a:pt x="0" y="6096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8" name="Text 16"/>
          <p:cNvSpPr/>
          <p:nvPr/>
        </p:nvSpPr>
        <p:spPr>
          <a:xfrm>
            <a:off x="8467725" y="3695700"/>
            <a:ext cx="7620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398000" y="3644900"/>
            <a:ext cx="2590800" cy="381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典型实验优化策略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398000" y="4127500"/>
            <a:ext cx="25400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观察、对比、工程设计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08000" y="47117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203200" y="0"/>
                </a:moveTo>
                <a:lnTo>
                  <a:pt x="609600" y="0"/>
                </a:lnTo>
                <a:cubicBezTo>
                  <a:pt x="721749" y="0"/>
                  <a:pt x="812800" y="91051"/>
                  <a:pt x="812800" y="203200"/>
                </a:cubicBezTo>
                <a:lnTo>
                  <a:pt x="812800" y="609600"/>
                </a:lnTo>
                <a:cubicBezTo>
                  <a:pt x="812800" y="721749"/>
                  <a:pt x="721749" y="812800"/>
                  <a:pt x="609600" y="812800"/>
                </a:cubicBezTo>
                <a:lnTo>
                  <a:pt x="203200" y="812800"/>
                </a:lnTo>
                <a:cubicBezTo>
                  <a:pt x="91051" y="812800"/>
                  <a:pt x="0" y="721749"/>
                  <a:pt x="0" y="6096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22" name="Text 20"/>
          <p:cNvSpPr/>
          <p:nvPr/>
        </p:nvSpPr>
        <p:spPr>
          <a:xfrm>
            <a:off x="644525" y="4864100"/>
            <a:ext cx="7620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574800" y="4813300"/>
            <a:ext cx="1778000" cy="381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实战演练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574800" y="5295900"/>
            <a:ext cx="17272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三类经典实验对比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8331200" y="47117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203200" y="0"/>
                </a:moveTo>
                <a:lnTo>
                  <a:pt x="609600" y="0"/>
                </a:lnTo>
                <a:cubicBezTo>
                  <a:pt x="721749" y="0"/>
                  <a:pt x="812800" y="91051"/>
                  <a:pt x="812800" y="203200"/>
                </a:cubicBezTo>
                <a:lnTo>
                  <a:pt x="812800" y="609600"/>
                </a:lnTo>
                <a:cubicBezTo>
                  <a:pt x="812800" y="721749"/>
                  <a:pt x="721749" y="812800"/>
                  <a:pt x="609600" y="812800"/>
                </a:cubicBezTo>
                <a:lnTo>
                  <a:pt x="203200" y="812800"/>
                </a:lnTo>
                <a:cubicBezTo>
                  <a:pt x="91051" y="812800"/>
                  <a:pt x="0" y="721749"/>
                  <a:pt x="0" y="6096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6" name="Text 24"/>
          <p:cNvSpPr/>
          <p:nvPr/>
        </p:nvSpPr>
        <p:spPr>
          <a:xfrm>
            <a:off x="8467725" y="4864100"/>
            <a:ext cx="7620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06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9398000" y="4813300"/>
            <a:ext cx="2286000" cy="381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教师支持与评价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398000" y="5295900"/>
            <a:ext cx="22352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管理与评价转型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12280900" y="830580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152400" y="84118"/>
                </a:moveTo>
                <a:lnTo>
                  <a:pt x="152400" y="268248"/>
                </a:lnTo>
                <a:lnTo>
                  <a:pt x="152698" y="268129"/>
                </a:lnTo>
                <a:cubicBezTo>
                  <a:pt x="185202" y="254615"/>
                  <a:pt x="220087" y="247650"/>
                  <a:pt x="255270" y="247650"/>
                </a:cubicBezTo>
                <a:lnTo>
                  <a:pt x="266700" y="247650"/>
                </a:lnTo>
                <a:lnTo>
                  <a:pt x="266700" y="57150"/>
                </a:lnTo>
                <a:lnTo>
                  <a:pt x="255270" y="57150"/>
                </a:lnTo>
                <a:cubicBezTo>
                  <a:pt x="230148" y="57150"/>
                  <a:pt x="205204" y="62151"/>
                  <a:pt x="181987" y="71795"/>
                </a:cubicBezTo>
                <a:cubicBezTo>
                  <a:pt x="171986" y="75962"/>
                  <a:pt x="162104" y="80070"/>
                  <a:pt x="152400" y="84118"/>
                </a:cubicBezTo>
                <a:close/>
                <a:moveTo>
                  <a:pt x="137458" y="36612"/>
                </a:moveTo>
                <a:lnTo>
                  <a:pt x="152400" y="42863"/>
                </a:lnTo>
                <a:lnTo>
                  <a:pt x="167342" y="36612"/>
                </a:lnTo>
                <a:cubicBezTo>
                  <a:pt x="195203" y="25003"/>
                  <a:pt x="225088" y="19050"/>
                  <a:pt x="255270" y="19050"/>
                </a:cubicBezTo>
                <a:lnTo>
                  <a:pt x="276225" y="19050"/>
                </a:lnTo>
                <a:cubicBezTo>
                  <a:pt x="292001" y="19050"/>
                  <a:pt x="304800" y="31849"/>
                  <a:pt x="304800" y="47625"/>
                </a:cubicBezTo>
                <a:lnTo>
                  <a:pt x="304800" y="257175"/>
                </a:lnTo>
                <a:cubicBezTo>
                  <a:pt x="304800" y="272951"/>
                  <a:pt x="292001" y="285750"/>
                  <a:pt x="276225" y="285750"/>
                </a:cubicBezTo>
                <a:lnTo>
                  <a:pt x="255270" y="285750"/>
                </a:lnTo>
                <a:cubicBezTo>
                  <a:pt x="225088" y="285750"/>
                  <a:pt x="195203" y="291703"/>
                  <a:pt x="167342" y="303312"/>
                </a:cubicBezTo>
                <a:lnTo>
                  <a:pt x="159722" y="306467"/>
                </a:lnTo>
                <a:cubicBezTo>
                  <a:pt x="155019" y="308431"/>
                  <a:pt x="149781" y="308431"/>
                  <a:pt x="145078" y="306467"/>
                </a:cubicBezTo>
                <a:lnTo>
                  <a:pt x="137458" y="303312"/>
                </a:lnTo>
                <a:cubicBezTo>
                  <a:pt x="109597" y="291703"/>
                  <a:pt x="79712" y="285750"/>
                  <a:pt x="49530" y="285750"/>
                </a:cubicBezTo>
                <a:lnTo>
                  <a:pt x="28575" y="285750"/>
                </a:lnTo>
                <a:cubicBezTo>
                  <a:pt x="12799" y="285750"/>
                  <a:pt x="0" y="272951"/>
                  <a:pt x="0" y="257175"/>
                </a:cubicBezTo>
                <a:lnTo>
                  <a:pt x="0" y="47625"/>
                </a:lnTo>
                <a:cubicBezTo>
                  <a:pt x="0" y="31849"/>
                  <a:pt x="12799" y="19050"/>
                  <a:pt x="28575" y="19050"/>
                </a:cubicBezTo>
                <a:lnTo>
                  <a:pt x="49530" y="19050"/>
                </a:lnTo>
                <a:cubicBezTo>
                  <a:pt x="79712" y="19050"/>
                  <a:pt x="109597" y="25003"/>
                  <a:pt x="137458" y="36612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30" name="Text 28"/>
          <p:cNvSpPr/>
          <p:nvPr/>
        </p:nvSpPr>
        <p:spPr>
          <a:xfrm>
            <a:off x="12776200" y="8280400"/>
            <a:ext cx="30861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让科学思维在实验中生根发芽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32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WHY OPTIMIZE?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544800" cy="609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反思现状：我们可能正在"扼杀"好奇心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676400"/>
            <a:ext cx="1422400" cy="38100"/>
          </a:xfrm>
          <a:custGeom>
            <a:avLst/>
            <a:gdLst/>
            <a:ahLst/>
            <a:cxnLst/>
            <a:rect l="l" t="t" r="r" b="b"/>
            <a:pathLst>
              <a:path w="1422400" h="38100">
                <a:moveTo>
                  <a:pt x="19050" y="0"/>
                </a:moveTo>
                <a:lnTo>
                  <a:pt x="1403350" y="0"/>
                </a:lnTo>
                <a:cubicBezTo>
                  <a:pt x="1413864" y="0"/>
                  <a:pt x="1422400" y="8536"/>
                  <a:pt x="1422400" y="19050"/>
                </a:cubicBezTo>
                <a:lnTo>
                  <a:pt x="1422400" y="19050"/>
                </a:lnTo>
                <a:cubicBezTo>
                  <a:pt x="1422400" y="29564"/>
                  <a:pt x="1413864" y="38100"/>
                  <a:pt x="14033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546100" y="2019300"/>
            <a:ext cx="7378700" cy="2628900"/>
          </a:xfrm>
          <a:custGeom>
            <a:avLst/>
            <a:gdLst/>
            <a:ahLst/>
            <a:cxnLst/>
            <a:rect l="l" t="t" r="r" b="b"/>
            <a:pathLst>
              <a:path w="7378700" h="2628900">
                <a:moveTo>
                  <a:pt x="76200" y="0"/>
                </a:moveTo>
                <a:lnTo>
                  <a:pt x="7226303" y="0"/>
                </a:lnTo>
                <a:cubicBezTo>
                  <a:pt x="7310469" y="0"/>
                  <a:pt x="7378700" y="68231"/>
                  <a:pt x="7378700" y="152397"/>
                </a:cubicBezTo>
                <a:lnTo>
                  <a:pt x="7378700" y="2476503"/>
                </a:lnTo>
                <a:cubicBezTo>
                  <a:pt x="7378700" y="2560669"/>
                  <a:pt x="7310469" y="2628900"/>
                  <a:pt x="7226303" y="2628900"/>
                </a:cubicBezTo>
                <a:lnTo>
                  <a:pt x="76200" y="2628900"/>
                </a:lnTo>
                <a:cubicBezTo>
                  <a:pt x="34144" y="2628900"/>
                  <a:pt x="0" y="2594756"/>
                  <a:pt x="0" y="25527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6" name="Shape 4"/>
          <p:cNvSpPr/>
          <p:nvPr/>
        </p:nvSpPr>
        <p:spPr>
          <a:xfrm>
            <a:off x="546100" y="2019300"/>
            <a:ext cx="76200" cy="2628900"/>
          </a:xfrm>
          <a:custGeom>
            <a:avLst/>
            <a:gdLst/>
            <a:ahLst/>
            <a:cxnLst/>
            <a:rect l="l" t="t" r="r" b="b"/>
            <a:pathLst>
              <a:path w="76200" h="2628900">
                <a:moveTo>
                  <a:pt x="76200" y="0"/>
                </a:moveTo>
                <a:lnTo>
                  <a:pt x="76200" y="0"/>
                </a:lnTo>
                <a:lnTo>
                  <a:pt x="76200" y="2628900"/>
                </a:lnTo>
                <a:lnTo>
                  <a:pt x="76200" y="2628900"/>
                </a:lnTo>
                <a:cubicBezTo>
                  <a:pt x="34144" y="2628900"/>
                  <a:pt x="0" y="2594756"/>
                  <a:pt x="0" y="25527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7" name="Shape 5"/>
          <p:cNvSpPr/>
          <p:nvPr/>
        </p:nvSpPr>
        <p:spPr>
          <a:xfrm>
            <a:off x="939800" y="23622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190500" y="0"/>
                </a:moveTo>
                <a:cubicBezTo>
                  <a:pt x="201439" y="0"/>
                  <a:pt x="211485" y="6028"/>
                  <a:pt x="216694" y="15627"/>
                </a:cubicBezTo>
                <a:lnTo>
                  <a:pt x="377428" y="313283"/>
                </a:lnTo>
                <a:cubicBezTo>
                  <a:pt x="382414" y="322511"/>
                  <a:pt x="382191" y="333673"/>
                  <a:pt x="376833" y="342677"/>
                </a:cubicBezTo>
                <a:cubicBezTo>
                  <a:pt x="371475" y="351681"/>
                  <a:pt x="361727" y="357188"/>
                  <a:pt x="351234" y="357188"/>
                </a:cubicBezTo>
                <a:lnTo>
                  <a:pt x="29766" y="357188"/>
                </a:lnTo>
                <a:cubicBezTo>
                  <a:pt x="19273" y="357188"/>
                  <a:pt x="9599" y="351681"/>
                  <a:pt x="4167" y="342677"/>
                </a:cubicBezTo>
                <a:cubicBezTo>
                  <a:pt x="-1265" y="333673"/>
                  <a:pt x="-1414" y="322511"/>
                  <a:pt x="3572" y="313283"/>
                </a:cubicBezTo>
                <a:lnTo>
                  <a:pt x="164306" y="15627"/>
                </a:lnTo>
                <a:cubicBezTo>
                  <a:pt x="169515" y="6028"/>
                  <a:pt x="179561" y="0"/>
                  <a:pt x="190500" y="0"/>
                </a:cubicBezTo>
                <a:close/>
                <a:moveTo>
                  <a:pt x="190500" y="125016"/>
                </a:moveTo>
                <a:cubicBezTo>
                  <a:pt x="180603" y="125016"/>
                  <a:pt x="172641" y="132978"/>
                  <a:pt x="172641" y="142875"/>
                </a:cubicBezTo>
                <a:lnTo>
                  <a:pt x="172641" y="226219"/>
                </a:lnTo>
                <a:cubicBezTo>
                  <a:pt x="172641" y="236116"/>
                  <a:pt x="180603" y="244078"/>
                  <a:pt x="190500" y="244078"/>
                </a:cubicBezTo>
                <a:cubicBezTo>
                  <a:pt x="200397" y="244078"/>
                  <a:pt x="208359" y="236116"/>
                  <a:pt x="208359" y="226219"/>
                </a:cubicBezTo>
                <a:lnTo>
                  <a:pt x="208359" y="142875"/>
                </a:lnTo>
                <a:cubicBezTo>
                  <a:pt x="208359" y="132978"/>
                  <a:pt x="200397" y="125016"/>
                  <a:pt x="190500" y="125016"/>
                </a:cubicBezTo>
                <a:close/>
                <a:moveTo>
                  <a:pt x="210369" y="285750"/>
                </a:moveTo>
                <a:cubicBezTo>
                  <a:pt x="210821" y="278375"/>
                  <a:pt x="207143" y="271358"/>
                  <a:pt x="200820" y="267534"/>
                </a:cubicBezTo>
                <a:cubicBezTo>
                  <a:pt x="194498" y="263710"/>
                  <a:pt x="186576" y="263710"/>
                  <a:pt x="180254" y="267534"/>
                </a:cubicBezTo>
                <a:cubicBezTo>
                  <a:pt x="173932" y="271358"/>
                  <a:pt x="170254" y="278375"/>
                  <a:pt x="170706" y="285750"/>
                </a:cubicBezTo>
                <a:cubicBezTo>
                  <a:pt x="170254" y="293125"/>
                  <a:pt x="173932" y="300142"/>
                  <a:pt x="180254" y="303966"/>
                </a:cubicBezTo>
                <a:cubicBezTo>
                  <a:pt x="186576" y="307790"/>
                  <a:pt x="194498" y="307790"/>
                  <a:pt x="200820" y="303966"/>
                </a:cubicBezTo>
                <a:cubicBezTo>
                  <a:pt x="207143" y="300142"/>
                  <a:pt x="210821" y="293125"/>
                  <a:pt x="210369" y="28575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8" name="Text 6"/>
          <p:cNvSpPr/>
          <p:nvPr/>
        </p:nvSpPr>
        <p:spPr>
          <a:xfrm>
            <a:off x="1517650" y="2324100"/>
            <a:ext cx="17145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常见误区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89000" y="2984500"/>
            <a:ext cx="6858000" cy="4191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0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实验教学沦为</a:t>
            </a:r>
            <a:r>
              <a:rPr lang="en-US" sz="20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"食谱式"操作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89000" y="3600450"/>
            <a:ext cx="6845300" cy="749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2F3E46">
                    <a:alpha val="8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教师提供固定步骤，学生"照方抓药"验证已知结论。看似完成了实验，实则剥夺了学生真正的探究机会。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546100" y="4902200"/>
            <a:ext cx="7378700" cy="2844800"/>
          </a:xfrm>
          <a:custGeom>
            <a:avLst/>
            <a:gdLst/>
            <a:ahLst/>
            <a:cxnLst/>
            <a:rect l="l" t="t" r="r" b="b"/>
            <a:pathLst>
              <a:path w="7378700" h="2844800">
                <a:moveTo>
                  <a:pt x="76200" y="0"/>
                </a:moveTo>
                <a:lnTo>
                  <a:pt x="7226304" y="0"/>
                </a:lnTo>
                <a:cubicBezTo>
                  <a:pt x="7310470" y="0"/>
                  <a:pt x="7378700" y="68230"/>
                  <a:pt x="7378700" y="152396"/>
                </a:cubicBezTo>
                <a:lnTo>
                  <a:pt x="7378700" y="2692404"/>
                </a:lnTo>
                <a:cubicBezTo>
                  <a:pt x="7378700" y="2776570"/>
                  <a:pt x="7310470" y="2844800"/>
                  <a:pt x="7226304" y="2844800"/>
                </a:cubicBezTo>
                <a:lnTo>
                  <a:pt x="76200" y="2844800"/>
                </a:lnTo>
                <a:cubicBezTo>
                  <a:pt x="34144" y="2844800"/>
                  <a:pt x="0" y="2810656"/>
                  <a:pt x="0" y="27686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12" name="Shape 10"/>
          <p:cNvSpPr/>
          <p:nvPr/>
        </p:nvSpPr>
        <p:spPr>
          <a:xfrm>
            <a:off x="546100" y="4902200"/>
            <a:ext cx="76200" cy="2844800"/>
          </a:xfrm>
          <a:custGeom>
            <a:avLst/>
            <a:gdLst/>
            <a:ahLst/>
            <a:cxnLst/>
            <a:rect l="l" t="t" r="r" b="b"/>
            <a:pathLst>
              <a:path w="76200" h="2844800">
                <a:moveTo>
                  <a:pt x="76200" y="0"/>
                </a:moveTo>
                <a:lnTo>
                  <a:pt x="76200" y="0"/>
                </a:lnTo>
                <a:lnTo>
                  <a:pt x="76200" y="2844800"/>
                </a:lnTo>
                <a:lnTo>
                  <a:pt x="76200" y="2844800"/>
                </a:lnTo>
                <a:cubicBezTo>
                  <a:pt x="34144" y="2844800"/>
                  <a:pt x="0" y="2810656"/>
                  <a:pt x="0" y="27686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3" name="Shape 11"/>
          <p:cNvSpPr/>
          <p:nvPr/>
        </p:nvSpPr>
        <p:spPr>
          <a:xfrm>
            <a:off x="939800" y="5245100"/>
            <a:ext cx="381000" cy="381000"/>
          </a:xfrm>
          <a:custGeom>
            <a:avLst/>
            <a:gdLst/>
            <a:ahLst/>
            <a:cxnLst/>
            <a:rect l="l" t="t" r="r" b="b"/>
            <a:pathLst>
              <a:path w="381000" h="381000">
                <a:moveTo>
                  <a:pt x="89297" y="41672"/>
                </a:moveTo>
                <a:cubicBezTo>
                  <a:pt x="89297" y="18678"/>
                  <a:pt x="107975" y="0"/>
                  <a:pt x="130969" y="0"/>
                </a:cubicBezTo>
                <a:lnTo>
                  <a:pt x="148828" y="0"/>
                </a:lnTo>
                <a:cubicBezTo>
                  <a:pt x="161999" y="0"/>
                  <a:pt x="172641" y="10641"/>
                  <a:pt x="172641" y="23812"/>
                </a:cubicBezTo>
                <a:lnTo>
                  <a:pt x="172641" y="357188"/>
                </a:lnTo>
                <a:cubicBezTo>
                  <a:pt x="172641" y="370359"/>
                  <a:pt x="161999" y="381000"/>
                  <a:pt x="148828" y="381000"/>
                </a:cubicBezTo>
                <a:lnTo>
                  <a:pt x="125016" y="381000"/>
                </a:lnTo>
                <a:cubicBezTo>
                  <a:pt x="102840" y="381000"/>
                  <a:pt x="84162" y="365820"/>
                  <a:pt x="78879" y="345281"/>
                </a:cubicBezTo>
                <a:cubicBezTo>
                  <a:pt x="78358" y="345281"/>
                  <a:pt x="77912" y="345281"/>
                  <a:pt x="77391" y="345281"/>
                </a:cubicBezTo>
                <a:cubicBezTo>
                  <a:pt x="44500" y="345281"/>
                  <a:pt x="17859" y="318641"/>
                  <a:pt x="17859" y="285750"/>
                </a:cubicBezTo>
                <a:cubicBezTo>
                  <a:pt x="17859" y="272355"/>
                  <a:pt x="22324" y="260003"/>
                  <a:pt x="29766" y="250031"/>
                </a:cubicBezTo>
                <a:cubicBezTo>
                  <a:pt x="15329" y="239167"/>
                  <a:pt x="5953" y="221903"/>
                  <a:pt x="5953" y="202406"/>
                </a:cubicBezTo>
                <a:cubicBezTo>
                  <a:pt x="5953" y="179412"/>
                  <a:pt x="19050" y="159395"/>
                  <a:pt x="38100" y="149498"/>
                </a:cubicBezTo>
                <a:cubicBezTo>
                  <a:pt x="32817" y="140568"/>
                  <a:pt x="29766" y="130150"/>
                  <a:pt x="29766" y="119063"/>
                </a:cubicBezTo>
                <a:cubicBezTo>
                  <a:pt x="29766" y="86171"/>
                  <a:pt x="56406" y="59531"/>
                  <a:pt x="89297" y="59531"/>
                </a:cubicBezTo>
                <a:lnTo>
                  <a:pt x="89297" y="41672"/>
                </a:lnTo>
                <a:close/>
                <a:moveTo>
                  <a:pt x="291703" y="41672"/>
                </a:moveTo>
                <a:lnTo>
                  <a:pt x="291703" y="59531"/>
                </a:lnTo>
                <a:cubicBezTo>
                  <a:pt x="324594" y="59531"/>
                  <a:pt x="351234" y="86171"/>
                  <a:pt x="351234" y="119063"/>
                </a:cubicBezTo>
                <a:cubicBezTo>
                  <a:pt x="351234" y="130225"/>
                  <a:pt x="348183" y="140643"/>
                  <a:pt x="342900" y="149498"/>
                </a:cubicBezTo>
                <a:cubicBezTo>
                  <a:pt x="362024" y="159395"/>
                  <a:pt x="375047" y="179338"/>
                  <a:pt x="375047" y="202406"/>
                </a:cubicBezTo>
                <a:cubicBezTo>
                  <a:pt x="375047" y="221903"/>
                  <a:pt x="365671" y="239167"/>
                  <a:pt x="351234" y="250031"/>
                </a:cubicBezTo>
                <a:cubicBezTo>
                  <a:pt x="358676" y="260003"/>
                  <a:pt x="363141" y="272355"/>
                  <a:pt x="363141" y="285750"/>
                </a:cubicBezTo>
                <a:cubicBezTo>
                  <a:pt x="363141" y="318641"/>
                  <a:pt x="336500" y="345281"/>
                  <a:pt x="303609" y="345281"/>
                </a:cubicBezTo>
                <a:cubicBezTo>
                  <a:pt x="303088" y="345281"/>
                  <a:pt x="302642" y="345281"/>
                  <a:pt x="302121" y="345281"/>
                </a:cubicBezTo>
                <a:cubicBezTo>
                  <a:pt x="296838" y="365820"/>
                  <a:pt x="278160" y="381000"/>
                  <a:pt x="255984" y="381000"/>
                </a:cubicBezTo>
                <a:lnTo>
                  <a:pt x="232172" y="381000"/>
                </a:lnTo>
                <a:cubicBezTo>
                  <a:pt x="219001" y="381000"/>
                  <a:pt x="208359" y="370359"/>
                  <a:pt x="208359" y="357188"/>
                </a:cubicBezTo>
                <a:lnTo>
                  <a:pt x="208359" y="23812"/>
                </a:lnTo>
                <a:cubicBezTo>
                  <a:pt x="208359" y="10641"/>
                  <a:pt x="219001" y="0"/>
                  <a:pt x="232172" y="0"/>
                </a:cubicBezTo>
                <a:lnTo>
                  <a:pt x="250031" y="0"/>
                </a:lnTo>
                <a:cubicBezTo>
                  <a:pt x="273025" y="0"/>
                  <a:pt x="291703" y="18678"/>
                  <a:pt x="291703" y="41672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4" name="Text 12"/>
          <p:cNvSpPr/>
          <p:nvPr/>
        </p:nvSpPr>
        <p:spPr>
          <a:xfrm>
            <a:off x="1517650" y="5207000"/>
            <a:ext cx="17145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问题所在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889000" y="586740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03200" y="0"/>
                </a:moveTo>
                <a:lnTo>
                  <a:pt x="203200" y="0"/>
                </a:lnTo>
                <a:cubicBezTo>
                  <a:pt x="315349" y="0"/>
                  <a:pt x="406400" y="91051"/>
                  <a:pt x="406400" y="203200"/>
                </a:cubicBezTo>
                <a:lnTo>
                  <a:pt x="406400" y="203200"/>
                </a:lnTo>
                <a:cubicBezTo>
                  <a:pt x="406400" y="315349"/>
                  <a:pt x="315349" y="406400"/>
                  <a:pt x="203200" y="406400"/>
                </a:cubicBezTo>
                <a:lnTo>
                  <a:pt x="203200" y="406400"/>
                </a:lnTo>
                <a:cubicBezTo>
                  <a:pt x="91051" y="406400"/>
                  <a:pt x="0" y="315349"/>
                  <a:pt x="0" y="2032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6" name="Text 14"/>
          <p:cNvSpPr/>
          <p:nvPr/>
        </p:nvSpPr>
        <p:spPr>
          <a:xfrm>
            <a:off x="1052116" y="5918200"/>
            <a:ext cx="177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1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47800" y="5867400"/>
            <a:ext cx="4914900" cy="419100"/>
          </a:xfrm>
          <a:prstGeom prst="rect">
            <a:avLst/>
          </a:prstGeom>
          <a:noFill/>
        </p:spPr>
        <p:txBody>
          <a:bodyPr wrap="square" lIns="0" tIns="5080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只动手，不动脑</a:t>
            </a: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：学生机械执行指令，缺乏思考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889000" y="6442075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03200" y="0"/>
                </a:moveTo>
                <a:lnTo>
                  <a:pt x="203200" y="0"/>
                </a:lnTo>
                <a:cubicBezTo>
                  <a:pt x="315349" y="0"/>
                  <a:pt x="406400" y="91051"/>
                  <a:pt x="406400" y="203200"/>
                </a:cubicBezTo>
                <a:lnTo>
                  <a:pt x="406400" y="203200"/>
                </a:lnTo>
                <a:cubicBezTo>
                  <a:pt x="406400" y="315349"/>
                  <a:pt x="315349" y="406400"/>
                  <a:pt x="203200" y="406400"/>
                </a:cubicBezTo>
                <a:lnTo>
                  <a:pt x="203200" y="406400"/>
                </a:lnTo>
                <a:cubicBezTo>
                  <a:pt x="91051" y="406400"/>
                  <a:pt x="0" y="315349"/>
                  <a:pt x="0" y="2032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9" name="Text 17"/>
          <p:cNvSpPr/>
          <p:nvPr/>
        </p:nvSpPr>
        <p:spPr>
          <a:xfrm>
            <a:off x="1035050" y="6492875"/>
            <a:ext cx="2159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2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47800" y="6442075"/>
            <a:ext cx="4914900" cy="419100"/>
          </a:xfrm>
          <a:prstGeom prst="rect">
            <a:avLst/>
          </a:prstGeom>
          <a:noFill/>
        </p:spPr>
        <p:txBody>
          <a:bodyPr wrap="square" lIns="0" tIns="5080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知其然，不知其所以然</a:t>
            </a: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：不理解实验背后的原理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889000" y="7016750"/>
            <a:ext cx="406400" cy="406400"/>
          </a:xfrm>
          <a:custGeom>
            <a:avLst/>
            <a:gdLst/>
            <a:ahLst/>
            <a:cxnLst/>
            <a:rect l="l" t="t" r="r" b="b"/>
            <a:pathLst>
              <a:path w="406400" h="406400">
                <a:moveTo>
                  <a:pt x="203200" y="0"/>
                </a:moveTo>
                <a:lnTo>
                  <a:pt x="203200" y="0"/>
                </a:lnTo>
                <a:cubicBezTo>
                  <a:pt x="315349" y="0"/>
                  <a:pt x="406400" y="91051"/>
                  <a:pt x="406400" y="203200"/>
                </a:cubicBezTo>
                <a:lnTo>
                  <a:pt x="406400" y="203200"/>
                </a:lnTo>
                <a:cubicBezTo>
                  <a:pt x="406400" y="315349"/>
                  <a:pt x="315349" y="406400"/>
                  <a:pt x="203200" y="406400"/>
                </a:cubicBezTo>
                <a:lnTo>
                  <a:pt x="203200" y="406400"/>
                </a:lnTo>
                <a:cubicBezTo>
                  <a:pt x="91051" y="406400"/>
                  <a:pt x="0" y="315349"/>
                  <a:pt x="0" y="203200"/>
                </a:cubicBezTo>
                <a:lnTo>
                  <a:pt x="0" y="203200"/>
                </a:lnTo>
                <a:cubicBezTo>
                  <a:pt x="0" y="91051"/>
                  <a:pt x="91051" y="0"/>
                  <a:pt x="203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2" name="Text 20"/>
          <p:cNvSpPr/>
          <p:nvPr/>
        </p:nvSpPr>
        <p:spPr>
          <a:xfrm>
            <a:off x="1032272" y="7067550"/>
            <a:ext cx="2159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3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447800" y="7016750"/>
            <a:ext cx="5372100" cy="419100"/>
          </a:xfrm>
          <a:prstGeom prst="rect">
            <a:avLst/>
          </a:prstGeom>
          <a:noFill/>
        </p:spPr>
        <p:txBody>
          <a:bodyPr wrap="square" lIns="0" tIns="5080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没有体验真正的探究过程</a:t>
            </a: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：错过培养科学思维的机会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343900" y="2032000"/>
            <a:ext cx="7391400" cy="5130800"/>
          </a:xfrm>
          <a:custGeom>
            <a:avLst/>
            <a:gdLst/>
            <a:ahLst/>
            <a:cxnLst/>
            <a:rect l="l" t="t" r="r" b="b"/>
            <a:pathLst>
              <a:path w="7391400" h="5130800">
                <a:moveTo>
                  <a:pt x="152385" y="0"/>
                </a:moveTo>
                <a:lnTo>
                  <a:pt x="7239015" y="0"/>
                </a:lnTo>
                <a:cubicBezTo>
                  <a:pt x="7323175" y="0"/>
                  <a:pt x="7391400" y="68225"/>
                  <a:pt x="7391400" y="152385"/>
                </a:cubicBezTo>
                <a:lnTo>
                  <a:pt x="7391400" y="4978415"/>
                </a:lnTo>
                <a:cubicBezTo>
                  <a:pt x="7391400" y="5062575"/>
                  <a:pt x="7323175" y="5130800"/>
                  <a:pt x="7239015" y="5130800"/>
                </a:cubicBezTo>
                <a:lnTo>
                  <a:pt x="152385" y="5130800"/>
                </a:lnTo>
                <a:cubicBezTo>
                  <a:pt x="68225" y="5130800"/>
                  <a:pt x="0" y="5062575"/>
                  <a:pt x="0" y="4978415"/>
                </a:cubicBezTo>
                <a:lnTo>
                  <a:pt x="0" y="152385"/>
                </a:lnTo>
                <a:cubicBezTo>
                  <a:pt x="0" y="68281"/>
                  <a:pt x="68281" y="0"/>
                  <a:pt x="152385" y="0"/>
                </a:cubicBezTo>
                <a:close/>
              </a:path>
            </a:pathLst>
          </a:custGeom>
          <a:solidFill>
            <a:srgbClr val="F8F6F2"/>
          </a:solidFill>
          <a:ln w="25400">
            <a:solidFill>
              <a:srgbClr val="A39B8B">
                <a:alpha val="30196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585200" y="2349500"/>
            <a:ext cx="69088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典型对比案例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8661400" y="3009900"/>
            <a:ext cx="1219200" cy="508000"/>
          </a:xfrm>
          <a:custGeom>
            <a:avLst/>
            <a:gdLst/>
            <a:ahLst/>
            <a:cxnLst/>
            <a:rect l="l" t="t" r="r" b="b"/>
            <a:pathLst>
              <a:path w="1219200" h="508000">
                <a:moveTo>
                  <a:pt x="101600" y="0"/>
                </a:moveTo>
                <a:lnTo>
                  <a:pt x="1117600" y="0"/>
                </a:lnTo>
                <a:cubicBezTo>
                  <a:pt x="1173675" y="0"/>
                  <a:pt x="1219200" y="45525"/>
                  <a:pt x="1219200" y="101600"/>
                </a:cubicBezTo>
                <a:lnTo>
                  <a:pt x="1219200" y="406400"/>
                </a:lnTo>
                <a:cubicBezTo>
                  <a:pt x="1219200" y="462475"/>
                  <a:pt x="1173675" y="508000"/>
                  <a:pt x="11176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27" name="Text 25"/>
          <p:cNvSpPr/>
          <p:nvPr/>
        </p:nvSpPr>
        <p:spPr>
          <a:xfrm>
            <a:off x="8864600" y="3124200"/>
            <a:ext cx="914400" cy="279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传统方式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8661400" y="3670300"/>
            <a:ext cx="6870700" cy="368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教师演示"过滤"，学生重复操作，结论是"过滤能分离不溶物"。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686800" y="4244975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99469" y="110569"/>
                </a:moveTo>
                <a:cubicBezTo>
                  <a:pt x="204430" y="105608"/>
                  <a:pt x="204430" y="97552"/>
                  <a:pt x="199469" y="92591"/>
                </a:cubicBezTo>
                <a:lnTo>
                  <a:pt x="135969" y="29091"/>
                </a:lnTo>
                <a:cubicBezTo>
                  <a:pt x="131008" y="24130"/>
                  <a:pt x="122952" y="24130"/>
                  <a:pt x="117991" y="29091"/>
                </a:cubicBezTo>
                <a:cubicBezTo>
                  <a:pt x="113030" y="34052"/>
                  <a:pt x="113030" y="42108"/>
                  <a:pt x="117991" y="47069"/>
                </a:cubicBezTo>
                <a:lnTo>
                  <a:pt x="159822" y="88900"/>
                </a:lnTo>
                <a:lnTo>
                  <a:pt x="12700" y="88900"/>
                </a:lnTo>
                <a:cubicBezTo>
                  <a:pt x="5675" y="88900"/>
                  <a:pt x="0" y="94575"/>
                  <a:pt x="0" y="101600"/>
                </a:cubicBezTo>
                <a:cubicBezTo>
                  <a:pt x="0" y="108625"/>
                  <a:pt x="5675" y="114300"/>
                  <a:pt x="12700" y="114300"/>
                </a:cubicBezTo>
                <a:lnTo>
                  <a:pt x="159822" y="114300"/>
                </a:lnTo>
                <a:lnTo>
                  <a:pt x="117991" y="156131"/>
                </a:lnTo>
                <a:cubicBezTo>
                  <a:pt x="113030" y="161092"/>
                  <a:pt x="113030" y="169148"/>
                  <a:pt x="117991" y="174109"/>
                </a:cubicBezTo>
                <a:cubicBezTo>
                  <a:pt x="122952" y="179070"/>
                  <a:pt x="131008" y="179070"/>
                  <a:pt x="135969" y="174109"/>
                </a:cubicBezTo>
                <a:lnTo>
                  <a:pt x="199469" y="110609"/>
                </a:lnTo>
                <a:close/>
              </a:path>
            </a:pathLst>
          </a:custGeom>
          <a:solidFill>
            <a:srgbClr val="A39B8B"/>
          </a:solidFill>
        </p:spPr>
      </p:sp>
      <p:sp>
        <p:nvSpPr>
          <p:cNvPr id="30" name="Text 28"/>
          <p:cNvSpPr/>
          <p:nvPr/>
        </p:nvSpPr>
        <p:spPr>
          <a:xfrm>
            <a:off x="9017000" y="4194175"/>
            <a:ext cx="27432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验证已知结论，缺乏探究空间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8661400" y="4752975"/>
            <a:ext cx="6756400" cy="25400"/>
          </a:xfrm>
          <a:custGeom>
            <a:avLst/>
            <a:gdLst/>
            <a:ahLst/>
            <a:cxnLst/>
            <a:rect l="l" t="t" r="r" b="b"/>
            <a:pathLst>
              <a:path w="6756400" h="25400">
                <a:moveTo>
                  <a:pt x="0" y="0"/>
                </a:moveTo>
                <a:lnTo>
                  <a:pt x="6756400" y="0"/>
                </a:lnTo>
                <a:lnTo>
                  <a:pt x="6756400" y="25400"/>
                </a:lnTo>
                <a:lnTo>
                  <a:pt x="0" y="25400"/>
                </a:lnTo>
                <a:lnTo>
                  <a:pt x="0" y="0"/>
                </a:lnTo>
                <a:close/>
              </a:path>
            </a:pathLst>
          </a:custGeom>
          <a:solidFill>
            <a:srgbClr val="A39B8B">
              <a:alpha val="30196"/>
            </a:srgbClr>
          </a:solidFill>
        </p:spPr>
      </p:sp>
      <p:sp>
        <p:nvSpPr>
          <p:cNvPr id="32" name="Shape 30"/>
          <p:cNvSpPr/>
          <p:nvPr/>
        </p:nvSpPr>
        <p:spPr>
          <a:xfrm>
            <a:off x="8661400" y="4981575"/>
            <a:ext cx="1219200" cy="508000"/>
          </a:xfrm>
          <a:custGeom>
            <a:avLst/>
            <a:gdLst/>
            <a:ahLst/>
            <a:cxnLst/>
            <a:rect l="l" t="t" r="r" b="b"/>
            <a:pathLst>
              <a:path w="1219200" h="508000">
                <a:moveTo>
                  <a:pt x="101600" y="0"/>
                </a:moveTo>
                <a:lnTo>
                  <a:pt x="1117600" y="0"/>
                </a:lnTo>
                <a:cubicBezTo>
                  <a:pt x="1173675" y="0"/>
                  <a:pt x="1219200" y="45525"/>
                  <a:pt x="1219200" y="101600"/>
                </a:cubicBezTo>
                <a:lnTo>
                  <a:pt x="1219200" y="406400"/>
                </a:lnTo>
                <a:cubicBezTo>
                  <a:pt x="1219200" y="462475"/>
                  <a:pt x="1173675" y="508000"/>
                  <a:pt x="11176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33" name="Text 31"/>
          <p:cNvSpPr/>
          <p:nvPr/>
        </p:nvSpPr>
        <p:spPr>
          <a:xfrm>
            <a:off x="8864600" y="5095875"/>
            <a:ext cx="914400" cy="279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优化方向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8661400" y="5641975"/>
            <a:ext cx="6870700" cy="749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提出真实问题："如何设计一个净水装置？"让学生自主探究过滤的原理与应用。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8686800" y="6588125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99469" y="110569"/>
                </a:moveTo>
                <a:cubicBezTo>
                  <a:pt x="204430" y="105608"/>
                  <a:pt x="204430" y="97552"/>
                  <a:pt x="199469" y="92591"/>
                </a:cubicBezTo>
                <a:lnTo>
                  <a:pt x="135969" y="29091"/>
                </a:lnTo>
                <a:cubicBezTo>
                  <a:pt x="131008" y="24130"/>
                  <a:pt x="122952" y="24130"/>
                  <a:pt x="117991" y="29091"/>
                </a:cubicBezTo>
                <a:cubicBezTo>
                  <a:pt x="113030" y="34052"/>
                  <a:pt x="113030" y="42108"/>
                  <a:pt x="117991" y="47069"/>
                </a:cubicBezTo>
                <a:lnTo>
                  <a:pt x="159822" y="88900"/>
                </a:lnTo>
                <a:lnTo>
                  <a:pt x="12700" y="88900"/>
                </a:lnTo>
                <a:cubicBezTo>
                  <a:pt x="5675" y="88900"/>
                  <a:pt x="0" y="94575"/>
                  <a:pt x="0" y="101600"/>
                </a:cubicBezTo>
                <a:cubicBezTo>
                  <a:pt x="0" y="108625"/>
                  <a:pt x="5675" y="114300"/>
                  <a:pt x="12700" y="114300"/>
                </a:cubicBezTo>
                <a:lnTo>
                  <a:pt x="159822" y="114300"/>
                </a:lnTo>
                <a:lnTo>
                  <a:pt x="117991" y="156131"/>
                </a:lnTo>
                <a:cubicBezTo>
                  <a:pt x="113030" y="161092"/>
                  <a:pt x="113030" y="169148"/>
                  <a:pt x="117991" y="174109"/>
                </a:cubicBezTo>
                <a:cubicBezTo>
                  <a:pt x="122952" y="179070"/>
                  <a:pt x="131008" y="179070"/>
                  <a:pt x="135969" y="174109"/>
                </a:cubicBezTo>
                <a:lnTo>
                  <a:pt x="199469" y="110609"/>
                </a:lnTo>
                <a:close/>
              </a:path>
            </a:pathLst>
          </a:custGeom>
          <a:solidFill>
            <a:srgbClr val="3A5A40"/>
          </a:solidFill>
        </p:spPr>
      </p:sp>
      <p:sp>
        <p:nvSpPr>
          <p:cNvPr id="36" name="Text 34"/>
          <p:cNvSpPr/>
          <p:nvPr/>
        </p:nvSpPr>
        <p:spPr>
          <a:xfrm>
            <a:off x="9017000" y="6537325"/>
            <a:ext cx="27432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主动建构知识，发展科学思维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0847" y="470847"/>
            <a:ext cx="15408475" cy="28250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485" b="1" kern="0" spc="297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CORE TRANSFORMATION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70847" y="847525"/>
            <a:ext cx="15596814" cy="56501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45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核心理念转变：从"知识传递"到"思维发展"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70847" y="1553796"/>
            <a:ext cx="1318372" cy="35314"/>
          </a:xfrm>
          <a:custGeom>
            <a:avLst/>
            <a:gdLst/>
            <a:ahLst/>
            <a:cxnLst/>
            <a:rect l="l" t="t" r="r" b="b"/>
            <a:pathLst>
              <a:path w="1318372" h="35314">
                <a:moveTo>
                  <a:pt x="17657" y="0"/>
                </a:moveTo>
                <a:lnTo>
                  <a:pt x="1300715" y="0"/>
                </a:lnTo>
                <a:cubicBezTo>
                  <a:pt x="1310467" y="0"/>
                  <a:pt x="1318372" y="7905"/>
                  <a:pt x="1318372" y="17657"/>
                </a:cubicBezTo>
                <a:lnTo>
                  <a:pt x="1318372" y="17657"/>
                </a:lnTo>
                <a:cubicBezTo>
                  <a:pt x="1318372" y="27408"/>
                  <a:pt x="1310467" y="35314"/>
                  <a:pt x="1300715" y="35314"/>
                </a:cubicBezTo>
                <a:lnTo>
                  <a:pt x="17657" y="35314"/>
                </a:lnTo>
                <a:cubicBezTo>
                  <a:pt x="7905" y="35314"/>
                  <a:pt x="0" y="27408"/>
                  <a:pt x="0" y="17657"/>
                </a:cubicBezTo>
                <a:lnTo>
                  <a:pt x="0" y="17657"/>
                </a:lnTo>
                <a:cubicBezTo>
                  <a:pt x="0" y="7905"/>
                  <a:pt x="7905" y="0"/>
                  <a:pt x="17657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482618" y="1883389"/>
            <a:ext cx="6933225" cy="4508362"/>
          </a:xfrm>
          <a:custGeom>
            <a:avLst/>
            <a:gdLst/>
            <a:ahLst/>
            <a:cxnLst/>
            <a:rect l="l" t="t" r="r" b="b"/>
            <a:pathLst>
              <a:path w="6933225" h="4508362">
                <a:moveTo>
                  <a:pt x="188359" y="0"/>
                </a:moveTo>
                <a:lnTo>
                  <a:pt x="6744866" y="0"/>
                </a:lnTo>
                <a:cubicBezTo>
                  <a:pt x="6848894" y="0"/>
                  <a:pt x="6933225" y="84331"/>
                  <a:pt x="6933225" y="188359"/>
                </a:cubicBezTo>
                <a:lnTo>
                  <a:pt x="6933225" y="4320003"/>
                </a:lnTo>
                <a:cubicBezTo>
                  <a:pt x="6933225" y="4424031"/>
                  <a:pt x="6848894" y="4508362"/>
                  <a:pt x="6744866" y="4508362"/>
                </a:cubicBezTo>
                <a:lnTo>
                  <a:pt x="188359" y="4508362"/>
                </a:lnTo>
                <a:cubicBezTo>
                  <a:pt x="84331" y="4508362"/>
                  <a:pt x="0" y="4424031"/>
                  <a:pt x="0" y="4320003"/>
                </a:cubicBezTo>
                <a:lnTo>
                  <a:pt x="0" y="188359"/>
                </a:lnTo>
                <a:cubicBezTo>
                  <a:pt x="0" y="84401"/>
                  <a:pt x="84401" y="0"/>
                  <a:pt x="188359" y="0"/>
                </a:cubicBezTo>
                <a:close/>
              </a:path>
            </a:pathLst>
          </a:custGeom>
          <a:solidFill>
            <a:srgbClr val="A39B8B">
              <a:alpha val="10196"/>
            </a:srgbClr>
          </a:solidFill>
          <a:ln w="25400">
            <a:solidFill>
              <a:srgbClr val="A39B8B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700013" y="2271838"/>
            <a:ext cx="494390" cy="565017"/>
          </a:xfrm>
          <a:custGeom>
            <a:avLst/>
            <a:gdLst/>
            <a:ahLst/>
            <a:cxnLst/>
            <a:rect l="l" t="t" r="r" b="b"/>
            <a:pathLst>
              <a:path w="494390" h="565017">
                <a:moveTo>
                  <a:pt x="423762" y="565017"/>
                </a:moveTo>
                <a:lnTo>
                  <a:pt x="105941" y="565017"/>
                </a:lnTo>
                <a:cubicBezTo>
                  <a:pt x="47453" y="565017"/>
                  <a:pt x="0" y="517564"/>
                  <a:pt x="0" y="459076"/>
                </a:cubicBezTo>
                <a:lnTo>
                  <a:pt x="0" y="105941"/>
                </a:lnTo>
                <a:cubicBezTo>
                  <a:pt x="0" y="47453"/>
                  <a:pt x="47453" y="0"/>
                  <a:pt x="105941" y="0"/>
                </a:cubicBezTo>
                <a:lnTo>
                  <a:pt x="441419" y="0"/>
                </a:lnTo>
                <a:cubicBezTo>
                  <a:pt x="470663" y="0"/>
                  <a:pt x="494390" y="23726"/>
                  <a:pt x="494390" y="52970"/>
                </a:cubicBezTo>
                <a:lnTo>
                  <a:pt x="494390" y="370792"/>
                </a:lnTo>
                <a:cubicBezTo>
                  <a:pt x="494390" y="393856"/>
                  <a:pt x="479602" y="413499"/>
                  <a:pt x="459076" y="420783"/>
                </a:cubicBezTo>
                <a:lnTo>
                  <a:pt x="459076" y="494390"/>
                </a:lnTo>
                <a:cubicBezTo>
                  <a:pt x="478609" y="494390"/>
                  <a:pt x="494390" y="510170"/>
                  <a:pt x="494390" y="529703"/>
                </a:cubicBezTo>
                <a:cubicBezTo>
                  <a:pt x="494390" y="549236"/>
                  <a:pt x="478609" y="565017"/>
                  <a:pt x="459076" y="565017"/>
                </a:cubicBezTo>
                <a:lnTo>
                  <a:pt x="423762" y="565017"/>
                </a:lnTo>
                <a:close/>
                <a:moveTo>
                  <a:pt x="105941" y="423762"/>
                </a:moveTo>
                <a:cubicBezTo>
                  <a:pt x="86408" y="423762"/>
                  <a:pt x="70627" y="439543"/>
                  <a:pt x="70627" y="459076"/>
                </a:cubicBezTo>
                <a:cubicBezTo>
                  <a:pt x="70627" y="478609"/>
                  <a:pt x="86408" y="494390"/>
                  <a:pt x="105941" y="494390"/>
                </a:cubicBezTo>
                <a:lnTo>
                  <a:pt x="388449" y="494390"/>
                </a:lnTo>
                <a:lnTo>
                  <a:pt x="388449" y="423762"/>
                </a:lnTo>
                <a:lnTo>
                  <a:pt x="105941" y="423762"/>
                </a:lnTo>
                <a:close/>
                <a:moveTo>
                  <a:pt x="141254" y="167739"/>
                </a:moveTo>
                <a:cubicBezTo>
                  <a:pt x="141254" y="182417"/>
                  <a:pt x="153062" y="194224"/>
                  <a:pt x="167739" y="194224"/>
                </a:cubicBezTo>
                <a:lnTo>
                  <a:pt x="361964" y="194224"/>
                </a:lnTo>
                <a:cubicBezTo>
                  <a:pt x="376641" y="194224"/>
                  <a:pt x="388449" y="182417"/>
                  <a:pt x="388449" y="167739"/>
                </a:cubicBezTo>
                <a:cubicBezTo>
                  <a:pt x="388449" y="153062"/>
                  <a:pt x="376641" y="141254"/>
                  <a:pt x="361964" y="141254"/>
                </a:cubicBezTo>
                <a:lnTo>
                  <a:pt x="167739" y="141254"/>
                </a:lnTo>
                <a:cubicBezTo>
                  <a:pt x="153062" y="141254"/>
                  <a:pt x="141254" y="153062"/>
                  <a:pt x="141254" y="167739"/>
                </a:cubicBezTo>
                <a:close/>
                <a:moveTo>
                  <a:pt x="167739" y="247195"/>
                </a:moveTo>
                <a:cubicBezTo>
                  <a:pt x="153062" y="247195"/>
                  <a:pt x="141254" y="259003"/>
                  <a:pt x="141254" y="273680"/>
                </a:cubicBezTo>
                <a:cubicBezTo>
                  <a:pt x="141254" y="288357"/>
                  <a:pt x="153062" y="300165"/>
                  <a:pt x="167739" y="300165"/>
                </a:cubicBezTo>
                <a:lnTo>
                  <a:pt x="361964" y="300165"/>
                </a:lnTo>
                <a:cubicBezTo>
                  <a:pt x="376641" y="300165"/>
                  <a:pt x="388449" y="288357"/>
                  <a:pt x="388449" y="273680"/>
                </a:cubicBezTo>
                <a:cubicBezTo>
                  <a:pt x="388449" y="259003"/>
                  <a:pt x="376641" y="247195"/>
                  <a:pt x="361964" y="247195"/>
                </a:cubicBezTo>
                <a:lnTo>
                  <a:pt x="167739" y="247195"/>
                </a:lnTo>
                <a:close/>
              </a:path>
            </a:pathLst>
          </a:custGeom>
          <a:solidFill>
            <a:srgbClr val="A39B8B"/>
          </a:solidFill>
        </p:spPr>
      </p:sp>
      <p:sp>
        <p:nvSpPr>
          <p:cNvPr id="7" name="Text 5"/>
          <p:cNvSpPr/>
          <p:nvPr/>
        </p:nvSpPr>
        <p:spPr>
          <a:xfrm>
            <a:off x="782783" y="3025193"/>
            <a:ext cx="6332895" cy="42376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780" b="1" dirty="0">
                <a:solidFill>
                  <a:srgbClr val="A39B8B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知识传递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18097" y="3590210"/>
            <a:ext cx="6262268" cy="32959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7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传统模式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71067" y="4202311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教师为中心，单向灌输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71067" y="4687873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注重事实记忆和结论验证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71067" y="5173434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实验是演示和重复的工具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71067" y="5658995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追求标准答案和"顺畅"课堂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871057" y="3855062"/>
            <a:ext cx="565017" cy="565017"/>
          </a:xfrm>
          <a:custGeom>
            <a:avLst/>
            <a:gdLst/>
            <a:ahLst/>
            <a:cxnLst/>
            <a:rect l="l" t="t" r="r" b="b"/>
            <a:pathLst>
              <a:path w="565017" h="565017">
                <a:moveTo>
                  <a:pt x="554643" y="307449"/>
                </a:moveTo>
                <a:cubicBezTo>
                  <a:pt x="568438" y="293654"/>
                  <a:pt x="568438" y="271252"/>
                  <a:pt x="554643" y="257458"/>
                </a:cubicBezTo>
                <a:lnTo>
                  <a:pt x="378076" y="80890"/>
                </a:lnTo>
                <a:cubicBezTo>
                  <a:pt x="364281" y="67096"/>
                  <a:pt x="341879" y="67096"/>
                  <a:pt x="328085" y="80890"/>
                </a:cubicBezTo>
                <a:cubicBezTo>
                  <a:pt x="314291" y="94684"/>
                  <a:pt x="314291" y="117086"/>
                  <a:pt x="328085" y="130881"/>
                </a:cubicBezTo>
                <a:lnTo>
                  <a:pt x="444399" y="247195"/>
                </a:lnTo>
                <a:lnTo>
                  <a:pt x="35314" y="247195"/>
                </a:lnTo>
                <a:cubicBezTo>
                  <a:pt x="15781" y="247195"/>
                  <a:pt x="0" y="262976"/>
                  <a:pt x="0" y="282508"/>
                </a:cubicBezTo>
                <a:cubicBezTo>
                  <a:pt x="0" y="302041"/>
                  <a:pt x="15781" y="317822"/>
                  <a:pt x="35314" y="317822"/>
                </a:cubicBezTo>
                <a:lnTo>
                  <a:pt x="444399" y="317822"/>
                </a:lnTo>
                <a:lnTo>
                  <a:pt x="328085" y="434136"/>
                </a:lnTo>
                <a:cubicBezTo>
                  <a:pt x="314291" y="447930"/>
                  <a:pt x="314291" y="470332"/>
                  <a:pt x="328085" y="484127"/>
                </a:cubicBezTo>
                <a:cubicBezTo>
                  <a:pt x="341879" y="497921"/>
                  <a:pt x="364281" y="497921"/>
                  <a:pt x="378076" y="484127"/>
                </a:cubicBezTo>
                <a:lnTo>
                  <a:pt x="554643" y="307559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14" name="Shape 12"/>
          <p:cNvSpPr/>
          <p:nvPr/>
        </p:nvSpPr>
        <p:spPr>
          <a:xfrm>
            <a:off x="8883379" y="1871618"/>
            <a:ext cx="6909683" cy="4531904"/>
          </a:xfrm>
          <a:custGeom>
            <a:avLst/>
            <a:gdLst/>
            <a:ahLst/>
            <a:cxnLst/>
            <a:rect l="l" t="t" r="r" b="b"/>
            <a:pathLst>
              <a:path w="6909683" h="4531904">
                <a:moveTo>
                  <a:pt x="188346" y="0"/>
                </a:moveTo>
                <a:lnTo>
                  <a:pt x="6721337" y="0"/>
                </a:lnTo>
                <a:cubicBezTo>
                  <a:pt x="6825357" y="0"/>
                  <a:pt x="6909683" y="84325"/>
                  <a:pt x="6909683" y="188346"/>
                </a:cubicBezTo>
                <a:lnTo>
                  <a:pt x="6909683" y="4343558"/>
                </a:lnTo>
                <a:cubicBezTo>
                  <a:pt x="6909683" y="4447579"/>
                  <a:pt x="6825357" y="4531904"/>
                  <a:pt x="6721337" y="4531904"/>
                </a:cubicBezTo>
                <a:lnTo>
                  <a:pt x="188346" y="4531904"/>
                </a:lnTo>
                <a:cubicBezTo>
                  <a:pt x="84325" y="4531904"/>
                  <a:pt x="0" y="4447579"/>
                  <a:pt x="0" y="4343558"/>
                </a:cubicBezTo>
                <a:lnTo>
                  <a:pt x="0" y="188346"/>
                </a:lnTo>
                <a:cubicBezTo>
                  <a:pt x="0" y="84395"/>
                  <a:pt x="84395" y="0"/>
                  <a:pt x="188346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5" name="Shape 13"/>
          <p:cNvSpPr/>
          <p:nvPr/>
        </p:nvSpPr>
        <p:spPr>
          <a:xfrm>
            <a:off x="12053689" y="2248295"/>
            <a:ext cx="565017" cy="565017"/>
          </a:xfrm>
          <a:custGeom>
            <a:avLst/>
            <a:gdLst/>
            <a:ahLst/>
            <a:cxnLst/>
            <a:rect l="l" t="t" r="r" b="b"/>
            <a:pathLst>
              <a:path w="565017" h="565017">
                <a:moveTo>
                  <a:pt x="132426" y="61799"/>
                </a:moveTo>
                <a:cubicBezTo>
                  <a:pt x="132426" y="27699"/>
                  <a:pt x="160125" y="0"/>
                  <a:pt x="194224" y="0"/>
                </a:cubicBezTo>
                <a:lnTo>
                  <a:pt x="220710" y="0"/>
                </a:lnTo>
                <a:cubicBezTo>
                  <a:pt x="240242" y="0"/>
                  <a:pt x="256023" y="15781"/>
                  <a:pt x="256023" y="35314"/>
                </a:cubicBezTo>
                <a:lnTo>
                  <a:pt x="256023" y="529703"/>
                </a:lnTo>
                <a:cubicBezTo>
                  <a:pt x="256023" y="549236"/>
                  <a:pt x="240242" y="565017"/>
                  <a:pt x="220710" y="565017"/>
                </a:cubicBezTo>
                <a:lnTo>
                  <a:pt x="185396" y="565017"/>
                </a:lnTo>
                <a:cubicBezTo>
                  <a:pt x="152510" y="565017"/>
                  <a:pt x="124811" y="542504"/>
                  <a:pt x="116976" y="512046"/>
                </a:cubicBezTo>
                <a:cubicBezTo>
                  <a:pt x="116204" y="512046"/>
                  <a:pt x="115541" y="512046"/>
                  <a:pt x="114769" y="512046"/>
                </a:cubicBezTo>
                <a:cubicBezTo>
                  <a:pt x="65992" y="512046"/>
                  <a:pt x="26485" y="472539"/>
                  <a:pt x="26485" y="423762"/>
                </a:cubicBezTo>
                <a:cubicBezTo>
                  <a:pt x="26485" y="403899"/>
                  <a:pt x="33106" y="385580"/>
                  <a:pt x="44142" y="370792"/>
                </a:cubicBezTo>
                <a:cubicBezTo>
                  <a:pt x="22733" y="354680"/>
                  <a:pt x="8828" y="329078"/>
                  <a:pt x="8828" y="300165"/>
                </a:cubicBezTo>
                <a:cubicBezTo>
                  <a:pt x="8828" y="266065"/>
                  <a:pt x="28251" y="236380"/>
                  <a:pt x="56502" y="221703"/>
                </a:cubicBezTo>
                <a:cubicBezTo>
                  <a:pt x="48666" y="208460"/>
                  <a:pt x="44142" y="193011"/>
                  <a:pt x="44142" y="176568"/>
                </a:cubicBezTo>
                <a:cubicBezTo>
                  <a:pt x="44142" y="127791"/>
                  <a:pt x="83649" y="88284"/>
                  <a:pt x="132426" y="88284"/>
                </a:cubicBezTo>
                <a:lnTo>
                  <a:pt x="132426" y="61799"/>
                </a:lnTo>
                <a:close/>
                <a:moveTo>
                  <a:pt x="432591" y="61799"/>
                </a:moveTo>
                <a:lnTo>
                  <a:pt x="432591" y="88284"/>
                </a:lnTo>
                <a:cubicBezTo>
                  <a:pt x="481368" y="88284"/>
                  <a:pt x="520875" y="127791"/>
                  <a:pt x="520875" y="176568"/>
                </a:cubicBezTo>
                <a:cubicBezTo>
                  <a:pt x="520875" y="193121"/>
                  <a:pt x="516350" y="208571"/>
                  <a:pt x="508515" y="221703"/>
                </a:cubicBezTo>
                <a:cubicBezTo>
                  <a:pt x="536876" y="236380"/>
                  <a:pt x="556188" y="265955"/>
                  <a:pt x="556188" y="300165"/>
                </a:cubicBezTo>
                <a:cubicBezTo>
                  <a:pt x="556188" y="329078"/>
                  <a:pt x="542284" y="354680"/>
                  <a:pt x="520875" y="370792"/>
                </a:cubicBezTo>
                <a:cubicBezTo>
                  <a:pt x="531910" y="385580"/>
                  <a:pt x="538531" y="403899"/>
                  <a:pt x="538531" y="423762"/>
                </a:cubicBezTo>
                <a:cubicBezTo>
                  <a:pt x="538531" y="472539"/>
                  <a:pt x="499024" y="512046"/>
                  <a:pt x="450248" y="512046"/>
                </a:cubicBezTo>
                <a:cubicBezTo>
                  <a:pt x="449475" y="512046"/>
                  <a:pt x="448813" y="512046"/>
                  <a:pt x="448041" y="512046"/>
                </a:cubicBezTo>
                <a:cubicBezTo>
                  <a:pt x="440205" y="542504"/>
                  <a:pt x="412506" y="565017"/>
                  <a:pt x="379621" y="565017"/>
                </a:cubicBezTo>
                <a:lnTo>
                  <a:pt x="344307" y="565017"/>
                </a:lnTo>
                <a:cubicBezTo>
                  <a:pt x="324774" y="565017"/>
                  <a:pt x="308993" y="549236"/>
                  <a:pt x="308993" y="529703"/>
                </a:cubicBezTo>
                <a:lnTo>
                  <a:pt x="308993" y="35314"/>
                </a:lnTo>
                <a:cubicBezTo>
                  <a:pt x="308993" y="15781"/>
                  <a:pt x="324774" y="0"/>
                  <a:pt x="344307" y="0"/>
                </a:cubicBezTo>
                <a:lnTo>
                  <a:pt x="370792" y="0"/>
                </a:lnTo>
                <a:cubicBezTo>
                  <a:pt x="404892" y="0"/>
                  <a:pt x="432591" y="27699"/>
                  <a:pt x="432591" y="61799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6" name="Text 14"/>
          <p:cNvSpPr/>
          <p:nvPr/>
        </p:nvSpPr>
        <p:spPr>
          <a:xfrm>
            <a:off x="9171773" y="3001651"/>
            <a:ext cx="6332895" cy="423762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78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思维发展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207086" y="3566668"/>
            <a:ext cx="6262268" cy="32959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70" dirty="0">
                <a:solidFill>
                  <a:srgbClr val="F8F6F2">
                    <a:alpha val="9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优化方向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9260056" y="4178769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学生为中心，主动建构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260056" y="4664330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注重思维培养和探究过程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9260056" y="5149891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实验是探究未知的战场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9260056" y="5635453"/>
            <a:ext cx="6262268" cy="34136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7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拥抱困惑、争论和试错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506161" y="6686030"/>
            <a:ext cx="15278992" cy="1989329"/>
          </a:xfrm>
          <a:custGeom>
            <a:avLst/>
            <a:gdLst/>
            <a:ahLst/>
            <a:cxnLst/>
            <a:rect l="l" t="t" r="r" b="b"/>
            <a:pathLst>
              <a:path w="15278992" h="1989329">
                <a:moveTo>
                  <a:pt x="70627" y="0"/>
                </a:moveTo>
                <a:lnTo>
                  <a:pt x="15137730" y="0"/>
                </a:lnTo>
                <a:cubicBezTo>
                  <a:pt x="15215747" y="0"/>
                  <a:pt x="15278992" y="63245"/>
                  <a:pt x="15278992" y="141262"/>
                </a:cubicBezTo>
                <a:lnTo>
                  <a:pt x="15278992" y="1848067"/>
                </a:lnTo>
                <a:cubicBezTo>
                  <a:pt x="15278992" y="1926084"/>
                  <a:pt x="15215747" y="1989329"/>
                  <a:pt x="15137730" y="1989329"/>
                </a:cubicBezTo>
                <a:lnTo>
                  <a:pt x="70627" y="1989329"/>
                </a:lnTo>
                <a:cubicBezTo>
                  <a:pt x="31621" y="1989329"/>
                  <a:pt x="0" y="1957709"/>
                  <a:pt x="0" y="1918702"/>
                </a:cubicBezTo>
                <a:lnTo>
                  <a:pt x="0" y="70627"/>
                </a:lnTo>
                <a:cubicBezTo>
                  <a:pt x="0" y="31621"/>
                  <a:pt x="31621" y="0"/>
                  <a:pt x="70627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23" name="Shape 21"/>
          <p:cNvSpPr/>
          <p:nvPr/>
        </p:nvSpPr>
        <p:spPr>
          <a:xfrm>
            <a:off x="506161" y="6686030"/>
            <a:ext cx="70627" cy="1989329"/>
          </a:xfrm>
          <a:custGeom>
            <a:avLst/>
            <a:gdLst/>
            <a:ahLst/>
            <a:cxnLst/>
            <a:rect l="l" t="t" r="r" b="b"/>
            <a:pathLst>
              <a:path w="70627" h="1989329">
                <a:moveTo>
                  <a:pt x="70627" y="0"/>
                </a:moveTo>
                <a:lnTo>
                  <a:pt x="70627" y="0"/>
                </a:lnTo>
                <a:lnTo>
                  <a:pt x="70627" y="1989329"/>
                </a:lnTo>
                <a:lnTo>
                  <a:pt x="70627" y="1989329"/>
                </a:lnTo>
                <a:cubicBezTo>
                  <a:pt x="31621" y="1989329"/>
                  <a:pt x="0" y="1957709"/>
                  <a:pt x="0" y="1918702"/>
                </a:cubicBezTo>
                <a:lnTo>
                  <a:pt x="0" y="70627"/>
                </a:lnTo>
                <a:cubicBezTo>
                  <a:pt x="0" y="31621"/>
                  <a:pt x="31621" y="0"/>
                  <a:pt x="70627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24" name="Shape 22"/>
          <p:cNvSpPr/>
          <p:nvPr/>
        </p:nvSpPr>
        <p:spPr>
          <a:xfrm>
            <a:off x="929923" y="7015623"/>
            <a:ext cx="317822" cy="423762"/>
          </a:xfrm>
          <a:custGeom>
            <a:avLst/>
            <a:gdLst/>
            <a:ahLst/>
            <a:cxnLst/>
            <a:rect l="l" t="t" r="r" b="b"/>
            <a:pathLst>
              <a:path w="317822" h="423762">
                <a:moveTo>
                  <a:pt x="242422" y="317822"/>
                </a:moveTo>
                <a:cubicBezTo>
                  <a:pt x="248464" y="299365"/>
                  <a:pt x="260548" y="282646"/>
                  <a:pt x="274204" y="268245"/>
                </a:cubicBezTo>
                <a:cubicBezTo>
                  <a:pt x="301269" y="239773"/>
                  <a:pt x="317822" y="201287"/>
                  <a:pt x="317822" y="158911"/>
                </a:cubicBezTo>
                <a:cubicBezTo>
                  <a:pt x="317822" y="71179"/>
                  <a:pt x="246643" y="0"/>
                  <a:pt x="158911" y="0"/>
                </a:cubicBezTo>
                <a:cubicBezTo>
                  <a:pt x="71179" y="0"/>
                  <a:pt x="0" y="71179"/>
                  <a:pt x="0" y="158911"/>
                </a:cubicBezTo>
                <a:cubicBezTo>
                  <a:pt x="0" y="201287"/>
                  <a:pt x="16553" y="239773"/>
                  <a:pt x="43618" y="268245"/>
                </a:cubicBezTo>
                <a:cubicBezTo>
                  <a:pt x="57274" y="282646"/>
                  <a:pt x="69441" y="299365"/>
                  <a:pt x="75400" y="317822"/>
                </a:cubicBezTo>
                <a:lnTo>
                  <a:pt x="242339" y="317822"/>
                </a:lnTo>
                <a:close/>
                <a:moveTo>
                  <a:pt x="238366" y="357550"/>
                </a:moveTo>
                <a:lnTo>
                  <a:pt x="79455" y="357550"/>
                </a:lnTo>
                <a:lnTo>
                  <a:pt x="79455" y="370792"/>
                </a:lnTo>
                <a:cubicBezTo>
                  <a:pt x="79455" y="407375"/>
                  <a:pt x="109086" y="437005"/>
                  <a:pt x="145668" y="437005"/>
                </a:cubicBezTo>
                <a:lnTo>
                  <a:pt x="172154" y="437005"/>
                </a:lnTo>
                <a:cubicBezTo>
                  <a:pt x="208736" y="437005"/>
                  <a:pt x="238366" y="407375"/>
                  <a:pt x="238366" y="370792"/>
                </a:cubicBezTo>
                <a:lnTo>
                  <a:pt x="238366" y="357550"/>
                </a:lnTo>
                <a:close/>
                <a:moveTo>
                  <a:pt x="152290" y="92698"/>
                </a:moveTo>
                <a:cubicBezTo>
                  <a:pt x="119349" y="92698"/>
                  <a:pt x="92698" y="119349"/>
                  <a:pt x="92698" y="152290"/>
                </a:cubicBezTo>
                <a:cubicBezTo>
                  <a:pt x="92698" y="163298"/>
                  <a:pt x="83842" y="172154"/>
                  <a:pt x="72834" y="172154"/>
                </a:cubicBezTo>
                <a:cubicBezTo>
                  <a:pt x="61826" y="172154"/>
                  <a:pt x="52970" y="163298"/>
                  <a:pt x="52970" y="152290"/>
                </a:cubicBezTo>
                <a:cubicBezTo>
                  <a:pt x="52970" y="97416"/>
                  <a:pt x="97416" y="52970"/>
                  <a:pt x="152290" y="52970"/>
                </a:cubicBezTo>
                <a:cubicBezTo>
                  <a:pt x="163298" y="52970"/>
                  <a:pt x="172154" y="61826"/>
                  <a:pt x="172154" y="72834"/>
                </a:cubicBezTo>
                <a:cubicBezTo>
                  <a:pt x="172154" y="83842"/>
                  <a:pt x="163298" y="92698"/>
                  <a:pt x="152290" y="92698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5" name="Text 23"/>
          <p:cNvSpPr/>
          <p:nvPr/>
        </p:nvSpPr>
        <p:spPr>
          <a:xfrm>
            <a:off x="1589109" y="6968539"/>
            <a:ext cx="10099673" cy="37667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225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优化的核心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589109" y="7486471"/>
            <a:ext cx="10076130" cy="388449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55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不是让实验变得更</a:t>
            </a:r>
            <a:r>
              <a:rPr lang="en-US" sz="1855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"炫"</a:t>
            </a:r>
            <a:r>
              <a:rPr lang="en-US" sz="1855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、更</a:t>
            </a:r>
            <a:r>
              <a:rPr lang="en-US" sz="1855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"复杂"</a:t>
            </a:r>
            <a:r>
              <a:rPr lang="en-US" sz="1855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，而是让学生的</a:t>
            </a:r>
            <a:r>
              <a:rPr lang="en-US" sz="1855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思维参与更深入、更结构化</a:t>
            </a:r>
            <a:r>
              <a:rPr lang="en-US" sz="1855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。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1618537" y="8104458"/>
            <a:ext cx="235424" cy="235424"/>
          </a:xfrm>
          <a:custGeom>
            <a:avLst/>
            <a:gdLst/>
            <a:ahLst/>
            <a:cxnLst/>
            <a:rect l="l" t="t" r="r" b="b"/>
            <a:pathLst>
              <a:path w="235424" h="235424">
                <a:moveTo>
                  <a:pt x="117712" y="235424"/>
                </a:moveTo>
                <a:cubicBezTo>
                  <a:pt x="182679" y="235424"/>
                  <a:pt x="235424" y="182679"/>
                  <a:pt x="235424" y="117712"/>
                </a:cubicBezTo>
                <a:cubicBezTo>
                  <a:pt x="235424" y="52745"/>
                  <a:pt x="182679" y="0"/>
                  <a:pt x="117712" y="0"/>
                </a:cubicBezTo>
                <a:cubicBezTo>
                  <a:pt x="52745" y="0"/>
                  <a:pt x="0" y="52745"/>
                  <a:pt x="0" y="117712"/>
                </a:cubicBezTo>
                <a:cubicBezTo>
                  <a:pt x="0" y="182679"/>
                  <a:pt x="52745" y="235424"/>
                  <a:pt x="117712" y="235424"/>
                </a:cubicBezTo>
                <a:close/>
                <a:moveTo>
                  <a:pt x="156520" y="97802"/>
                </a:moveTo>
                <a:lnTo>
                  <a:pt x="119735" y="156658"/>
                </a:lnTo>
                <a:cubicBezTo>
                  <a:pt x="117804" y="159739"/>
                  <a:pt x="114493" y="161670"/>
                  <a:pt x="110861" y="161854"/>
                </a:cubicBezTo>
                <a:cubicBezTo>
                  <a:pt x="107228" y="162038"/>
                  <a:pt x="103734" y="160382"/>
                  <a:pt x="101572" y="157440"/>
                </a:cubicBezTo>
                <a:lnTo>
                  <a:pt x="79501" y="128012"/>
                </a:lnTo>
                <a:cubicBezTo>
                  <a:pt x="75823" y="123138"/>
                  <a:pt x="76835" y="116240"/>
                  <a:pt x="81709" y="112562"/>
                </a:cubicBezTo>
                <a:cubicBezTo>
                  <a:pt x="86583" y="108883"/>
                  <a:pt x="93480" y="109895"/>
                  <a:pt x="97158" y="114769"/>
                </a:cubicBezTo>
                <a:lnTo>
                  <a:pt x="109573" y="131322"/>
                </a:lnTo>
                <a:lnTo>
                  <a:pt x="137806" y="86123"/>
                </a:lnTo>
                <a:cubicBezTo>
                  <a:pt x="141024" y="80973"/>
                  <a:pt x="147829" y="79364"/>
                  <a:pt x="153025" y="82628"/>
                </a:cubicBezTo>
                <a:cubicBezTo>
                  <a:pt x="158221" y="85893"/>
                  <a:pt x="159785" y="92652"/>
                  <a:pt x="156520" y="97848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28" name="Text 26"/>
          <p:cNvSpPr/>
          <p:nvPr/>
        </p:nvSpPr>
        <p:spPr>
          <a:xfrm>
            <a:off x="2024643" y="8057373"/>
            <a:ext cx="3707922" cy="32959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7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实验是验证假设、探索未知的基本手段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691916" y="8104458"/>
            <a:ext cx="235424" cy="235424"/>
          </a:xfrm>
          <a:custGeom>
            <a:avLst/>
            <a:gdLst/>
            <a:ahLst/>
            <a:cxnLst/>
            <a:rect l="l" t="t" r="r" b="b"/>
            <a:pathLst>
              <a:path w="235424" h="235424">
                <a:moveTo>
                  <a:pt x="117712" y="235424"/>
                </a:moveTo>
                <a:cubicBezTo>
                  <a:pt x="182679" y="235424"/>
                  <a:pt x="235424" y="182679"/>
                  <a:pt x="235424" y="117712"/>
                </a:cubicBezTo>
                <a:cubicBezTo>
                  <a:pt x="235424" y="52745"/>
                  <a:pt x="182679" y="0"/>
                  <a:pt x="117712" y="0"/>
                </a:cubicBezTo>
                <a:cubicBezTo>
                  <a:pt x="52745" y="0"/>
                  <a:pt x="0" y="52745"/>
                  <a:pt x="0" y="117712"/>
                </a:cubicBezTo>
                <a:cubicBezTo>
                  <a:pt x="0" y="182679"/>
                  <a:pt x="52745" y="235424"/>
                  <a:pt x="117712" y="235424"/>
                </a:cubicBezTo>
                <a:close/>
                <a:moveTo>
                  <a:pt x="156520" y="97802"/>
                </a:moveTo>
                <a:lnTo>
                  <a:pt x="119735" y="156658"/>
                </a:lnTo>
                <a:cubicBezTo>
                  <a:pt x="117804" y="159739"/>
                  <a:pt x="114493" y="161670"/>
                  <a:pt x="110861" y="161854"/>
                </a:cubicBezTo>
                <a:cubicBezTo>
                  <a:pt x="107228" y="162038"/>
                  <a:pt x="103734" y="160382"/>
                  <a:pt x="101572" y="157440"/>
                </a:cubicBezTo>
                <a:lnTo>
                  <a:pt x="79501" y="128012"/>
                </a:lnTo>
                <a:cubicBezTo>
                  <a:pt x="75823" y="123138"/>
                  <a:pt x="76835" y="116240"/>
                  <a:pt x="81709" y="112562"/>
                </a:cubicBezTo>
                <a:cubicBezTo>
                  <a:pt x="86583" y="108883"/>
                  <a:pt x="93480" y="109895"/>
                  <a:pt x="97158" y="114769"/>
                </a:cubicBezTo>
                <a:lnTo>
                  <a:pt x="109573" y="131322"/>
                </a:lnTo>
                <a:lnTo>
                  <a:pt x="137806" y="86123"/>
                </a:lnTo>
                <a:cubicBezTo>
                  <a:pt x="141024" y="80973"/>
                  <a:pt x="147829" y="79364"/>
                  <a:pt x="153025" y="82628"/>
                </a:cubicBezTo>
                <a:cubicBezTo>
                  <a:pt x="158221" y="85893"/>
                  <a:pt x="159785" y="92652"/>
                  <a:pt x="156520" y="97848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30" name="Text 28"/>
          <p:cNvSpPr/>
          <p:nvPr/>
        </p:nvSpPr>
        <p:spPr>
          <a:xfrm>
            <a:off x="7098022" y="8057373"/>
            <a:ext cx="4555447" cy="32959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7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低效实验会浪费资源、时间，甚至导致错误结论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9882" y="479882"/>
            <a:ext cx="15392213" cy="287929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510" b="1" kern="0" spc="302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SCIENTIFIC THINKING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79882" y="863787"/>
            <a:ext cx="15584165" cy="575858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535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以"科学思维"为导航：明确优化的方向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479882" y="1583610"/>
            <a:ext cx="1343669" cy="35991"/>
          </a:xfrm>
          <a:custGeom>
            <a:avLst/>
            <a:gdLst/>
            <a:ahLst/>
            <a:cxnLst/>
            <a:rect l="l" t="t" r="r" b="b"/>
            <a:pathLst>
              <a:path w="1343669" h="35991">
                <a:moveTo>
                  <a:pt x="17996" y="0"/>
                </a:moveTo>
                <a:lnTo>
                  <a:pt x="1325674" y="0"/>
                </a:lnTo>
                <a:cubicBezTo>
                  <a:pt x="1335612" y="0"/>
                  <a:pt x="1343669" y="8057"/>
                  <a:pt x="1343669" y="17996"/>
                </a:cubicBezTo>
                <a:lnTo>
                  <a:pt x="1343669" y="17996"/>
                </a:lnTo>
                <a:cubicBezTo>
                  <a:pt x="1343669" y="27934"/>
                  <a:pt x="1335612" y="35991"/>
                  <a:pt x="1325674" y="35991"/>
                </a:cubicBezTo>
                <a:lnTo>
                  <a:pt x="17996" y="35991"/>
                </a:lnTo>
                <a:cubicBezTo>
                  <a:pt x="8064" y="35991"/>
                  <a:pt x="0" y="27928"/>
                  <a:pt x="0" y="17996"/>
                </a:cubicBezTo>
                <a:lnTo>
                  <a:pt x="0" y="17996"/>
                </a:lnTo>
                <a:cubicBezTo>
                  <a:pt x="0" y="8064"/>
                  <a:pt x="8064" y="0"/>
                  <a:pt x="17996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Text 3"/>
          <p:cNvSpPr/>
          <p:nvPr/>
        </p:nvSpPr>
        <p:spPr>
          <a:xfrm>
            <a:off x="479882" y="1859542"/>
            <a:ext cx="15416207" cy="39590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9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在小学阶段，我们要重点培养</a:t>
            </a:r>
            <a:r>
              <a:rPr lang="en-US" sz="189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三种可操作的科学思维</a:t>
            </a:r>
            <a:r>
              <a:rPr lang="en-US" sz="189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，并使其在实验中落地：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79882" y="2573367"/>
            <a:ext cx="4906793" cy="4090993"/>
          </a:xfrm>
          <a:custGeom>
            <a:avLst/>
            <a:gdLst/>
            <a:ahLst/>
            <a:cxnLst/>
            <a:rect l="l" t="t" r="r" b="b"/>
            <a:pathLst>
              <a:path w="4906793" h="4090993">
                <a:moveTo>
                  <a:pt x="71982" y="0"/>
                </a:moveTo>
                <a:lnTo>
                  <a:pt x="4834810" y="0"/>
                </a:lnTo>
                <a:cubicBezTo>
                  <a:pt x="4874565" y="0"/>
                  <a:pt x="4906793" y="32228"/>
                  <a:pt x="4906793" y="71982"/>
                </a:cubicBezTo>
                <a:lnTo>
                  <a:pt x="4906793" y="3947031"/>
                </a:lnTo>
                <a:cubicBezTo>
                  <a:pt x="4906793" y="4026539"/>
                  <a:pt x="4842339" y="4090993"/>
                  <a:pt x="4762831" y="4090993"/>
                </a:cubicBezTo>
                <a:lnTo>
                  <a:pt x="143962" y="4090993"/>
                </a:lnTo>
                <a:cubicBezTo>
                  <a:pt x="64454" y="4090993"/>
                  <a:pt x="0" y="4026539"/>
                  <a:pt x="0" y="3947031"/>
                </a:cubicBezTo>
                <a:lnTo>
                  <a:pt x="0" y="71982"/>
                </a:lnTo>
                <a:cubicBezTo>
                  <a:pt x="0" y="32228"/>
                  <a:pt x="32228" y="0"/>
                  <a:pt x="71982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7" name="Shape 5"/>
          <p:cNvSpPr/>
          <p:nvPr/>
        </p:nvSpPr>
        <p:spPr>
          <a:xfrm>
            <a:off x="479882" y="2573367"/>
            <a:ext cx="4906793" cy="71982"/>
          </a:xfrm>
          <a:custGeom>
            <a:avLst/>
            <a:gdLst/>
            <a:ahLst/>
            <a:cxnLst/>
            <a:rect l="l" t="t" r="r" b="b"/>
            <a:pathLst>
              <a:path w="4906793" h="71982">
                <a:moveTo>
                  <a:pt x="71982" y="0"/>
                </a:moveTo>
                <a:lnTo>
                  <a:pt x="4834810" y="0"/>
                </a:lnTo>
                <a:cubicBezTo>
                  <a:pt x="4874565" y="0"/>
                  <a:pt x="4906793" y="32228"/>
                  <a:pt x="4906793" y="71982"/>
                </a:cubicBezTo>
                <a:lnTo>
                  <a:pt x="4906793" y="71982"/>
                </a:lnTo>
                <a:lnTo>
                  <a:pt x="0" y="71982"/>
                </a:lnTo>
                <a:lnTo>
                  <a:pt x="0" y="71982"/>
                </a:lnTo>
                <a:cubicBezTo>
                  <a:pt x="0" y="32254"/>
                  <a:pt x="32254" y="0"/>
                  <a:pt x="71982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8" name="Shape 6"/>
          <p:cNvSpPr/>
          <p:nvPr/>
        </p:nvSpPr>
        <p:spPr>
          <a:xfrm>
            <a:off x="2452646" y="2897287"/>
            <a:ext cx="959764" cy="959764"/>
          </a:xfrm>
          <a:custGeom>
            <a:avLst/>
            <a:gdLst/>
            <a:ahLst/>
            <a:cxnLst/>
            <a:rect l="l" t="t" r="r" b="b"/>
            <a:pathLst>
              <a:path w="959764" h="959764">
                <a:moveTo>
                  <a:pt x="479882" y="0"/>
                </a:moveTo>
                <a:lnTo>
                  <a:pt x="479882" y="0"/>
                </a:lnTo>
                <a:cubicBezTo>
                  <a:pt x="744913" y="0"/>
                  <a:pt x="959764" y="214850"/>
                  <a:pt x="959764" y="479882"/>
                </a:cubicBezTo>
                <a:lnTo>
                  <a:pt x="959764" y="479882"/>
                </a:lnTo>
                <a:cubicBezTo>
                  <a:pt x="959764" y="744913"/>
                  <a:pt x="744913" y="959764"/>
                  <a:pt x="479882" y="959764"/>
                </a:cubicBezTo>
                <a:lnTo>
                  <a:pt x="479882" y="959764"/>
                </a:lnTo>
                <a:cubicBezTo>
                  <a:pt x="214850" y="959764"/>
                  <a:pt x="0" y="744913"/>
                  <a:pt x="0" y="479882"/>
                </a:cubicBezTo>
                <a:lnTo>
                  <a:pt x="0" y="479882"/>
                </a:lnTo>
                <a:cubicBezTo>
                  <a:pt x="0" y="214850"/>
                  <a:pt x="214850" y="0"/>
                  <a:pt x="479882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9" name="Shape 7"/>
          <p:cNvSpPr/>
          <p:nvPr/>
        </p:nvSpPr>
        <p:spPr>
          <a:xfrm>
            <a:off x="2755572" y="3197213"/>
            <a:ext cx="359911" cy="359911"/>
          </a:xfrm>
          <a:custGeom>
            <a:avLst/>
            <a:gdLst/>
            <a:ahLst/>
            <a:cxnLst/>
            <a:rect l="l" t="t" r="r" b="b"/>
            <a:pathLst>
              <a:path w="359911" h="359911">
                <a:moveTo>
                  <a:pt x="292428" y="146214"/>
                </a:moveTo>
                <a:cubicBezTo>
                  <a:pt x="292428" y="178480"/>
                  <a:pt x="281954" y="208285"/>
                  <a:pt x="264310" y="232466"/>
                </a:cubicBezTo>
                <a:lnTo>
                  <a:pt x="353304" y="321530"/>
                </a:lnTo>
                <a:cubicBezTo>
                  <a:pt x="362091" y="330317"/>
                  <a:pt x="362091" y="344587"/>
                  <a:pt x="353304" y="353374"/>
                </a:cubicBezTo>
                <a:cubicBezTo>
                  <a:pt x="344517" y="362161"/>
                  <a:pt x="330247" y="362161"/>
                  <a:pt x="321460" y="353374"/>
                </a:cubicBezTo>
                <a:lnTo>
                  <a:pt x="232466" y="264310"/>
                </a:lnTo>
                <a:cubicBezTo>
                  <a:pt x="208285" y="281954"/>
                  <a:pt x="178480" y="292428"/>
                  <a:pt x="146214" y="292428"/>
                </a:cubicBezTo>
                <a:cubicBezTo>
                  <a:pt x="65445" y="292428"/>
                  <a:pt x="0" y="226983"/>
                  <a:pt x="0" y="146214"/>
                </a:cubicBezTo>
                <a:cubicBezTo>
                  <a:pt x="0" y="65445"/>
                  <a:pt x="65445" y="0"/>
                  <a:pt x="146214" y="0"/>
                </a:cubicBezTo>
                <a:cubicBezTo>
                  <a:pt x="226983" y="0"/>
                  <a:pt x="292428" y="65445"/>
                  <a:pt x="292428" y="146214"/>
                </a:cubicBezTo>
                <a:close/>
                <a:moveTo>
                  <a:pt x="146214" y="247439"/>
                </a:moveTo>
                <a:cubicBezTo>
                  <a:pt x="202082" y="247439"/>
                  <a:pt x="247439" y="202082"/>
                  <a:pt x="247439" y="146214"/>
                </a:cubicBezTo>
                <a:cubicBezTo>
                  <a:pt x="247439" y="90346"/>
                  <a:pt x="202082" y="44989"/>
                  <a:pt x="146214" y="44989"/>
                </a:cubicBezTo>
                <a:cubicBezTo>
                  <a:pt x="90346" y="44989"/>
                  <a:pt x="44989" y="90346"/>
                  <a:pt x="44989" y="146214"/>
                </a:cubicBezTo>
                <a:cubicBezTo>
                  <a:pt x="44989" y="202082"/>
                  <a:pt x="90346" y="247439"/>
                  <a:pt x="146214" y="247439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10" name="Text 8"/>
          <p:cNvSpPr/>
          <p:nvPr/>
        </p:nvSpPr>
        <p:spPr>
          <a:xfrm>
            <a:off x="677833" y="4049004"/>
            <a:ext cx="4510890" cy="43189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35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实证思维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13824" y="4576874"/>
            <a:ext cx="4438908" cy="33591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7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"用证据说话，不瞎猜"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67811" y="5152732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客观观察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67811" y="5608620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准确记录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767811" y="6064508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用数据支撑结论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673104" y="2573367"/>
            <a:ext cx="4906793" cy="4090993"/>
          </a:xfrm>
          <a:custGeom>
            <a:avLst/>
            <a:gdLst/>
            <a:ahLst/>
            <a:cxnLst/>
            <a:rect l="l" t="t" r="r" b="b"/>
            <a:pathLst>
              <a:path w="4906793" h="4090993">
                <a:moveTo>
                  <a:pt x="71982" y="0"/>
                </a:moveTo>
                <a:lnTo>
                  <a:pt x="4834810" y="0"/>
                </a:lnTo>
                <a:cubicBezTo>
                  <a:pt x="4874565" y="0"/>
                  <a:pt x="4906793" y="32228"/>
                  <a:pt x="4906793" y="71982"/>
                </a:cubicBezTo>
                <a:lnTo>
                  <a:pt x="4906793" y="3947031"/>
                </a:lnTo>
                <a:cubicBezTo>
                  <a:pt x="4906793" y="4026539"/>
                  <a:pt x="4842339" y="4090993"/>
                  <a:pt x="4762831" y="4090993"/>
                </a:cubicBezTo>
                <a:lnTo>
                  <a:pt x="143962" y="4090993"/>
                </a:lnTo>
                <a:cubicBezTo>
                  <a:pt x="64454" y="4090993"/>
                  <a:pt x="0" y="4026539"/>
                  <a:pt x="0" y="3947031"/>
                </a:cubicBezTo>
                <a:lnTo>
                  <a:pt x="0" y="71982"/>
                </a:lnTo>
                <a:cubicBezTo>
                  <a:pt x="0" y="32228"/>
                  <a:pt x="32228" y="0"/>
                  <a:pt x="71982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16" name="Shape 14"/>
          <p:cNvSpPr/>
          <p:nvPr/>
        </p:nvSpPr>
        <p:spPr>
          <a:xfrm>
            <a:off x="5673104" y="2573367"/>
            <a:ext cx="4906793" cy="71982"/>
          </a:xfrm>
          <a:custGeom>
            <a:avLst/>
            <a:gdLst/>
            <a:ahLst/>
            <a:cxnLst/>
            <a:rect l="l" t="t" r="r" b="b"/>
            <a:pathLst>
              <a:path w="4906793" h="71982">
                <a:moveTo>
                  <a:pt x="71982" y="0"/>
                </a:moveTo>
                <a:lnTo>
                  <a:pt x="4834810" y="0"/>
                </a:lnTo>
                <a:cubicBezTo>
                  <a:pt x="4874565" y="0"/>
                  <a:pt x="4906793" y="32228"/>
                  <a:pt x="4906793" y="71982"/>
                </a:cubicBezTo>
                <a:lnTo>
                  <a:pt x="4906793" y="71982"/>
                </a:lnTo>
                <a:lnTo>
                  <a:pt x="0" y="71982"/>
                </a:lnTo>
                <a:lnTo>
                  <a:pt x="0" y="71982"/>
                </a:lnTo>
                <a:cubicBezTo>
                  <a:pt x="0" y="32254"/>
                  <a:pt x="32254" y="0"/>
                  <a:pt x="71982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7" name="Shape 15"/>
          <p:cNvSpPr/>
          <p:nvPr/>
        </p:nvSpPr>
        <p:spPr>
          <a:xfrm>
            <a:off x="7645869" y="2897287"/>
            <a:ext cx="959764" cy="959764"/>
          </a:xfrm>
          <a:custGeom>
            <a:avLst/>
            <a:gdLst/>
            <a:ahLst/>
            <a:cxnLst/>
            <a:rect l="l" t="t" r="r" b="b"/>
            <a:pathLst>
              <a:path w="959764" h="959764">
                <a:moveTo>
                  <a:pt x="479882" y="0"/>
                </a:moveTo>
                <a:lnTo>
                  <a:pt x="479882" y="0"/>
                </a:lnTo>
                <a:cubicBezTo>
                  <a:pt x="744913" y="0"/>
                  <a:pt x="959764" y="214850"/>
                  <a:pt x="959764" y="479882"/>
                </a:cubicBezTo>
                <a:lnTo>
                  <a:pt x="959764" y="479882"/>
                </a:lnTo>
                <a:cubicBezTo>
                  <a:pt x="959764" y="744913"/>
                  <a:pt x="744913" y="959764"/>
                  <a:pt x="479882" y="959764"/>
                </a:cubicBezTo>
                <a:lnTo>
                  <a:pt x="479882" y="959764"/>
                </a:lnTo>
                <a:cubicBezTo>
                  <a:pt x="214850" y="959764"/>
                  <a:pt x="0" y="744913"/>
                  <a:pt x="0" y="479882"/>
                </a:cubicBezTo>
                <a:lnTo>
                  <a:pt x="0" y="479882"/>
                </a:lnTo>
                <a:cubicBezTo>
                  <a:pt x="0" y="214850"/>
                  <a:pt x="214850" y="0"/>
                  <a:pt x="479882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8" name="Shape 16"/>
          <p:cNvSpPr/>
          <p:nvPr/>
        </p:nvSpPr>
        <p:spPr>
          <a:xfrm>
            <a:off x="7948794" y="3197213"/>
            <a:ext cx="359911" cy="359911"/>
          </a:xfrm>
          <a:custGeom>
            <a:avLst/>
            <a:gdLst/>
            <a:ahLst/>
            <a:cxnLst/>
            <a:rect l="l" t="t" r="r" b="b"/>
            <a:pathLst>
              <a:path w="359911" h="359911">
                <a:moveTo>
                  <a:pt x="0" y="56236"/>
                </a:moveTo>
                <a:cubicBezTo>
                  <a:pt x="0" y="37608"/>
                  <a:pt x="15113" y="22494"/>
                  <a:pt x="33742" y="22494"/>
                </a:cubicBezTo>
                <a:lnTo>
                  <a:pt x="101225" y="22494"/>
                </a:lnTo>
                <a:cubicBezTo>
                  <a:pt x="119853" y="22494"/>
                  <a:pt x="134967" y="37608"/>
                  <a:pt x="134967" y="56236"/>
                </a:cubicBezTo>
                <a:lnTo>
                  <a:pt x="134967" y="67483"/>
                </a:lnTo>
                <a:lnTo>
                  <a:pt x="224945" y="67483"/>
                </a:lnTo>
                <a:lnTo>
                  <a:pt x="224945" y="56236"/>
                </a:lnTo>
                <a:cubicBezTo>
                  <a:pt x="224945" y="37608"/>
                  <a:pt x="240058" y="22494"/>
                  <a:pt x="258686" y="22494"/>
                </a:cubicBezTo>
                <a:lnTo>
                  <a:pt x="326170" y="22494"/>
                </a:lnTo>
                <a:cubicBezTo>
                  <a:pt x="344798" y="22494"/>
                  <a:pt x="359911" y="37608"/>
                  <a:pt x="359911" y="56236"/>
                </a:cubicBezTo>
                <a:lnTo>
                  <a:pt x="359911" y="123720"/>
                </a:lnTo>
                <a:cubicBezTo>
                  <a:pt x="359911" y="142348"/>
                  <a:pt x="344798" y="157461"/>
                  <a:pt x="326170" y="157461"/>
                </a:cubicBezTo>
                <a:lnTo>
                  <a:pt x="258686" y="157461"/>
                </a:lnTo>
                <a:cubicBezTo>
                  <a:pt x="240058" y="157461"/>
                  <a:pt x="224945" y="142348"/>
                  <a:pt x="224945" y="123720"/>
                </a:cubicBezTo>
                <a:lnTo>
                  <a:pt x="224945" y="112472"/>
                </a:lnTo>
                <a:lnTo>
                  <a:pt x="134967" y="112472"/>
                </a:lnTo>
                <a:lnTo>
                  <a:pt x="134967" y="123720"/>
                </a:lnTo>
                <a:cubicBezTo>
                  <a:pt x="134967" y="128851"/>
                  <a:pt x="133772" y="133772"/>
                  <a:pt x="131733" y="138130"/>
                </a:cubicBezTo>
                <a:lnTo>
                  <a:pt x="179956" y="202450"/>
                </a:lnTo>
                <a:lnTo>
                  <a:pt x="236192" y="202450"/>
                </a:lnTo>
                <a:cubicBezTo>
                  <a:pt x="254820" y="202450"/>
                  <a:pt x="269934" y="217564"/>
                  <a:pt x="269934" y="236192"/>
                </a:cubicBezTo>
                <a:lnTo>
                  <a:pt x="269934" y="303675"/>
                </a:lnTo>
                <a:cubicBezTo>
                  <a:pt x="269934" y="322304"/>
                  <a:pt x="254820" y="337417"/>
                  <a:pt x="236192" y="337417"/>
                </a:cubicBezTo>
                <a:lnTo>
                  <a:pt x="168708" y="337417"/>
                </a:lnTo>
                <a:cubicBezTo>
                  <a:pt x="150080" y="337417"/>
                  <a:pt x="134967" y="322304"/>
                  <a:pt x="134967" y="303675"/>
                </a:cubicBezTo>
                <a:lnTo>
                  <a:pt x="134967" y="236192"/>
                </a:lnTo>
                <a:cubicBezTo>
                  <a:pt x="134967" y="231060"/>
                  <a:pt x="136162" y="226140"/>
                  <a:pt x="138200" y="221781"/>
                </a:cubicBezTo>
                <a:lnTo>
                  <a:pt x="89978" y="157461"/>
                </a:lnTo>
                <a:lnTo>
                  <a:pt x="33742" y="157461"/>
                </a:lnTo>
                <a:cubicBezTo>
                  <a:pt x="15113" y="157461"/>
                  <a:pt x="0" y="142348"/>
                  <a:pt x="0" y="123720"/>
                </a:cubicBezTo>
                <a:lnTo>
                  <a:pt x="0" y="56236"/>
                </a:lnTo>
                <a:close/>
              </a:path>
            </a:pathLst>
          </a:custGeom>
          <a:solidFill>
            <a:srgbClr val="F8F6F2"/>
          </a:solidFill>
        </p:spPr>
      </p:sp>
      <p:sp>
        <p:nvSpPr>
          <p:cNvPr id="19" name="Text 17"/>
          <p:cNvSpPr/>
          <p:nvPr/>
        </p:nvSpPr>
        <p:spPr>
          <a:xfrm>
            <a:off x="5871055" y="4049004"/>
            <a:ext cx="4510890" cy="43189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35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逻辑思维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5907046" y="4576874"/>
            <a:ext cx="4438908" cy="33591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7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"讲道理，找原因"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961033" y="5152732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设计公平比较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961033" y="5608620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控制变量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961033" y="6064508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合理推理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10866514" y="2573367"/>
            <a:ext cx="4906793" cy="4090993"/>
          </a:xfrm>
          <a:custGeom>
            <a:avLst/>
            <a:gdLst/>
            <a:ahLst/>
            <a:cxnLst/>
            <a:rect l="l" t="t" r="r" b="b"/>
            <a:pathLst>
              <a:path w="4906793" h="4090993">
                <a:moveTo>
                  <a:pt x="71982" y="0"/>
                </a:moveTo>
                <a:lnTo>
                  <a:pt x="4834810" y="0"/>
                </a:lnTo>
                <a:cubicBezTo>
                  <a:pt x="4874565" y="0"/>
                  <a:pt x="4906793" y="32228"/>
                  <a:pt x="4906793" y="71982"/>
                </a:cubicBezTo>
                <a:lnTo>
                  <a:pt x="4906793" y="3947031"/>
                </a:lnTo>
                <a:cubicBezTo>
                  <a:pt x="4906793" y="4026539"/>
                  <a:pt x="4842339" y="4090993"/>
                  <a:pt x="4762831" y="4090993"/>
                </a:cubicBezTo>
                <a:lnTo>
                  <a:pt x="143962" y="4090993"/>
                </a:lnTo>
                <a:cubicBezTo>
                  <a:pt x="64454" y="4090993"/>
                  <a:pt x="0" y="4026539"/>
                  <a:pt x="0" y="3947031"/>
                </a:cubicBezTo>
                <a:lnTo>
                  <a:pt x="0" y="71982"/>
                </a:lnTo>
                <a:cubicBezTo>
                  <a:pt x="0" y="32228"/>
                  <a:pt x="32228" y="0"/>
                  <a:pt x="71982" y="0"/>
                </a:cubicBezTo>
                <a:close/>
              </a:path>
            </a:pathLst>
          </a:custGeom>
          <a:solidFill>
            <a:srgbClr val="A39B8B">
              <a:alpha val="10196"/>
            </a:srgbClr>
          </a:solidFill>
        </p:spPr>
      </p:sp>
      <p:sp>
        <p:nvSpPr>
          <p:cNvPr id="25" name="Shape 23"/>
          <p:cNvSpPr/>
          <p:nvPr/>
        </p:nvSpPr>
        <p:spPr>
          <a:xfrm>
            <a:off x="10866514" y="2573367"/>
            <a:ext cx="4906793" cy="71982"/>
          </a:xfrm>
          <a:custGeom>
            <a:avLst/>
            <a:gdLst/>
            <a:ahLst/>
            <a:cxnLst/>
            <a:rect l="l" t="t" r="r" b="b"/>
            <a:pathLst>
              <a:path w="4906793" h="71982">
                <a:moveTo>
                  <a:pt x="71982" y="0"/>
                </a:moveTo>
                <a:lnTo>
                  <a:pt x="4834810" y="0"/>
                </a:lnTo>
                <a:cubicBezTo>
                  <a:pt x="4874565" y="0"/>
                  <a:pt x="4906793" y="32228"/>
                  <a:pt x="4906793" y="71982"/>
                </a:cubicBezTo>
                <a:lnTo>
                  <a:pt x="4906793" y="71982"/>
                </a:lnTo>
                <a:lnTo>
                  <a:pt x="0" y="71982"/>
                </a:lnTo>
                <a:lnTo>
                  <a:pt x="0" y="71982"/>
                </a:lnTo>
                <a:cubicBezTo>
                  <a:pt x="0" y="32254"/>
                  <a:pt x="32254" y="0"/>
                  <a:pt x="71982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26" name="Shape 24"/>
          <p:cNvSpPr/>
          <p:nvPr/>
        </p:nvSpPr>
        <p:spPr>
          <a:xfrm>
            <a:off x="12839278" y="2897287"/>
            <a:ext cx="959764" cy="959764"/>
          </a:xfrm>
          <a:custGeom>
            <a:avLst/>
            <a:gdLst/>
            <a:ahLst/>
            <a:cxnLst/>
            <a:rect l="l" t="t" r="r" b="b"/>
            <a:pathLst>
              <a:path w="959764" h="959764">
                <a:moveTo>
                  <a:pt x="479882" y="0"/>
                </a:moveTo>
                <a:lnTo>
                  <a:pt x="479882" y="0"/>
                </a:lnTo>
                <a:cubicBezTo>
                  <a:pt x="744913" y="0"/>
                  <a:pt x="959764" y="214850"/>
                  <a:pt x="959764" y="479882"/>
                </a:cubicBezTo>
                <a:lnTo>
                  <a:pt x="959764" y="479882"/>
                </a:lnTo>
                <a:cubicBezTo>
                  <a:pt x="959764" y="744913"/>
                  <a:pt x="744913" y="959764"/>
                  <a:pt x="479882" y="959764"/>
                </a:cubicBezTo>
                <a:lnTo>
                  <a:pt x="479882" y="959764"/>
                </a:lnTo>
                <a:cubicBezTo>
                  <a:pt x="214850" y="959764"/>
                  <a:pt x="0" y="744913"/>
                  <a:pt x="0" y="479882"/>
                </a:cubicBezTo>
                <a:lnTo>
                  <a:pt x="0" y="479882"/>
                </a:lnTo>
                <a:cubicBezTo>
                  <a:pt x="0" y="214850"/>
                  <a:pt x="214850" y="0"/>
                  <a:pt x="479882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27" name="Shape 25"/>
          <p:cNvSpPr/>
          <p:nvPr/>
        </p:nvSpPr>
        <p:spPr>
          <a:xfrm>
            <a:off x="13119709" y="3197213"/>
            <a:ext cx="404900" cy="359911"/>
          </a:xfrm>
          <a:custGeom>
            <a:avLst/>
            <a:gdLst/>
            <a:ahLst/>
            <a:cxnLst/>
            <a:rect l="l" t="t" r="r" b="b"/>
            <a:pathLst>
              <a:path w="404900" h="359911">
                <a:moveTo>
                  <a:pt x="174332" y="61860"/>
                </a:moveTo>
                <a:lnTo>
                  <a:pt x="230568" y="61860"/>
                </a:lnTo>
                <a:lnTo>
                  <a:pt x="230568" y="95601"/>
                </a:lnTo>
                <a:lnTo>
                  <a:pt x="174332" y="95601"/>
                </a:lnTo>
                <a:lnTo>
                  <a:pt x="174332" y="61860"/>
                </a:lnTo>
                <a:close/>
                <a:moveTo>
                  <a:pt x="168708" y="22494"/>
                </a:moveTo>
                <a:cubicBezTo>
                  <a:pt x="150080" y="22494"/>
                  <a:pt x="134967" y="37608"/>
                  <a:pt x="134967" y="56236"/>
                </a:cubicBezTo>
                <a:lnTo>
                  <a:pt x="134967" y="101225"/>
                </a:lnTo>
                <a:cubicBezTo>
                  <a:pt x="134967" y="119853"/>
                  <a:pt x="150080" y="134967"/>
                  <a:pt x="168708" y="134967"/>
                </a:cubicBezTo>
                <a:lnTo>
                  <a:pt x="179956" y="134967"/>
                </a:lnTo>
                <a:lnTo>
                  <a:pt x="179956" y="157461"/>
                </a:lnTo>
                <a:lnTo>
                  <a:pt x="22494" y="157461"/>
                </a:lnTo>
                <a:cubicBezTo>
                  <a:pt x="10052" y="157461"/>
                  <a:pt x="0" y="167513"/>
                  <a:pt x="0" y="179956"/>
                </a:cubicBezTo>
                <a:cubicBezTo>
                  <a:pt x="0" y="192398"/>
                  <a:pt x="10052" y="202450"/>
                  <a:pt x="22494" y="202450"/>
                </a:cubicBezTo>
                <a:lnTo>
                  <a:pt x="89978" y="202450"/>
                </a:lnTo>
                <a:lnTo>
                  <a:pt x="89978" y="224945"/>
                </a:lnTo>
                <a:lnTo>
                  <a:pt x="78731" y="224945"/>
                </a:lnTo>
                <a:cubicBezTo>
                  <a:pt x="60102" y="224945"/>
                  <a:pt x="44989" y="240058"/>
                  <a:pt x="44989" y="258686"/>
                </a:cubicBezTo>
                <a:lnTo>
                  <a:pt x="44989" y="303675"/>
                </a:lnTo>
                <a:cubicBezTo>
                  <a:pt x="44989" y="322304"/>
                  <a:pt x="60102" y="337417"/>
                  <a:pt x="78731" y="337417"/>
                </a:cubicBezTo>
                <a:lnTo>
                  <a:pt x="146214" y="337417"/>
                </a:lnTo>
                <a:cubicBezTo>
                  <a:pt x="164842" y="337417"/>
                  <a:pt x="179956" y="322304"/>
                  <a:pt x="179956" y="303675"/>
                </a:cubicBezTo>
                <a:lnTo>
                  <a:pt x="179956" y="258686"/>
                </a:lnTo>
                <a:cubicBezTo>
                  <a:pt x="179956" y="240058"/>
                  <a:pt x="164842" y="224945"/>
                  <a:pt x="146214" y="224945"/>
                </a:cubicBezTo>
                <a:lnTo>
                  <a:pt x="134967" y="224945"/>
                </a:lnTo>
                <a:lnTo>
                  <a:pt x="134967" y="202450"/>
                </a:lnTo>
                <a:lnTo>
                  <a:pt x="269934" y="202450"/>
                </a:lnTo>
                <a:lnTo>
                  <a:pt x="269934" y="224945"/>
                </a:lnTo>
                <a:lnTo>
                  <a:pt x="258686" y="224945"/>
                </a:lnTo>
                <a:cubicBezTo>
                  <a:pt x="240058" y="224945"/>
                  <a:pt x="224945" y="240058"/>
                  <a:pt x="224945" y="258686"/>
                </a:cubicBezTo>
                <a:lnTo>
                  <a:pt x="224945" y="303675"/>
                </a:lnTo>
                <a:cubicBezTo>
                  <a:pt x="224945" y="322304"/>
                  <a:pt x="240058" y="337417"/>
                  <a:pt x="258686" y="337417"/>
                </a:cubicBezTo>
                <a:lnTo>
                  <a:pt x="326170" y="337417"/>
                </a:lnTo>
                <a:cubicBezTo>
                  <a:pt x="344798" y="337417"/>
                  <a:pt x="359911" y="322304"/>
                  <a:pt x="359911" y="303675"/>
                </a:cubicBezTo>
                <a:lnTo>
                  <a:pt x="359911" y="258686"/>
                </a:lnTo>
                <a:cubicBezTo>
                  <a:pt x="359911" y="240058"/>
                  <a:pt x="344798" y="224945"/>
                  <a:pt x="326170" y="224945"/>
                </a:cubicBezTo>
                <a:lnTo>
                  <a:pt x="314923" y="224945"/>
                </a:lnTo>
                <a:lnTo>
                  <a:pt x="314923" y="202450"/>
                </a:lnTo>
                <a:lnTo>
                  <a:pt x="382406" y="202450"/>
                </a:lnTo>
                <a:cubicBezTo>
                  <a:pt x="394848" y="202450"/>
                  <a:pt x="404900" y="192398"/>
                  <a:pt x="404900" y="179956"/>
                </a:cubicBezTo>
                <a:cubicBezTo>
                  <a:pt x="404900" y="167513"/>
                  <a:pt x="394848" y="157461"/>
                  <a:pt x="382406" y="157461"/>
                </a:cubicBezTo>
                <a:lnTo>
                  <a:pt x="224945" y="157461"/>
                </a:lnTo>
                <a:lnTo>
                  <a:pt x="224945" y="134967"/>
                </a:lnTo>
                <a:lnTo>
                  <a:pt x="236192" y="134967"/>
                </a:lnTo>
                <a:cubicBezTo>
                  <a:pt x="254820" y="134967"/>
                  <a:pt x="269934" y="119853"/>
                  <a:pt x="269934" y="101225"/>
                </a:cubicBezTo>
                <a:lnTo>
                  <a:pt x="269934" y="56236"/>
                </a:lnTo>
                <a:cubicBezTo>
                  <a:pt x="269934" y="37608"/>
                  <a:pt x="254820" y="22494"/>
                  <a:pt x="236192" y="22494"/>
                </a:cubicBezTo>
                <a:lnTo>
                  <a:pt x="168708" y="22494"/>
                </a:lnTo>
                <a:close/>
                <a:moveTo>
                  <a:pt x="314923" y="264310"/>
                </a:moveTo>
                <a:lnTo>
                  <a:pt x="320546" y="264310"/>
                </a:lnTo>
                <a:lnTo>
                  <a:pt x="320546" y="298052"/>
                </a:lnTo>
                <a:lnTo>
                  <a:pt x="264310" y="298052"/>
                </a:lnTo>
                <a:lnTo>
                  <a:pt x="264310" y="264310"/>
                </a:lnTo>
                <a:lnTo>
                  <a:pt x="314923" y="264310"/>
                </a:lnTo>
                <a:close/>
                <a:moveTo>
                  <a:pt x="134967" y="264310"/>
                </a:moveTo>
                <a:lnTo>
                  <a:pt x="140590" y="264310"/>
                </a:lnTo>
                <a:lnTo>
                  <a:pt x="140590" y="298052"/>
                </a:lnTo>
                <a:lnTo>
                  <a:pt x="84354" y="298052"/>
                </a:lnTo>
                <a:lnTo>
                  <a:pt x="84354" y="264310"/>
                </a:lnTo>
                <a:lnTo>
                  <a:pt x="134967" y="264310"/>
                </a:lnTo>
                <a:close/>
              </a:path>
            </a:pathLst>
          </a:custGeom>
          <a:solidFill>
            <a:srgbClr val="F8F6F2"/>
          </a:solidFill>
        </p:spPr>
      </p:sp>
      <p:sp>
        <p:nvSpPr>
          <p:cNvPr id="28" name="Text 26"/>
          <p:cNvSpPr/>
          <p:nvPr/>
        </p:nvSpPr>
        <p:spPr>
          <a:xfrm>
            <a:off x="11064465" y="4049004"/>
            <a:ext cx="4510890" cy="431894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35" b="1" dirty="0">
                <a:solidFill>
                  <a:srgbClr val="A39B8B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系统思维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11100456" y="4576874"/>
            <a:ext cx="4438908" cy="33591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7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"看到整体和联系"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1154443" y="5152732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理解多要素互动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11154443" y="5608620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分析共同作用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1154443" y="6064508"/>
            <a:ext cx="4426911" cy="311923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51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· 把握系统整体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479882" y="6904301"/>
            <a:ext cx="15296236" cy="1763566"/>
          </a:xfrm>
          <a:custGeom>
            <a:avLst/>
            <a:gdLst/>
            <a:ahLst/>
            <a:cxnLst/>
            <a:rect l="l" t="t" r="r" b="b"/>
            <a:pathLst>
              <a:path w="15296236" h="1763566">
                <a:moveTo>
                  <a:pt x="143960" y="0"/>
                </a:moveTo>
                <a:lnTo>
                  <a:pt x="15152276" y="0"/>
                </a:lnTo>
                <a:cubicBezTo>
                  <a:pt x="15231783" y="0"/>
                  <a:pt x="15296236" y="64453"/>
                  <a:pt x="15296236" y="143960"/>
                </a:cubicBezTo>
                <a:lnTo>
                  <a:pt x="15296236" y="1619606"/>
                </a:lnTo>
                <a:cubicBezTo>
                  <a:pt x="15296236" y="1699113"/>
                  <a:pt x="15231783" y="1763566"/>
                  <a:pt x="15152276" y="1763566"/>
                </a:cubicBezTo>
                <a:lnTo>
                  <a:pt x="143960" y="1763566"/>
                </a:lnTo>
                <a:cubicBezTo>
                  <a:pt x="64506" y="1763566"/>
                  <a:pt x="0" y="1699060"/>
                  <a:pt x="0" y="1619606"/>
                </a:cubicBezTo>
                <a:lnTo>
                  <a:pt x="0" y="143960"/>
                </a:lnTo>
                <a:cubicBezTo>
                  <a:pt x="0" y="64506"/>
                  <a:pt x="64506" y="0"/>
                  <a:pt x="14396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34" name="Shape 32"/>
          <p:cNvSpPr/>
          <p:nvPr/>
        </p:nvSpPr>
        <p:spPr>
          <a:xfrm>
            <a:off x="838294" y="7192230"/>
            <a:ext cx="314923" cy="359911"/>
          </a:xfrm>
          <a:custGeom>
            <a:avLst/>
            <a:gdLst/>
            <a:ahLst/>
            <a:cxnLst/>
            <a:rect l="l" t="t" r="r" b="b"/>
            <a:pathLst>
              <a:path w="314923" h="359911">
                <a:moveTo>
                  <a:pt x="0" y="151838"/>
                </a:moveTo>
                <a:cubicBezTo>
                  <a:pt x="0" y="105232"/>
                  <a:pt x="37749" y="67483"/>
                  <a:pt x="84354" y="67483"/>
                </a:cubicBezTo>
                <a:lnTo>
                  <a:pt x="89978" y="67483"/>
                </a:lnTo>
                <a:cubicBezTo>
                  <a:pt x="102420" y="67483"/>
                  <a:pt x="112472" y="77536"/>
                  <a:pt x="112472" y="89978"/>
                </a:cubicBezTo>
                <a:cubicBezTo>
                  <a:pt x="112472" y="102420"/>
                  <a:pt x="102420" y="112472"/>
                  <a:pt x="89978" y="112472"/>
                </a:cubicBezTo>
                <a:lnTo>
                  <a:pt x="84354" y="112472"/>
                </a:lnTo>
                <a:cubicBezTo>
                  <a:pt x="62633" y="112472"/>
                  <a:pt x="44989" y="130116"/>
                  <a:pt x="44989" y="151838"/>
                </a:cubicBezTo>
                <a:lnTo>
                  <a:pt x="44989" y="157461"/>
                </a:lnTo>
                <a:lnTo>
                  <a:pt x="89978" y="157461"/>
                </a:lnTo>
                <a:cubicBezTo>
                  <a:pt x="114792" y="157461"/>
                  <a:pt x="134967" y="177636"/>
                  <a:pt x="134967" y="202450"/>
                </a:cubicBezTo>
                <a:lnTo>
                  <a:pt x="134967" y="247439"/>
                </a:lnTo>
                <a:cubicBezTo>
                  <a:pt x="134967" y="272253"/>
                  <a:pt x="114792" y="292428"/>
                  <a:pt x="89978" y="292428"/>
                </a:cubicBezTo>
                <a:lnTo>
                  <a:pt x="44989" y="292428"/>
                </a:lnTo>
                <a:cubicBezTo>
                  <a:pt x="20175" y="292428"/>
                  <a:pt x="0" y="272253"/>
                  <a:pt x="0" y="247439"/>
                </a:cubicBezTo>
                <a:lnTo>
                  <a:pt x="0" y="151838"/>
                </a:lnTo>
                <a:close/>
                <a:moveTo>
                  <a:pt x="179956" y="151838"/>
                </a:moveTo>
                <a:cubicBezTo>
                  <a:pt x="179956" y="105232"/>
                  <a:pt x="217704" y="67483"/>
                  <a:pt x="264310" y="67483"/>
                </a:cubicBezTo>
                <a:lnTo>
                  <a:pt x="269934" y="67483"/>
                </a:lnTo>
                <a:cubicBezTo>
                  <a:pt x="282376" y="67483"/>
                  <a:pt x="292428" y="77536"/>
                  <a:pt x="292428" y="89978"/>
                </a:cubicBezTo>
                <a:cubicBezTo>
                  <a:pt x="292428" y="102420"/>
                  <a:pt x="282376" y="112472"/>
                  <a:pt x="269934" y="112472"/>
                </a:cubicBezTo>
                <a:lnTo>
                  <a:pt x="264310" y="112472"/>
                </a:lnTo>
                <a:cubicBezTo>
                  <a:pt x="242589" y="112472"/>
                  <a:pt x="224945" y="130116"/>
                  <a:pt x="224945" y="151838"/>
                </a:cubicBezTo>
                <a:lnTo>
                  <a:pt x="224945" y="157461"/>
                </a:lnTo>
                <a:lnTo>
                  <a:pt x="269934" y="157461"/>
                </a:lnTo>
                <a:cubicBezTo>
                  <a:pt x="294748" y="157461"/>
                  <a:pt x="314923" y="177636"/>
                  <a:pt x="314923" y="202450"/>
                </a:cubicBezTo>
                <a:lnTo>
                  <a:pt x="314923" y="247439"/>
                </a:lnTo>
                <a:cubicBezTo>
                  <a:pt x="314923" y="272253"/>
                  <a:pt x="294748" y="292428"/>
                  <a:pt x="269934" y="292428"/>
                </a:cubicBezTo>
                <a:lnTo>
                  <a:pt x="224945" y="292428"/>
                </a:lnTo>
                <a:cubicBezTo>
                  <a:pt x="200130" y="292428"/>
                  <a:pt x="179956" y="272253"/>
                  <a:pt x="179956" y="247439"/>
                </a:cubicBezTo>
                <a:lnTo>
                  <a:pt x="179956" y="151838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35" name="Text 33"/>
          <p:cNvSpPr/>
          <p:nvPr/>
        </p:nvSpPr>
        <p:spPr>
          <a:xfrm>
            <a:off x="1409653" y="7192230"/>
            <a:ext cx="14192508" cy="335917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89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教学瞬间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1409653" y="7672112"/>
            <a:ext cx="14180511" cy="707826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7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当学生说"我觉得这株植物长得高是因为水浇得多"，教师追问："</a:t>
            </a:r>
            <a:r>
              <a:rPr lang="en-US" sz="17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你怎么证明呢？我们怎么设计实验，才能知道只是水的影响？</a:t>
            </a:r>
            <a:r>
              <a:rPr lang="en-US" sz="17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"——这就是在培养逻辑与实证思维。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32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4-STEP OPTIMIZATION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544800" cy="609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80000"/>
              </a:lnSpc>
            </a:pPr>
            <a:r>
              <a:rPr lang="en-US" sz="480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小学实验优化"四步法"：核心框架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676400"/>
            <a:ext cx="1422400" cy="38100"/>
          </a:xfrm>
          <a:custGeom>
            <a:avLst/>
            <a:gdLst/>
            <a:ahLst/>
            <a:cxnLst/>
            <a:rect l="l" t="t" r="r" b="b"/>
            <a:pathLst>
              <a:path w="1422400" h="38100">
                <a:moveTo>
                  <a:pt x="19050" y="0"/>
                </a:moveTo>
                <a:lnTo>
                  <a:pt x="1403350" y="0"/>
                </a:lnTo>
                <a:cubicBezTo>
                  <a:pt x="1413864" y="0"/>
                  <a:pt x="1422400" y="8536"/>
                  <a:pt x="1422400" y="19050"/>
                </a:cubicBezTo>
                <a:lnTo>
                  <a:pt x="1422400" y="19050"/>
                </a:lnTo>
                <a:cubicBezTo>
                  <a:pt x="1422400" y="29564"/>
                  <a:pt x="1413864" y="38100"/>
                  <a:pt x="14033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546100" y="2019300"/>
            <a:ext cx="7429500" cy="2425700"/>
          </a:xfrm>
          <a:custGeom>
            <a:avLst/>
            <a:gdLst/>
            <a:ahLst/>
            <a:cxnLst/>
            <a:rect l="l" t="t" r="r" b="b"/>
            <a:pathLst>
              <a:path w="7429500" h="2425700">
                <a:moveTo>
                  <a:pt x="76200" y="0"/>
                </a:moveTo>
                <a:lnTo>
                  <a:pt x="7277093" y="0"/>
                </a:lnTo>
                <a:cubicBezTo>
                  <a:pt x="7361265" y="0"/>
                  <a:pt x="7429500" y="68235"/>
                  <a:pt x="7429500" y="152407"/>
                </a:cubicBezTo>
                <a:lnTo>
                  <a:pt x="7429500" y="2273293"/>
                </a:lnTo>
                <a:cubicBezTo>
                  <a:pt x="7429500" y="2357465"/>
                  <a:pt x="7361265" y="2425700"/>
                  <a:pt x="7277093" y="2425700"/>
                </a:cubicBez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6" name="Shape 4"/>
          <p:cNvSpPr/>
          <p:nvPr/>
        </p:nvSpPr>
        <p:spPr>
          <a:xfrm>
            <a:off x="546100" y="2019300"/>
            <a:ext cx="76200" cy="2425700"/>
          </a:xfrm>
          <a:custGeom>
            <a:avLst/>
            <a:gdLst/>
            <a:ahLst/>
            <a:cxnLst/>
            <a:rect l="l" t="t" r="r" b="b"/>
            <a:pathLst>
              <a:path w="76200" h="2425700">
                <a:moveTo>
                  <a:pt x="76200" y="0"/>
                </a:moveTo>
                <a:lnTo>
                  <a:pt x="76200" y="0"/>
                </a:lnTo>
                <a:lnTo>
                  <a:pt x="76200" y="2425700"/>
                </a:ln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7" name="Shape 5"/>
          <p:cNvSpPr/>
          <p:nvPr/>
        </p:nvSpPr>
        <p:spPr>
          <a:xfrm>
            <a:off x="889000" y="23241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8" name="Text 6"/>
          <p:cNvSpPr/>
          <p:nvPr/>
        </p:nvSpPr>
        <p:spPr>
          <a:xfrm>
            <a:off x="1070570" y="2501900"/>
            <a:ext cx="635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905000" y="2527300"/>
            <a:ext cx="16764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问题与假设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89000" y="3340100"/>
            <a:ext cx="6896100" cy="368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点燃探究的内驱力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89000" y="3813175"/>
            <a:ext cx="68834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将封闭的、验证性的问题，转化为开放的、探究性的真实问题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8318500" y="2019300"/>
            <a:ext cx="7429500" cy="2425700"/>
          </a:xfrm>
          <a:custGeom>
            <a:avLst/>
            <a:gdLst/>
            <a:ahLst/>
            <a:cxnLst/>
            <a:rect l="l" t="t" r="r" b="b"/>
            <a:pathLst>
              <a:path w="7429500" h="2425700">
                <a:moveTo>
                  <a:pt x="76200" y="0"/>
                </a:moveTo>
                <a:lnTo>
                  <a:pt x="7277093" y="0"/>
                </a:lnTo>
                <a:cubicBezTo>
                  <a:pt x="7361265" y="0"/>
                  <a:pt x="7429500" y="68235"/>
                  <a:pt x="7429500" y="152407"/>
                </a:cubicBezTo>
                <a:lnTo>
                  <a:pt x="7429500" y="2273293"/>
                </a:lnTo>
                <a:cubicBezTo>
                  <a:pt x="7429500" y="2357465"/>
                  <a:pt x="7361265" y="2425700"/>
                  <a:pt x="7277093" y="2425700"/>
                </a:cubicBez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13" name="Shape 11"/>
          <p:cNvSpPr/>
          <p:nvPr/>
        </p:nvSpPr>
        <p:spPr>
          <a:xfrm>
            <a:off x="8318500" y="2019300"/>
            <a:ext cx="76200" cy="2425700"/>
          </a:xfrm>
          <a:custGeom>
            <a:avLst/>
            <a:gdLst/>
            <a:ahLst/>
            <a:cxnLst/>
            <a:rect l="l" t="t" r="r" b="b"/>
            <a:pathLst>
              <a:path w="76200" h="2425700">
                <a:moveTo>
                  <a:pt x="76200" y="0"/>
                </a:moveTo>
                <a:lnTo>
                  <a:pt x="76200" y="0"/>
                </a:lnTo>
                <a:lnTo>
                  <a:pt x="76200" y="2425700"/>
                </a:ln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4" name="Shape 12"/>
          <p:cNvSpPr/>
          <p:nvPr/>
        </p:nvSpPr>
        <p:spPr>
          <a:xfrm>
            <a:off x="8661400" y="23241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15" name="Text 13"/>
          <p:cNvSpPr/>
          <p:nvPr/>
        </p:nvSpPr>
        <p:spPr>
          <a:xfrm>
            <a:off x="8842970" y="2501900"/>
            <a:ext cx="635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677400" y="2527300"/>
            <a:ext cx="16764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设计与规划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661400" y="3340100"/>
            <a:ext cx="6896100" cy="368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让思维看得见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661400" y="3813175"/>
            <a:ext cx="68834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强化"公平比较"（控制变量）这一科学方法的基石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546100" y="4752975"/>
            <a:ext cx="7429500" cy="2425700"/>
          </a:xfrm>
          <a:custGeom>
            <a:avLst/>
            <a:gdLst/>
            <a:ahLst/>
            <a:cxnLst/>
            <a:rect l="l" t="t" r="r" b="b"/>
            <a:pathLst>
              <a:path w="7429500" h="2425700">
                <a:moveTo>
                  <a:pt x="76200" y="0"/>
                </a:moveTo>
                <a:lnTo>
                  <a:pt x="7277093" y="0"/>
                </a:lnTo>
                <a:cubicBezTo>
                  <a:pt x="7361265" y="0"/>
                  <a:pt x="7429500" y="68235"/>
                  <a:pt x="7429500" y="152407"/>
                </a:cubicBezTo>
                <a:lnTo>
                  <a:pt x="7429500" y="2273293"/>
                </a:lnTo>
                <a:cubicBezTo>
                  <a:pt x="7429500" y="2357465"/>
                  <a:pt x="7361265" y="2425700"/>
                  <a:pt x="7277093" y="2425700"/>
                </a:cubicBez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A39B8B">
              <a:alpha val="10196"/>
            </a:srgbClr>
          </a:solidFill>
        </p:spPr>
      </p:sp>
      <p:sp>
        <p:nvSpPr>
          <p:cNvPr id="20" name="Shape 18"/>
          <p:cNvSpPr/>
          <p:nvPr/>
        </p:nvSpPr>
        <p:spPr>
          <a:xfrm>
            <a:off x="546100" y="4752975"/>
            <a:ext cx="76200" cy="2425700"/>
          </a:xfrm>
          <a:custGeom>
            <a:avLst/>
            <a:gdLst/>
            <a:ahLst/>
            <a:cxnLst/>
            <a:rect l="l" t="t" r="r" b="b"/>
            <a:pathLst>
              <a:path w="76200" h="2425700">
                <a:moveTo>
                  <a:pt x="76200" y="0"/>
                </a:moveTo>
                <a:lnTo>
                  <a:pt x="76200" y="0"/>
                </a:lnTo>
                <a:lnTo>
                  <a:pt x="76200" y="2425700"/>
                </a:ln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21" name="Shape 19"/>
          <p:cNvSpPr/>
          <p:nvPr/>
        </p:nvSpPr>
        <p:spPr>
          <a:xfrm>
            <a:off x="889000" y="5057775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22" name="Text 20"/>
          <p:cNvSpPr/>
          <p:nvPr/>
        </p:nvSpPr>
        <p:spPr>
          <a:xfrm>
            <a:off x="1070570" y="5235575"/>
            <a:ext cx="635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03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905000" y="5260975"/>
            <a:ext cx="16764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A39B8B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材料与情境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89000" y="6073775"/>
            <a:ext cx="6896100" cy="368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连接生活，赋能探究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89000" y="6546850"/>
            <a:ext cx="68834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用生活化材料降低认知门槛，用真实情境赋予探究意义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8318500" y="4752975"/>
            <a:ext cx="7429500" cy="2425700"/>
          </a:xfrm>
          <a:custGeom>
            <a:avLst/>
            <a:gdLst/>
            <a:ahLst/>
            <a:cxnLst/>
            <a:rect l="l" t="t" r="r" b="b"/>
            <a:pathLst>
              <a:path w="7429500" h="2425700">
                <a:moveTo>
                  <a:pt x="76200" y="0"/>
                </a:moveTo>
                <a:lnTo>
                  <a:pt x="7277093" y="0"/>
                </a:lnTo>
                <a:cubicBezTo>
                  <a:pt x="7361265" y="0"/>
                  <a:pt x="7429500" y="68235"/>
                  <a:pt x="7429500" y="152407"/>
                </a:cubicBezTo>
                <a:lnTo>
                  <a:pt x="7429500" y="2273293"/>
                </a:lnTo>
                <a:cubicBezTo>
                  <a:pt x="7429500" y="2357465"/>
                  <a:pt x="7361265" y="2425700"/>
                  <a:pt x="7277093" y="2425700"/>
                </a:cubicBez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27" name="Shape 25"/>
          <p:cNvSpPr/>
          <p:nvPr/>
        </p:nvSpPr>
        <p:spPr>
          <a:xfrm>
            <a:off x="8318500" y="4752975"/>
            <a:ext cx="76200" cy="2425700"/>
          </a:xfrm>
          <a:custGeom>
            <a:avLst/>
            <a:gdLst/>
            <a:ahLst/>
            <a:cxnLst/>
            <a:rect l="l" t="t" r="r" b="b"/>
            <a:pathLst>
              <a:path w="76200" h="2425700">
                <a:moveTo>
                  <a:pt x="76200" y="0"/>
                </a:moveTo>
                <a:lnTo>
                  <a:pt x="76200" y="0"/>
                </a:lnTo>
                <a:lnTo>
                  <a:pt x="76200" y="2425700"/>
                </a:lnTo>
                <a:lnTo>
                  <a:pt x="76200" y="2425700"/>
                </a:lnTo>
                <a:cubicBezTo>
                  <a:pt x="34144" y="2425700"/>
                  <a:pt x="0" y="2391556"/>
                  <a:pt x="0" y="2349500"/>
                </a:cubicBezTo>
                <a:lnTo>
                  <a:pt x="0" y="76200"/>
                </a:lnTo>
                <a:cubicBezTo>
                  <a:pt x="0" y="34144"/>
                  <a:pt x="34144" y="0"/>
                  <a:pt x="762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8" name="Shape 26"/>
          <p:cNvSpPr/>
          <p:nvPr/>
        </p:nvSpPr>
        <p:spPr>
          <a:xfrm>
            <a:off x="8661400" y="5057775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9" name="Text 27"/>
          <p:cNvSpPr/>
          <p:nvPr/>
        </p:nvSpPr>
        <p:spPr>
          <a:xfrm>
            <a:off x="8842970" y="5235575"/>
            <a:ext cx="635000" cy="457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04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677400" y="5260975"/>
            <a:ext cx="16764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记录与解释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661400" y="6073775"/>
            <a:ext cx="6896100" cy="368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从"记流水账"到"有据推理"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8661400" y="6546850"/>
            <a:ext cx="68834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>
                    <a:alpha val="75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提供结构化记录单，引导有序、量化记录，将结论与证据紧密挂钩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588000" y="751205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299204" y="165854"/>
                </a:moveTo>
                <a:cubicBezTo>
                  <a:pt x="306645" y="158413"/>
                  <a:pt x="306645" y="146328"/>
                  <a:pt x="299204" y="138886"/>
                </a:cubicBezTo>
                <a:lnTo>
                  <a:pt x="203954" y="43636"/>
                </a:lnTo>
                <a:cubicBezTo>
                  <a:pt x="196513" y="36195"/>
                  <a:pt x="184428" y="36195"/>
                  <a:pt x="176986" y="43636"/>
                </a:cubicBezTo>
                <a:cubicBezTo>
                  <a:pt x="169545" y="51078"/>
                  <a:pt x="169545" y="63163"/>
                  <a:pt x="176986" y="70604"/>
                </a:cubicBezTo>
                <a:lnTo>
                  <a:pt x="239732" y="133350"/>
                </a:lnTo>
                <a:lnTo>
                  <a:pt x="19050" y="133350"/>
                </a:lnTo>
                <a:cubicBezTo>
                  <a:pt x="8513" y="133350"/>
                  <a:pt x="0" y="141863"/>
                  <a:pt x="0" y="152400"/>
                </a:cubicBezTo>
                <a:cubicBezTo>
                  <a:pt x="0" y="162937"/>
                  <a:pt x="8513" y="171450"/>
                  <a:pt x="19050" y="171450"/>
                </a:cubicBezTo>
                <a:lnTo>
                  <a:pt x="239732" y="171450"/>
                </a:lnTo>
                <a:lnTo>
                  <a:pt x="176986" y="234196"/>
                </a:lnTo>
                <a:cubicBezTo>
                  <a:pt x="169545" y="241637"/>
                  <a:pt x="169545" y="253722"/>
                  <a:pt x="176986" y="261164"/>
                </a:cubicBezTo>
                <a:cubicBezTo>
                  <a:pt x="184428" y="268605"/>
                  <a:pt x="196513" y="268605"/>
                  <a:pt x="203954" y="261164"/>
                </a:cubicBezTo>
                <a:lnTo>
                  <a:pt x="299204" y="165914"/>
                </a:lnTo>
                <a:close/>
              </a:path>
            </a:pathLst>
          </a:custGeom>
          <a:solidFill>
            <a:srgbClr val="A39B8B"/>
          </a:solidFill>
        </p:spPr>
      </p:sp>
      <p:sp>
        <p:nvSpPr>
          <p:cNvPr id="34" name="Text 32"/>
          <p:cNvSpPr/>
          <p:nvPr/>
        </p:nvSpPr>
        <p:spPr>
          <a:xfrm>
            <a:off x="6083300" y="7486650"/>
            <a:ext cx="102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递进关系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7442200" y="751205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39231" y="136029"/>
                </a:moveTo>
                <a:cubicBezTo>
                  <a:pt x="47149" y="80665"/>
                  <a:pt x="94833" y="38100"/>
                  <a:pt x="152400" y="38100"/>
                </a:cubicBezTo>
                <a:cubicBezTo>
                  <a:pt x="183952" y="38100"/>
                  <a:pt x="212527" y="50899"/>
                  <a:pt x="233243" y="71557"/>
                </a:cubicBezTo>
                <a:cubicBezTo>
                  <a:pt x="233363" y="71676"/>
                  <a:pt x="233482" y="71795"/>
                  <a:pt x="233601" y="71914"/>
                </a:cubicBezTo>
                <a:lnTo>
                  <a:pt x="238125" y="76200"/>
                </a:lnTo>
                <a:lnTo>
                  <a:pt x="209610" y="76200"/>
                </a:lnTo>
                <a:cubicBezTo>
                  <a:pt x="199073" y="76200"/>
                  <a:pt x="190560" y="84713"/>
                  <a:pt x="190560" y="95250"/>
                </a:cubicBezTo>
                <a:cubicBezTo>
                  <a:pt x="190560" y="105787"/>
                  <a:pt x="199073" y="114300"/>
                  <a:pt x="209610" y="114300"/>
                </a:cubicBezTo>
                <a:lnTo>
                  <a:pt x="285810" y="114300"/>
                </a:lnTo>
                <a:cubicBezTo>
                  <a:pt x="296347" y="114300"/>
                  <a:pt x="304860" y="105787"/>
                  <a:pt x="304860" y="95250"/>
                </a:cubicBezTo>
                <a:lnTo>
                  <a:pt x="304860" y="19050"/>
                </a:lnTo>
                <a:cubicBezTo>
                  <a:pt x="304860" y="8513"/>
                  <a:pt x="296347" y="0"/>
                  <a:pt x="285810" y="0"/>
                </a:cubicBezTo>
                <a:cubicBezTo>
                  <a:pt x="275273" y="0"/>
                  <a:pt x="266760" y="8513"/>
                  <a:pt x="266760" y="19050"/>
                </a:cubicBezTo>
                <a:lnTo>
                  <a:pt x="266760" y="50840"/>
                </a:lnTo>
                <a:lnTo>
                  <a:pt x="260033" y="44470"/>
                </a:lnTo>
                <a:cubicBezTo>
                  <a:pt x="232470" y="17026"/>
                  <a:pt x="194370" y="0"/>
                  <a:pt x="152400" y="0"/>
                </a:cubicBezTo>
                <a:cubicBezTo>
                  <a:pt x="75605" y="0"/>
                  <a:pt x="12085" y="56793"/>
                  <a:pt x="1548" y="130671"/>
                </a:cubicBezTo>
                <a:cubicBezTo>
                  <a:pt x="60" y="141089"/>
                  <a:pt x="7263" y="150733"/>
                  <a:pt x="17681" y="152221"/>
                </a:cubicBezTo>
                <a:cubicBezTo>
                  <a:pt x="28099" y="153710"/>
                  <a:pt x="37743" y="146447"/>
                  <a:pt x="39231" y="136088"/>
                </a:cubicBezTo>
                <a:close/>
                <a:moveTo>
                  <a:pt x="303252" y="174129"/>
                </a:moveTo>
                <a:cubicBezTo>
                  <a:pt x="304740" y="163711"/>
                  <a:pt x="297478" y="154067"/>
                  <a:pt x="287119" y="152579"/>
                </a:cubicBezTo>
                <a:cubicBezTo>
                  <a:pt x="276761" y="151090"/>
                  <a:pt x="267057" y="158353"/>
                  <a:pt x="265569" y="168712"/>
                </a:cubicBezTo>
                <a:cubicBezTo>
                  <a:pt x="257651" y="224076"/>
                  <a:pt x="209967" y="266640"/>
                  <a:pt x="152400" y="266640"/>
                </a:cubicBezTo>
                <a:cubicBezTo>
                  <a:pt x="120848" y="266640"/>
                  <a:pt x="92273" y="253841"/>
                  <a:pt x="71557" y="233184"/>
                </a:cubicBezTo>
                <a:cubicBezTo>
                  <a:pt x="71437" y="233065"/>
                  <a:pt x="71318" y="232946"/>
                  <a:pt x="71199" y="232827"/>
                </a:cubicBezTo>
                <a:lnTo>
                  <a:pt x="66675" y="228540"/>
                </a:lnTo>
                <a:lnTo>
                  <a:pt x="95190" y="228540"/>
                </a:lnTo>
                <a:cubicBezTo>
                  <a:pt x="105727" y="228540"/>
                  <a:pt x="114240" y="220028"/>
                  <a:pt x="114240" y="209490"/>
                </a:cubicBezTo>
                <a:cubicBezTo>
                  <a:pt x="114240" y="198953"/>
                  <a:pt x="105727" y="190440"/>
                  <a:pt x="95190" y="190440"/>
                </a:cubicBezTo>
                <a:lnTo>
                  <a:pt x="19050" y="190500"/>
                </a:lnTo>
                <a:cubicBezTo>
                  <a:pt x="13990" y="190500"/>
                  <a:pt x="9108" y="192524"/>
                  <a:pt x="5536" y="196155"/>
                </a:cubicBezTo>
                <a:cubicBezTo>
                  <a:pt x="1965" y="199787"/>
                  <a:pt x="-60" y="204609"/>
                  <a:pt x="0" y="209729"/>
                </a:cubicBezTo>
                <a:lnTo>
                  <a:pt x="595" y="285333"/>
                </a:lnTo>
                <a:cubicBezTo>
                  <a:pt x="655" y="295870"/>
                  <a:pt x="9287" y="304324"/>
                  <a:pt x="19824" y="304205"/>
                </a:cubicBezTo>
                <a:cubicBezTo>
                  <a:pt x="30361" y="304086"/>
                  <a:pt x="38814" y="295513"/>
                  <a:pt x="38695" y="284976"/>
                </a:cubicBezTo>
                <a:lnTo>
                  <a:pt x="38457" y="254318"/>
                </a:lnTo>
                <a:lnTo>
                  <a:pt x="44827" y="260330"/>
                </a:lnTo>
                <a:cubicBezTo>
                  <a:pt x="72390" y="287774"/>
                  <a:pt x="110430" y="304800"/>
                  <a:pt x="152400" y="304800"/>
                </a:cubicBezTo>
                <a:cubicBezTo>
                  <a:pt x="229195" y="304800"/>
                  <a:pt x="292715" y="248007"/>
                  <a:pt x="303252" y="174129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36" name="Text 34"/>
          <p:cNvSpPr/>
          <p:nvPr/>
        </p:nvSpPr>
        <p:spPr>
          <a:xfrm>
            <a:off x="7937500" y="7486650"/>
            <a:ext cx="102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循环迭代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9296400" y="7512050"/>
            <a:ext cx="304800" cy="304800"/>
          </a:xfrm>
          <a:custGeom>
            <a:avLst/>
            <a:gdLst/>
            <a:ahLst/>
            <a:cxnLst/>
            <a:rect l="l" t="t" r="r" b="b"/>
            <a:pathLst>
              <a:path w="304800" h="304800">
                <a:moveTo>
                  <a:pt x="71438" y="33338"/>
                </a:moveTo>
                <a:cubicBezTo>
                  <a:pt x="71438" y="14942"/>
                  <a:pt x="86380" y="0"/>
                  <a:pt x="104775" y="0"/>
                </a:cubicBezTo>
                <a:lnTo>
                  <a:pt x="119062" y="0"/>
                </a:lnTo>
                <a:cubicBezTo>
                  <a:pt x="129600" y="0"/>
                  <a:pt x="138113" y="8513"/>
                  <a:pt x="138113" y="19050"/>
                </a:cubicBezTo>
                <a:lnTo>
                  <a:pt x="138113" y="285750"/>
                </a:lnTo>
                <a:cubicBezTo>
                  <a:pt x="138113" y="296287"/>
                  <a:pt x="129600" y="304800"/>
                  <a:pt x="119062" y="304800"/>
                </a:cubicBezTo>
                <a:lnTo>
                  <a:pt x="100013" y="304800"/>
                </a:lnTo>
                <a:cubicBezTo>
                  <a:pt x="82272" y="304800"/>
                  <a:pt x="67330" y="292656"/>
                  <a:pt x="63103" y="276225"/>
                </a:cubicBezTo>
                <a:cubicBezTo>
                  <a:pt x="62686" y="276225"/>
                  <a:pt x="62329" y="276225"/>
                  <a:pt x="61912" y="276225"/>
                </a:cubicBezTo>
                <a:cubicBezTo>
                  <a:pt x="35600" y="276225"/>
                  <a:pt x="14288" y="254913"/>
                  <a:pt x="14288" y="228600"/>
                </a:cubicBezTo>
                <a:cubicBezTo>
                  <a:pt x="14288" y="217884"/>
                  <a:pt x="17859" y="208002"/>
                  <a:pt x="23813" y="200025"/>
                </a:cubicBezTo>
                <a:cubicBezTo>
                  <a:pt x="12263" y="191333"/>
                  <a:pt x="4763" y="177522"/>
                  <a:pt x="4763" y="161925"/>
                </a:cubicBezTo>
                <a:cubicBezTo>
                  <a:pt x="4763" y="143530"/>
                  <a:pt x="15240" y="127516"/>
                  <a:pt x="30480" y="119598"/>
                </a:cubicBezTo>
                <a:cubicBezTo>
                  <a:pt x="26253" y="112455"/>
                  <a:pt x="23813" y="104120"/>
                  <a:pt x="23813" y="95250"/>
                </a:cubicBezTo>
                <a:cubicBezTo>
                  <a:pt x="23813" y="68937"/>
                  <a:pt x="45125" y="47625"/>
                  <a:pt x="71438" y="47625"/>
                </a:cubicBezTo>
                <a:lnTo>
                  <a:pt x="71438" y="33338"/>
                </a:lnTo>
                <a:close/>
                <a:moveTo>
                  <a:pt x="233363" y="33338"/>
                </a:moveTo>
                <a:lnTo>
                  <a:pt x="233363" y="47625"/>
                </a:lnTo>
                <a:cubicBezTo>
                  <a:pt x="259675" y="47625"/>
                  <a:pt x="280987" y="68937"/>
                  <a:pt x="280987" y="95250"/>
                </a:cubicBezTo>
                <a:cubicBezTo>
                  <a:pt x="280987" y="104180"/>
                  <a:pt x="278547" y="112514"/>
                  <a:pt x="274320" y="119598"/>
                </a:cubicBezTo>
                <a:cubicBezTo>
                  <a:pt x="289620" y="127516"/>
                  <a:pt x="300038" y="143470"/>
                  <a:pt x="300038" y="161925"/>
                </a:cubicBezTo>
                <a:cubicBezTo>
                  <a:pt x="300038" y="177522"/>
                  <a:pt x="292537" y="191333"/>
                  <a:pt x="280987" y="200025"/>
                </a:cubicBezTo>
                <a:cubicBezTo>
                  <a:pt x="286941" y="208002"/>
                  <a:pt x="290513" y="217884"/>
                  <a:pt x="290513" y="228600"/>
                </a:cubicBezTo>
                <a:cubicBezTo>
                  <a:pt x="290513" y="254913"/>
                  <a:pt x="269200" y="276225"/>
                  <a:pt x="242888" y="276225"/>
                </a:cubicBezTo>
                <a:cubicBezTo>
                  <a:pt x="242471" y="276225"/>
                  <a:pt x="242114" y="276225"/>
                  <a:pt x="241697" y="276225"/>
                </a:cubicBezTo>
                <a:cubicBezTo>
                  <a:pt x="237470" y="292656"/>
                  <a:pt x="222528" y="304800"/>
                  <a:pt x="204787" y="304800"/>
                </a:cubicBezTo>
                <a:lnTo>
                  <a:pt x="185738" y="304800"/>
                </a:lnTo>
                <a:cubicBezTo>
                  <a:pt x="175200" y="304800"/>
                  <a:pt x="166688" y="296287"/>
                  <a:pt x="166688" y="285750"/>
                </a:cubicBezTo>
                <a:lnTo>
                  <a:pt x="166688" y="19050"/>
                </a:lnTo>
                <a:cubicBezTo>
                  <a:pt x="166688" y="8513"/>
                  <a:pt x="175200" y="0"/>
                  <a:pt x="185738" y="0"/>
                </a:cubicBezTo>
                <a:lnTo>
                  <a:pt x="200025" y="0"/>
                </a:lnTo>
                <a:cubicBezTo>
                  <a:pt x="218420" y="0"/>
                  <a:pt x="233363" y="14942"/>
                  <a:pt x="233363" y="33338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38" name="Text 36"/>
          <p:cNvSpPr/>
          <p:nvPr/>
        </p:nvSpPr>
        <p:spPr>
          <a:xfrm>
            <a:off x="9791700" y="7486650"/>
            <a:ext cx="1028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思维深化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32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STEP 01 &amp; 02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第一步与第二步：优化"问题与假设"和"设计与规划"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574800"/>
            <a:ext cx="1422400" cy="38100"/>
          </a:xfrm>
          <a:custGeom>
            <a:avLst/>
            <a:gdLst/>
            <a:ahLst/>
            <a:cxnLst/>
            <a:rect l="l" t="t" r="r" b="b"/>
            <a:pathLst>
              <a:path w="1422400" h="38100">
                <a:moveTo>
                  <a:pt x="19050" y="0"/>
                </a:moveTo>
                <a:lnTo>
                  <a:pt x="1403350" y="0"/>
                </a:lnTo>
                <a:cubicBezTo>
                  <a:pt x="1413864" y="0"/>
                  <a:pt x="1422400" y="8536"/>
                  <a:pt x="1422400" y="19050"/>
                </a:cubicBezTo>
                <a:lnTo>
                  <a:pt x="1422400" y="19050"/>
                </a:lnTo>
                <a:cubicBezTo>
                  <a:pt x="1422400" y="29564"/>
                  <a:pt x="1413864" y="38100"/>
                  <a:pt x="14033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508000" y="1765300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6" name="Text 4"/>
          <p:cNvSpPr/>
          <p:nvPr/>
        </p:nvSpPr>
        <p:spPr>
          <a:xfrm>
            <a:off x="683617" y="1917700"/>
            <a:ext cx="508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1917700"/>
            <a:ext cx="2540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优化"问题与假设"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33400" y="2578100"/>
            <a:ext cx="7467600" cy="965200"/>
          </a:xfrm>
          <a:custGeom>
            <a:avLst/>
            <a:gdLst/>
            <a:ahLst/>
            <a:cxnLst/>
            <a:rect l="l" t="t" r="r" b="b"/>
            <a:pathLst>
              <a:path w="7467600" h="965200">
                <a:moveTo>
                  <a:pt x="50800" y="0"/>
                </a:moveTo>
                <a:lnTo>
                  <a:pt x="7366003" y="0"/>
                </a:lnTo>
                <a:cubicBezTo>
                  <a:pt x="7422113" y="0"/>
                  <a:pt x="7467600" y="45487"/>
                  <a:pt x="7467600" y="101597"/>
                </a:cubicBezTo>
                <a:lnTo>
                  <a:pt x="7467600" y="863603"/>
                </a:lnTo>
                <a:cubicBezTo>
                  <a:pt x="7467600" y="919713"/>
                  <a:pt x="7422113" y="965200"/>
                  <a:pt x="7366003" y="965200"/>
                </a:cubicBezTo>
                <a:lnTo>
                  <a:pt x="50800" y="965200"/>
                </a:lnTo>
                <a:cubicBezTo>
                  <a:pt x="22744" y="965200"/>
                  <a:pt x="0" y="942456"/>
                  <a:pt x="0" y="914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9" name="Shape 7"/>
          <p:cNvSpPr/>
          <p:nvPr/>
        </p:nvSpPr>
        <p:spPr>
          <a:xfrm>
            <a:off x="533400" y="2578100"/>
            <a:ext cx="50800" cy="965200"/>
          </a:xfrm>
          <a:custGeom>
            <a:avLst/>
            <a:gdLst/>
            <a:ahLst/>
            <a:cxnLst/>
            <a:rect l="l" t="t" r="r" b="b"/>
            <a:pathLst>
              <a:path w="50800" h="965200">
                <a:moveTo>
                  <a:pt x="50800" y="0"/>
                </a:moveTo>
                <a:lnTo>
                  <a:pt x="50800" y="0"/>
                </a:lnTo>
                <a:lnTo>
                  <a:pt x="50800" y="965200"/>
                </a:lnTo>
                <a:lnTo>
                  <a:pt x="50800" y="965200"/>
                </a:lnTo>
                <a:cubicBezTo>
                  <a:pt x="22763" y="965200"/>
                  <a:pt x="0" y="942437"/>
                  <a:pt x="0" y="914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0" name="Text 8"/>
          <p:cNvSpPr/>
          <p:nvPr/>
        </p:nvSpPr>
        <p:spPr>
          <a:xfrm>
            <a:off x="660400" y="2679700"/>
            <a:ext cx="73533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核心策略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60400" y="3136900"/>
            <a:ext cx="7340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将封闭的、验证性的问题，转化为</a:t>
            </a:r>
            <a:r>
              <a:rPr lang="en-US" sz="16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开放的、探究性的真实问题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20700" y="3657600"/>
            <a:ext cx="7467600" cy="3784600"/>
          </a:xfrm>
          <a:custGeom>
            <a:avLst/>
            <a:gdLst/>
            <a:ahLst/>
            <a:cxnLst/>
            <a:rect l="l" t="t" r="r" b="b"/>
            <a:pathLst>
              <a:path w="7467600" h="3784600">
                <a:moveTo>
                  <a:pt x="101617" y="0"/>
                </a:moveTo>
                <a:lnTo>
                  <a:pt x="7365983" y="0"/>
                </a:lnTo>
                <a:cubicBezTo>
                  <a:pt x="7422105" y="0"/>
                  <a:pt x="7467600" y="45495"/>
                  <a:pt x="7467600" y="101617"/>
                </a:cubicBezTo>
                <a:lnTo>
                  <a:pt x="7467600" y="3682983"/>
                </a:lnTo>
                <a:cubicBezTo>
                  <a:pt x="7467600" y="3739105"/>
                  <a:pt x="7422105" y="3784600"/>
                  <a:pt x="7365983" y="3784600"/>
                </a:cubicBezTo>
                <a:lnTo>
                  <a:pt x="101617" y="3784600"/>
                </a:lnTo>
                <a:cubicBezTo>
                  <a:pt x="45495" y="3784600"/>
                  <a:pt x="0" y="3739105"/>
                  <a:pt x="0" y="3682983"/>
                </a:cubicBezTo>
                <a:lnTo>
                  <a:pt x="0" y="101617"/>
                </a:lnTo>
                <a:cubicBezTo>
                  <a:pt x="0" y="45533"/>
                  <a:pt x="45533" y="0"/>
                  <a:pt x="101617" y="0"/>
                </a:cubicBezTo>
                <a:close/>
              </a:path>
            </a:pathLst>
          </a:custGeom>
          <a:solidFill>
            <a:srgbClr val="F8F6F2"/>
          </a:solidFill>
          <a:ln w="25400">
            <a:solidFill>
              <a:srgbClr val="A39B8B">
                <a:alpha val="30196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5000" y="3771900"/>
            <a:ext cx="73533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案例对比：磁铁的性质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35000" y="4229100"/>
            <a:ext cx="7239000" cy="1168400"/>
          </a:xfrm>
          <a:custGeom>
            <a:avLst/>
            <a:gdLst/>
            <a:ahLst/>
            <a:cxnLst/>
            <a:rect l="l" t="t" r="r" b="b"/>
            <a:pathLst>
              <a:path w="7239000" h="1168400">
                <a:moveTo>
                  <a:pt x="101604" y="0"/>
                </a:moveTo>
                <a:lnTo>
                  <a:pt x="7137396" y="0"/>
                </a:lnTo>
                <a:cubicBezTo>
                  <a:pt x="7193510" y="0"/>
                  <a:pt x="7239000" y="45490"/>
                  <a:pt x="7239000" y="101604"/>
                </a:cubicBezTo>
                <a:lnTo>
                  <a:pt x="7239000" y="1066796"/>
                </a:lnTo>
                <a:cubicBezTo>
                  <a:pt x="7239000" y="1122910"/>
                  <a:pt x="7193510" y="1168400"/>
                  <a:pt x="7137396" y="1168400"/>
                </a:cubicBezTo>
                <a:lnTo>
                  <a:pt x="101604" y="1168400"/>
                </a:lnTo>
                <a:cubicBezTo>
                  <a:pt x="45490" y="1168400"/>
                  <a:pt x="0" y="1122910"/>
                  <a:pt x="0" y="10667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A39B8B">
              <a:alpha val="10196"/>
            </a:srgbClr>
          </a:solidFill>
        </p:spPr>
      </p:sp>
      <p:sp>
        <p:nvSpPr>
          <p:cNvPr id="15" name="Shape 13"/>
          <p:cNvSpPr/>
          <p:nvPr/>
        </p:nvSpPr>
        <p:spPr>
          <a:xfrm>
            <a:off x="762000" y="4381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66278" y="66278"/>
                </a:moveTo>
                <a:cubicBezTo>
                  <a:pt x="70009" y="62547"/>
                  <a:pt x="76041" y="62547"/>
                  <a:pt x="79732" y="66278"/>
                </a:cubicBezTo>
                <a:lnTo>
                  <a:pt x="101560" y="88106"/>
                </a:lnTo>
                <a:lnTo>
                  <a:pt x="123388" y="66278"/>
                </a:lnTo>
                <a:cubicBezTo>
                  <a:pt x="127119" y="62547"/>
                  <a:pt x="133152" y="62547"/>
                  <a:pt x="136842" y="66278"/>
                </a:cubicBezTo>
                <a:cubicBezTo>
                  <a:pt x="140533" y="70009"/>
                  <a:pt x="140573" y="76041"/>
                  <a:pt x="136842" y="79732"/>
                </a:cubicBezTo>
                <a:lnTo>
                  <a:pt x="115014" y="101560"/>
                </a:lnTo>
                <a:lnTo>
                  <a:pt x="136842" y="123388"/>
                </a:lnTo>
                <a:cubicBezTo>
                  <a:pt x="140573" y="127119"/>
                  <a:pt x="140573" y="133152"/>
                  <a:pt x="136842" y="136842"/>
                </a:cubicBezTo>
                <a:cubicBezTo>
                  <a:pt x="133112" y="140533"/>
                  <a:pt x="127079" y="140573"/>
                  <a:pt x="123388" y="136842"/>
                </a:cubicBezTo>
                <a:lnTo>
                  <a:pt x="101560" y="115014"/>
                </a:lnTo>
                <a:lnTo>
                  <a:pt x="79732" y="136842"/>
                </a:lnTo>
                <a:cubicBezTo>
                  <a:pt x="76002" y="140573"/>
                  <a:pt x="69969" y="140573"/>
                  <a:pt x="66278" y="136842"/>
                </a:cubicBezTo>
                <a:cubicBezTo>
                  <a:pt x="62587" y="133112"/>
                  <a:pt x="62547" y="127079"/>
                  <a:pt x="66278" y="123388"/>
                </a:cubicBezTo>
                <a:lnTo>
                  <a:pt x="88106" y="101560"/>
                </a:lnTo>
                <a:lnTo>
                  <a:pt x="66278" y="79732"/>
                </a:lnTo>
                <a:cubicBezTo>
                  <a:pt x="62547" y="76002"/>
                  <a:pt x="62547" y="69969"/>
                  <a:pt x="66278" y="66278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16" name="Text 14"/>
          <p:cNvSpPr/>
          <p:nvPr/>
        </p:nvSpPr>
        <p:spPr>
          <a:xfrm>
            <a:off x="990600" y="4330700"/>
            <a:ext cx="68834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传统问题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36600" y="4686300"/>
            <a:ext cx="71374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"磁铁能吸引哪些物体？"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736600" y="5041900"/>
            <a:ext cx="71247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→ 学生逐一尝试，列清单，结论已知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159250" y="5499100"/>
            <a:ext cx="190500" cy="254000"/>
          </a:xfrm>
          <a:custGeom>
            <a:avLst/>
            <a:gdLst/>
            <a:ahLst/>
            <a:cxnLst/>
            <a:rect l="l" t="t" r="r" b="b"/>
            <a:pathLst>
              <a:path w="190500" h="254000">
                <a:moveTo>
                  <a:pt x="84038" y="249337"/>
                </a:moveTo>
                <a:cubicBezTo>
                  <a:pt x="90239" y="255538"/>
                  <a:pt x="100310" y="255538"/>
                  <a:pt x="106511" y="249337"/>
                </a:cubicBezTo>
                <a:lnTo>
                  <a:pt x="185886" y="169962"/>
                </a:lnTo>
                <a:cubicBezTo>
                  <a:pt x="192087" y="163761"/>
                  <a:pt x="192087" y="153690"/>
                  <a:pt x="185886" y="147489"/>
                </a:cubicBezTo>
                <a:cubicBezTo>
                  <a:pt x="179685" y="141288"/>
                  <a:pt x="169614" y="141288"/>
                  <a:pt x="163413" y="147489"/>
                </a:cubicBezTo>
                <a:lnTo>
                  <a:pt x="111125" y="199777"/>
                </a:lnTo>
                <a:lnTo>
                  <a:pt x="111125" y="15875"/>
                </a:lnTo>
                <a:cubicBezTo>
                  <a:pt x="111125" y="7094"/>
                  <a:pt x="104031" y="0"/>
                  <a:pt x="95250" y="0"/>
                </a:cubicBezTo>
                <a:cubicBezTo>
                  <a:pt x="86469" y="0"/>
                  <a:pt x="79375" y="7094"/>
                  <a:pt x="79375" y="15875"/>
                </a:cubicBezTo>
                <a:lnTo>
                  <a:pt x="79375" y="199777"/>
                </a:lnTo>
                <a:lnTo>
                  <a:pt x="27087" y="147489"/>
                </a:lnTo>
                <a:cubicBezTo>
                  <a:pt x="20886" y="141287"/>
                  <a:pt x="10815" y="141287"/>
                  <a:pt x="4614" y="147489"/>
                </a:cubicBezTo>
                <a:cubicBezTo>
                  <a:pt x="-1588" y="153690"/>
                  <a:pt x="-1588" y="163761"/>
                  <a:pt x="4614" y="169962"/>
                </a:cubicBezTo>
                <a:lnTo>
                  <a:pt x="83989" y="249337"/>
                </a:lnTo>
                <a:close/>
              </a:path>
            </a:pathLst>
          </a:custGeom>
          <a:solidFill>
            <a:srgbClr val="BC6C25"/>
          </a:solidFill>
        </p:spPr>
      </p:sp>
      <p:sp>
        <p:nvSpPr>
          <p:cNvPr id="20" name="Shape 18"/>
          <p:cNvSpPr/>
          <p:nvPr/>
        </p:nvSpPr>
        <p:spPr>
          <a:xfrm>
            <a:off x="660400" y="5854700"/>
            <a:ext cx="7213600" cy="1473200"/>
          </a:xfrm>
          <a:custGeom>
            <a:avLst/>
            <a:gdLst/>
            <a:ahLst/>
            <a:cxnLst/>
            <a:rect l="l" t="t" r="r" b="b"/>
            <a:pathLst>
              <a:path w="7213600" h="1473200">
                <a:moveTo>
                  <a:pt x="50800" y="0"/>
                </a:moveTo>
                <a:lnTo>
                  <a:pt x="7111993" y="0"/>
                </a:lnTo>
                <a:cubicBezTo>
                  <a:pt x="7168109" y="0"/>
                  <a:pt x="7213600" y="45491"/>
                  <a:pt x="7213600" y="101607"/>
                </a:cubicBezTo>
                <a:lnTo>
                  <a:pt x="7213600" y="1371593"/>
                </a:lnTo>
                <a:cubicBezTo>
                  <a:pt x="7213600" y="1427709"/>
                  <a:pt x="7168109" y="1473200"/>
                  <a:pt x="7111993" y="1473200"/>
                </a:cubicBezTo>
                <a:lnTo>
                  <a:pt x="50800" y="1473200"/>
                </a:lnTo>
                <a:cubicBezTo>
                  <a:pt x="22763" y="1473200"/>
                  <a:pt x="0" y="1450437"/>
                  <a:pt x="0" y="1422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21" name="Shape 19"/>
          <p:cNvSpPr/>
          <p:nvPr/>
        </p:nvSpPr>
        <p:spPr>
          <a:xfrm>
            <a:off x="660400" y="5854700"/>
            <a:ext cx="50800" cy="1473200"/>
          </a:xfrm>
          <a:custGeom>
            <a:avLst/>
            <a:gdLst/>
            <a:ahLst/>
            <a:cxnLst/>
            <a:rect l="l" t="t" r="r" b="b"/>
            <a:pathLst>
              <a:path w="50800" h="1473200">
                <a:moveTo>
                  <a:pt x="50800" y="0"/>
                </a:moveTo>
                <a:lnTo>
                  <a:pt x="50800" y="0"/>
                </a:lnTo>
                <a:lnTo>
                  <a:pt x="50800" y="1473200"/>
                </a:lnTo>
                <a:lnTo>
                  <a:pt x="50800" y="1473200"/>
                </a:lnTo>
                <a:cubicBezTo>
                  <a:pt x="22763" y="1473200"/>
                  <a:pt x="0" y="1450437"/>
                  <a:pt x="0" y="1422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2" name="Shape 20"/>
          <p:cNvSpPr/>
          <p:nvPr/>
        </p:nvSpPr>
        <p:spPr>
          <a:xfrm>
            <a:off x="812800" y="60071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3" name="Text 21"/>
          <p:cNvSpPr/>
          <p:nvPr/>
        </p:nvSpPr>
        <p:spPr>
          <a:xfrm>
            <a:off x="1041400" y="5956300"/>
            <a:ext cx="6832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优化问题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87400" y="6311900"/>
            <a:ext cx="7086600" cy="609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"你能帮玩具厂老板设计一个‘磁性分类回收箱’吗？要求能自动把铁质材料从一堆废料中分出来。"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87400" y="6972300"/>
            <a:ext cx="70739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→ 问题具有场景、目的和开放性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8255000" y="1765300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27" name="Text 25"/>
          <p:cNvSpPr/>
          <p:nvPr/>
        </p:nvSpPr>
        <p:spPr>
          <a:xfrm>
            <a:off x="8430617" y="1917700"/>
            <a:ext cx="508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02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118600" y="1917700"/>
            <a:ext cx="2540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优化"设计与规划"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8280400" y="2578100"/>
            <a:ext cx="7467600" cy="965200"/>
          </a:xfrm>
          <a:custGeom>
            <a:avLst/>
            <a:gdLst/>
            <a:ahLst/>
            <a:cxnLst/>
            <a:rect l="l" t="t" r="r" b="b"/>
            <a:pathLst>
              <a:path w="7467600" h="965200">
                <a:moveTo>
                  <a:pt x="50800" y="0"/>
                </a:moveTo>
                <a:lnTo>
                  <a:pt x="7366003" y="0"/>
                </a:lnTo>
                <a:cubicBezTo>
                  <a:pt x="7422113" y="0"/>
                  <a:pt x="7467600" y="45487"/>
                  <a:pt x="7467600" y="101597"/>
                </a:cubicBezTo>
                <a:lnTo>
                  <a:pt x="7467600" y="863603"/>
                </a:lnTo>
                <a:cubicBezTo>
                  <a:pt x="7467600" y="919713"/>
                  <a:pt x="7422113" y="965200"/>
                  <a:pt x="7366003" y="965200"/>
                </a:cubicBezTo>
                <a:lnTo>
                  <a:pt x="50800" y="965200"/>
                </a:lnTo>
                <a:cubicBezTo>
                  <a:pt x="22744" y="965200"/>
                  <a:pt x="0" y="942456"/>
                  <a:pt x="0" y="914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30" name="Shape 28"/>
          <p:cNvSpPr/>
          <p:nvPr/>
        </p:nvSpPr>
        <p:spPr>
          <a:xfrm>
            <a:off x="8280400" y="2578100"/>
            <a:ext cx="50800" cy="965200"/>
          </a:xfrm>
          <a:custGeom>
            <a:avLst/>
            <a:gdLst/>
            <a:ahLst/>
            <a:cxnLst/>
            <a:rect l="l" t="t" r="r" b="b"/>
            <a:pathLst>
              <a:path w="50800" h="965200">
                <a:moveTo>
                  <a:pt x="50800" y="0"/>
                </a:moveTo>
                <a:lnTo>
                  <a:pt x="50800" y="0"/>
                </a:lnTo>
                <a:lnTo>
                  <a:pt x="50800" y="965200"/>
                </a:lnTo>
                <a:lnTo>
                  <a:pt x="50800" y="965200"/>
                </a:lnTo>
                <a:cubicBezTo>
                  <a:pt x="22763" y="965200"/>
                  <a:pt x="0" y="942437"/>
                  <a:pt x="0" y="914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31" name="Text 29"/>
          <p:cNvSpPr/>
          <p:nvPr/>
        </p:nvSpPr>
        <p:spPr>
          <a:xfrm>
            <a:off x="8407400" y="2679700"/>
            <a:ext cx="73533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核心方法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8407400" y="3136900"/>
            <a:ext cx="7340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强化</a:t>
            </a: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"公平比较"（控制变量）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这一科学方法的基石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8267700" y="3657600"/>
            <a:ext cx="7467600" cy="1854200"/>
          </a:xfrm>
          <a:custGeom>
            <a:avLst/>
            <a:gdLst/>
            <a:ahLst/>
            <a:cxnLst/>
            <a:rect l="l" t="t" r="r" b="b"/>
            <a:pathLst>
              <a:path w="7467600" h="1854200">
                <a:moveTo>
                  <a:pt x="101592" y="0"/>
                </a:moveTo>
                <a:lnTo>
                  <a:pt x="7366008" y="0"/>
                </a:lnTo>
                <a:cubicBezTo>
                  <a:pt x="7422116" y="0"/>
                  <a:pt x="7467600" y="45484"/>
                  <a:pt x="7467600" y="101592"/>
                </a:cubicBezTo>
                <a:lnTo>
                  <a:pt x="7467600" y="1752608"/>
                </a:lnTo>
                <a:cubicBezTo>
                  <a:pt x="7467600" y="1808716"/>
                  <a:pt x="7422116" y="1854200"/>
                  <a:pt x="7366008" y="1854200"/>
                </a:cubicBezTo>
                <a:lnTo>
                  <a:pt x="101592" y="1854200"/>
                </a:lnTo>
                <a:cubicBezTo>
                  <a:pt x="45484" y="1854200"/>
                  <a:pt x="0" y="1808716"/>
                  <a:pt x="0" y="1752608"/>
                </a:cubicBezTo>
                <a:lnTo>
                  <a:pt x="0" y="101592"/>
                </a:lnTo>
                <a:cubicBezTo>
                  <a:pt x="0" y="45522"/>
                  <a:pt x="45522" y="0"/>
                  <a:pt x="101592" y="0"/>
                </a:cubicBezTo>
                <a:close/>
              </a:path>
            </a:pathLst>
          </a:custGeom>
          <a:solidFill>
            <a:srgbClr val="F8F6F2"/>
          </a:solidFill>
          <a:ln w="25400">
            <a:solidFill>
              <a:srgbClr val="3A5A40">
                <a:alpha val="30196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382000" y="3771900"/>
            <a:ext cx="73533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教学工具：对比实验规划图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8382000" y="4229100"/>
            <a:ext cx="7239000" cy="1168400"/>
          </a:xfrm>
          <a:custGeom>
            <a:avLst/>
            <a:gdLst/>
            <a:ahLst/>
            <a:cxnLst/>
            <a:rect l="l" t="t" r="r" b="b"/>
            <a:pathLst>
              <a:path w="7239000" h="1168400">
                <a:moveTo>
                  <a:pt x="101604" y="0"/>
                </a:moveTo>
                <a:lnTo>
                  <a:pt x="7137396" y="0"/>
                </a:lnTo>
                <a:cubicBezTo>
                  <a:pt x="7193510" y="0"/>
                  <a:pt x="7239000" y="45490"/>
                  <a:pt x="7239000" y="101604"/>
                </a:cubicBezTo>
                <a:lnTo>
                  <a:pt x="7239000" y="1066796"/>
                </a:lnTo>
                <a:cubicBezTo>
                  <a:pt x="7239000" y="1122910"/>
                  <a:pt x="7193510" y="1168400"/>
                  <a:pt x="7137396" y="1168400"/>
                </a:cubicBezTo>
                <a:lnTo>
                  <a:pt x="101604" y="1168400"/>
                </a:lnTo>
                <a:cubicBezTo>
                  <a:pt x="45490" y="1168400"/>
                  <a:pt x="0" y="1122910"/>
                  <a:pt x="0" y="10667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3A5A40">
              <a:alpha val="5098"/>
            </a:srgbClr>
          </a:solidFill>
        </p:spPr>
      </p:sp>
      <p:sp>
        <p:nvSpPr>
          <p:cNvPr id="36" name="Text 34"/>
          <p:cNvSpPr/>
          <p:nvPr/>
        </p:nvSpPr>
        <p:spPr>
          <a:xfrm>
            <a:off x="8483600" y="4330700"/>
            <a:ext cx="71374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研究问题：摆的快慢与摆锤轻重有关吗？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8483600" y="4737100"/>
            <a:ext cx="2273300" cy="558800"/>
          </a:xfrm>
          <a:custGeom>
            <a:avLst/>
            <a:gdLst/>
            <a:ahLst/>
            <a:cxnLst/>
            <a:rect l="l" t="t" r="r" b="b"/>
            <a:pathLst>
              <a:path w="2273300" h="558800">
                <a:moveTo>
                  <a:pt x="101601" y="0"/>
                </a:moveTo>
                <a:lnTo>
                  <a:pt x="2171699" y="0"/>
                </a:lnTo>
                <a:cubicBezTo>
                  <a:pt x="2227812" y="0"/>
                  <a:pt x="2273300" y="45488"/>
                  <a:pt x="2273300" y="101601"/>
                </a:cubicBezTo>
                <a:lnTo>
                  <a:pt x="2273300" y="457199"/>
                </a:lnTo>
                <a:cubicBezTo>
                  <a:pt x="2273300" y="513312"/>
                  <a:pt x="2227812" y="558800"/>
                  <a:pt x="21716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BC6C25">
              <a:alpha val="20000"/>
            </a:srgbClr>
          </a:solidFill>
        </p:spPr>
      </p:sp>
      <p:sp>
        <p:nvSpPr>
          <p:cNvPr id="38" name="Text 36"/>
          <p:cNvSpPr/>
          <p:nvPr/>
        </p:nvSpPr>
        <p:spPr>
          <a:xfrm>
            <a:off x="8489950" y="4787900"/>
            <a:ext cx="2260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改变的条件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8496300" y="5041900"/>
            <a:ext cx="2247900" cy="203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摆锤重量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10862667" y="4737100"/>
            <a:ext cx="2273300" cy="558800"/>
          </a:xfrm>
          <a:custGeom>
            <a:avLst/>
            <a:gdLst/>
            <a:ahLst/>
            <a:cxnLst/>
            <a:rect l="l" t="t" r="r" b="b"/>
            <a:pathLst>
              <a:path w="2273300" h="558800">
                <a:moveTo>
                  <a:pt x="101601" y="0"/>
                </a:moveTo>
                <a:lnTo>
                  <a:pt x="2171699" y="0"/>
                </a:lnTo>
                <a:cubicBezTo>
                  <a:pt x="2227812" y="0"/>
                  <a:pt x="2273300" y="45488"/>
                  <a:pt x="2273300" y="101601"/>
                </a:cubicBezTo>
                <a:lnTo>
                  <a:pt x="2273300" y="457199"/>
                </a:lnTo>
                <a:cubicBezTo>
                  <a:pt x="2273300" y="513312"/>
                  <a:pt x="2227812" y="558800"/>
                  <a:pt x="21716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3A5A40">
              <a:alpha val="20000"/>
            </a:srgbClr>
          </a:solidFill>
        </p:spPr>
      </p:sp>
      <p:sp>
        <p:nvSpPr>
          <p:cNvPr id="41" name="Text 39"/>
          <p:cNvSpPr/>
          <p:nvPr/>
        </p:nvSpPr>
        <p:spPr>
          <a:xfrm>
            <a:off x="10869017" y="4787900"/>
            <a:ext cx="2260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不变的条件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10875367" y="5041900"/>
            <a:ext cx="2247900" cy="203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摆线长度等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13241734" y="4737100"/>
            <a:ext cx="2273300" cy="558800"/>
          </a:xfrm>
          <a:custGeom>
            <a:avLst/>
            <a:gdLst/>
            <a:ahLst/>
            <a:cxnLst/>
            <a:rect l="l" t="t" r="r" b="b"/>
            <a:pathLst>
              <a:path w="2273300" h="558800">
                <a:moveTo>
                  <a:pt x="101601" y="0"/>
                </a:moveTo>
                <a:lnTo>
                  <a:pt x="2171699" y="0"/>
                </a:lnTo>
                <a:cubicBezTo>
                  <a:pt x="2227812" y="0"/>
                  <a:pt x="2273300" y="45488"/>
                  <a:pt x="2273300" y="101601"/>
                </a:cubicBezTo>
                <a:lnTo>
                  <a:pt x="2273300" y="457199"/>
                </a:lnTo>
                <a:cubicBezTo>
                  <a:pt x="2273300" y="513312"/>
                  <a:pt x="2227812" y="558800"/>
                  <a:pt x="2171699" y="558800"/>
                </a:cubicBezTo>
                <a:lnTo>
                  <a:pt x="101601" y="558800"/>
                </a:lnTo>
                <a:cubicBezTo>
                  <a:pt x="45488" y="558800"/>
                  <a:pt x="0" y="513312"/>
                  <a:pt x="0" y="457199"/>
                </a:cubicBezTo>
                <a:lnTo>
                  <a:pt x="0" y="101601"/>
                </a:lnTo>
                <a:cubicBezTo>
                  <a:pt x="0" y="45526"/>
                  <a:pt x="45526" y="0"/>
                  <a:pt x="101601" y="0"/>
                </a:cubicBezTo>
                <a:close/>
              </a:path>
            </a:pathLst>
          </a:custGeom>
          <a:solidFill>
            <a:srgbClr val="A39B8B">
              <a:alpha val="20000"/>
            </a:srgbClr>
          </a:solidFill>
        </p:spPr>
      </p:sp>
      <p:sp>
        <p:nvSpPr>
          <p:cNvPr id="44" name="Text 42"/>
          <p:cNvSpPr/>
          <p:nvPr/>
        </p:nvSpPr>
        <p:spPr>
          <a:xfrm>
            <a:off x="13248084" y="4787900"/>
            <a:ext cx="2260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观察/测量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13254434" y="5041900"/>
            <a:ext cx="2247900" cy="203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摆动15次时间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8280400" y="5626100"/>
            <a:ext cx="7467600" cy="1168400"/>
          </a:xfrm>
          <a:custGeom>
            <a:avLst/>
            <a:gdLst/>
            <a:ahLst/>
            <a:cxnLst/>
            <a:rect l="l" t="t" r="r" b="b"/>
            <a:pathLst>
              <a:path w="7467600" h="1168400">
                <a:moveTo>
                  <a:pt x="50800" y="0"/>
                </a:moveTo>
                <a:lnTo>
                  <a:pt x="7365996" y="0"/>
                </a:lnTo>
                <a:cubicBezTo>
                  <a:pt x="7422110" y="0"/>
                  <a:pt x="7467600" y="45490"/>
                  <a:pt x="7467600" y="101604"/>
                </a:cubicBezTo>
                <a:lnTo>
                  <a:pt x="7467600" y="1066796"/>
                </a:lnTo>
                <a:cubicBezTo>
                  <a:pt x="7467600" y="1122910"/>
                  <a:pt x="7422110" y="1168400"/>
                  <a:pt x="7365996" y="1168400"/>
                </a:cubicBezTo>
                <a:lnTo>
                  <a:pt x="50800" y="1168400"/>
                </a:lnTo>
                <a:cubicBezTo>
                  <a:pt x="22763" y="1168400"/>
                  <a:pt x="0" y="1145637"/>
                  <a:pt x="0" y="11176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47" name="Shape 45"/>
          <p:cNvSpPr/>
          <p:nvPr/>
        </p:nvSpPr>
        <p:spPr>
          <a:xfrm>
            <a:off x="8280400" y="5626100"/>
            <a:ext cx="50800" cy="1168400"/>
          </a:xfrm>
          <a:custGeom>
            <a:avLst/>
            <a:gdLst/>
            <a:ahLst/>
            <a:cxnLst/>
            <a:rect l="l" t="t" r="r" b="b"/>
            <a:pathLst>
              <a:path w="50800" h="1168400">
                <a:moveTo>
                  <a:pt x="50800" y="0"/>
                </a:moveTo>
                <a:lnTo>
                  <a:pt x="50800" y="0"/>
                </a:lnTo>
                <a:lnTo>
                  <a:pt x="50800" y="1168400"/>
                </a:lnTo>
                <a:lnTo>
                  <a:pt x="50800" y="1168400"/>
                </a:lnTo>
                <a:cubicBezTo>
                  <a:pt x="22763" y="1168400"/>
                  <a:pt x="0" y="1145637"/>
                  <a:pt x="0" y="11176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48" name="Shape 46"/>
          <p:cNvSpPr/>
          <p:nvPr/>
        </p:nvSpPr>
        <p:spPr>
          <a:xfrm>
            <a:off x="8432800" y="57785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33350" y="139700"/>
                </a:moveTo>
                <a:cubicBezTo>
                  <a:pt x="171926" y="139700"/>
                  <a:pt x="203200" y="108426"/>
                  <a:pt x="203200" y="69850"/>
                </a:cubicBezTo>
                <a:cubicBezTo>
                  <a:pt x="203200" y="31274"/>
                  <a:pt x="171926" y="0"/>
                  <a:pt x="133350" y="0"/>
                </a:cubicBezTo>
                <a:cubicBezTo>
                  <a:pt x="94774" y="0"/>
                  <a:pt x="63500" y="31274"/>
                  <a:pt x="63500" y="69850"/>
                </a:cubicBezTo>
                <a:cubicBezTo>
                  <a:pt x="63500" y="77272"/>
                  <a:pt x="64651" y="84455"/>
                  <a:pt x="66794" y="91162"/>
                </a:cubicBezTo>
                <a:lnTo>
                  <a:pt x="2778" y="155178"/>
                </a:lnTo>
                <a:cubicBezTo>
                  <a:pt x="992" y="156964"/>
                  <a:pt x="0" y="159385"/>
                  <a:pt x="0" y="161925"/>
                </a:cubicBezTo>
                <a:lnTo>
                  <a:pt x="0" y="193675"/>
                </a:lnTo>
                <a:cubicBezTo>
                  <a:pt x="0" y="198953"/>
                  <a:pt x="4247" y="203200"/>
                  <a:pt x="9525" y="203200"/>
                </a:cubicBezTo>
                <a:lnTo>
                  <a:pt x="41275" y="203200"/>
                </a:lnTo>
                <a:cubicBezTo>
                  <a:pt x="46553" y="203200"/>
                  <a:pt x="50800" y="198953"/>
                  <a:pt x="50800" y="193675"/>
                </a:cubicBezTo>
                <a:lnTo>
                  <a:pt x="50800" y="177800"/>
                </a:lnTo>
                <a:lnTo>
                  <a:pt x="66675" y="177800"/>
                </a:lnTo>
                <a:cubicBezTo>
                  <a:pt x="71953" y="177800"/>
                  <a:pt x="76200" y="173553"/>
                  <a:pt x="76200" y="168275"/>
                </a:cubicBezTo>
                <a:lnTo>
                  <a:pt x="76200" y="152400"/>
                </a:lnTo>
                <a:lnTo>
                  <a:pt x="92075" y="152400"/>
                </a:lnTo>
                <a:cubicBezTo>
                  <a:pt x="94615" y="152400"/>
                  <a:pt x="97036" y="151408"/>
                  <a:pt x="98822" y="149622"/>
                </a:cubicBezTo>
                <a:lnTo>
                  <a:pt x="112038" y="136406"/>
                </a:lnTo>
                <a:cubicBezTo>
                  <a:pt x="118745" y="138549"/>
                  <a:pt x="125928" y="139700"/>
                  <a:pt x="133350" y="139700"/>
                </a:cubicBezTo>
                <a:close/>
                <a:moveTo>
                  <a:pt x="149225" y="38100"/>
                </a:moveTo>
                <a:cubicBezTo>
                  <a:pt x="157987" y="38100"/>
                  <a:pt x="165100" y="45213"/>
                  <a:pt x="165100" y="53975"/>
                </a:cubicBezTo>
                <a:cubicBezTo>
                  <a:pt x="165100" y="62737"/>
                  <a:pt x="157987" y="69850"/>
                  <a:pt x="149225" y="69850"/>
                </a:cubicBezTo>
                <a:cubicBezTo>
                  <a:pt x="140463" y="69850"/>
                  <a:pt x="133350" y="62737"/>
                  <a:pt x="133350" y="53975"/>
                </a:cubicBezTo>
                <a:cubicBezTo>
                  <a:pt x="133350" y="45213"/>
                  <a:pt x="140463" y="38100"/>
                  <a:pt x="149225" y="3810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49" name="Text 47"/>
          <p:cNvSpPr/>
          <p:nvPr/>
        </p:nvSpPr>
        <p:spPr>
          <a:xfrm>
            <a:off x="8661400" y="5727700"/>
            <a:ext cx="7086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"侦探破案"比喻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8407400" y="6083300"/>
            <a:ext cx="7340600" cy="609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寻找影响小车速度的"元凶"（变量）。每次只能重点调查一个"嫌疑人"，保证其他"嫌疑人"都"没有作案机会"。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32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STEP 03 &amp; 04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第三步与第四步：优化"材料与情境"和"记录与解释"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574800"/>
            <a:ext cx="1422400" cy="38100"/>
          </a:xfrm>
          <a:custGeom>
            <a:avLst/>
            <a:gdLst/>
            <a:ahLst/>
            <a:cxnLst/>
            <a:rect l="l" t="t" r="r" b="b"/>
            <a:pathLst>
              <a:path w="1422400" h="38100">
                <a:moveTo>
                  <a:pt x="19050" y="0"/>
                </a:moveTo>
                <a:lnTo>
                  <a:pt x="1403350" y="0"/>
                </a:lnTo>
                <a:cubicBezTo>
                  <a:pt x="1413864" y="0"/>
                  <a:pt x="1422400" y="8536"/>
                  <a:pt x="1422400" y="19050"/>
                </a:cubicBezTo>
                <a:lnTo>
                  <a:pt x="1422400" y="19050"/>
                </a:lnTo>
                <a:cubicBezTo>
                  <a:pt x="1422400" y="29564"/>
                  <a:pt x="1413864" y="38100"/>
                  <a:pt x="14033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508000" y="1816100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6" name="Text 4"/>
          <p:cNvSpPr/>
          <p:nvPr/>
        </p:nvSpPr>
        <p:spPr>
          <a:xfrm>
            <a:off x="683617" y="1968500"/>
            <a:ext cx="508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03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1968500"/>
            <a:ext cx="2540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A39B8B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优化"材料与情境"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33400" y="2628900"/>
            <a:ext cx="7467600" cy="1092200"/>
          </a:xfrm>
          <a:custGeom>
            <a:avLst/>
            <a:gdLst/>
            <a:ahLst/>
            <a:cxnLst/>
            <a:rect l="l" t="t" r="r" b="b"/>
            <a:pathLst>
              <a:path w="7467600" h="1092200">
                <a:moveTo>
                  <a:pt x="50800" y="0"/>
                </a:moveTo>
                <a:lnTo>
                  <a:pt x="7366004" y="0"/>
                </a:lnTo>
                <a:cubicBezTo>
                  <a:pt x="7422114" y="0"/>
                  <a:pt x="7467600" y="45486"/>
                  <a:pt x="7467600" y="101596"/>
                </a:cubicBezTo>
                <a:lnTo>
                  <a:pt x="7467600" y="990604"/>
                </a:lnTo>
                <a:cubicBezTo>
                  <a:pt x="7467600" y="1046714"/>
                  <a:pt x="7422114" y="1092200"/>
                  <a:pt x="7366004" y="1092200"/>
                </a:cubicBezTo>
                <a:lnTo>
                  <a:pt x="50800" y="1092200"/>
                </a:lnTo>
                <a:cubicBezTo>
                  <a:pt x="22763" y="1092200"/>
                  <a:pt x="0" y="1069437"/>
                  <a:pt x="0" y="1041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39B8B">
              <a:alpha val="10196"/>
            </a:srgbClr>
          </a:solidFill>
        </p:spPr>
      </p:sp>
      <p:sp>
        <p:nvSpPr>
          <p:cNvPr id="9" name="Shape 7"/>
          <p:cNvSpPr/>
          <p:nvPr/>
        </p:nvSpPr>
        <p:spPr>
          <a:xfrm>
            <a:off x="533400" y="2628900"/>
            <a:ext cx="50800" cy="1092200"/>
          </a:xfrm>
          <a:custGeom>
            <a:avLst/>
            <a:gdLst/>
            <a:ahLst/>
            <a:cxnLst/>
            <a:rect l="l" t="t" r="r" b="b"/>
            <a:pathLst>
              <a:path w="50800" h="1092200">
                <a:moveTo>
                  <a:pt x="50800" y="0"/>
                </a:moveTo>
                <a:lnTo>
                  <a:pt x="50800" y="0"/>
                </a:lnTo>
                <a:lnTo>
                  <a:pt x="50800" y="1092200"/>
                </a:lnTo>
                <a:lnTo>
                  <a:pt x="50800" y="1092200"/>
                </a:lnTo>
                <a:cubicBezTo>
                  <a:pt x="22763" y="1092200"/>
                  <a:pt x="0" y="1069437"/>
                  <a:pt x="0" y="1041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10" name="Text 8"/>
          <p:cNvSpPr/>
          <p:nvPr/>
        </p:nvSpPr>
        <p:spPr>
          <a:xfrm>
            <a:off x="711200" y="2781300"/>
            <a:ext cx="7251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核心策略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11200" y="3238500"/>
            <a:ext cx="72390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用</a:t>
            </a:r>
            <a:r>
              <a:rPr lang="en-US" sz="16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生活化材料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降低认知门槛，用</a:t>
            </a:r>
            <a:r>
              <a:rPr lang="en-US" sz="16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真实情境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赋予探究意义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520700" y="3886200"/>
            <a:ext cx="7467600" cy="1574800"/>
          </a:xfrm>
          <a:custGeom>
            <a:avLst/>
            <a:gdLst/>
            <a:ahLst/>
            <a:cxnLst/>
            <a:rect l="l" t="t" r="r" b="b"/>
            <a:pathLst>
              <a:path w="7467600" h="1574800">
                <a:moveTo>
                  <a:pt x="101606" y="0"/>
                </a:moveTo>
                <a:lnTo>
                  <a:pt x="7365994" y="0"/>
                </a:lnTo>
                <a:cubicBezTo>
                  <a:pt x="7422109" y="0"/>
                  <a:pt x="7467600" y="45491"/>
                  <a:pt x="7467600" y="101606"/>
                </a:cubicBezTo>
                <a:lnTo>
                  <a:pt x="7467600" y="1473194"/>
                </a:lnTo>
                <a:cubicBezTo>
                  <a:pt x="7467600" y="1529309"/>
                  <a:pt x="7422109" y="1574800"/>
                  <a:pt x="7365994" y="1574800"/>
                </a:cubicBezTo>
                <a:lnTo>
                  <a:pt x="101606" y="1574800"/>
                </a:lnTo>
                <a:cubicBezTo>
                  <a:pt x="45491" y="1574800"/>
                  <a:pt x="0" y="1529309"/>
                  <a:pt x="0" y="1473194"/>
                </a:cubicBezTo>
                <a:lnTo>
                  <a:pt x="0" y="101606"/>
                </a:lnTo>
                <a:cubicBezTo>
                  <a:pt x="0" y="45528"/>
                  <a:pt x="45528" y="0"/>
                  <a:pt x="101606" y="0"/>
                </a:cubicBezTo>
                <a:close/>
              </a:path>
            </a:pathLst>
          </a:custGeom>
          <a:solidFill>
            <a:srgbClr val="F8F6F2"/>
          </a:solidFill>
          <a:ln w="25400">
            <a:solidFill>
              <a:srgbClr val="A39B8B">
                <a:alpha val="30196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5800" y="4051300"/>
            <a:ext cx="7251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材料优化：变"套餐"为"超市"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85800" y="4508500"/>
            <a:ext cx="72390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不提供固定套材，而是设立"材料超市"，让学生根据设计方案自主选择、组合。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85800" y="4940300"/>
            <a:ext cx="1016000" cy="355600"/>
          </a:xfrm>
          <a:custGeom>
            <a:avLst/>
            <a:gdLst/>
            <a:ahLst/>
            <a:cxnLst/>
            <a:rect l="l" t="t" r="r" b="b"/>
            <a:pathLst>
              <a:path w="1016000" h="355600">
                <a:moveTo>
                  <a:pt x="177800" y="0"/>
                </a:moveTo>
                <a:lnTo>
                  <a:pt x="838200" y="0"/>
                </a:lnTo>
                <a:cubicBezTo>
                  <a:pt x="936330" y="0"/>
                  <a:pt x="1016000" y="79670"/>
                  <a:pt x="1016000" y="177800"/>
                </a:cubicBezTo>
                <a:lnTo>
                  <a:pt x="1016000" y="177800"/>
                </a:lnTo>
                <a:cubicBezTo>
                  <a:pt x="1016000" y="275930"/>
                  <a:pt x="936330" y="355600"/>
                  <a:pt x="8382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A39B8B">
              <a:alpha val="20000"/>
            </a:srgbClr>
          </a:solidFill>
        </p:spPr>
      </p:sp>
      <p:sp>
        <p:nvSpPr>
          <p:cNvPr id="16" name="Text 14"/>
          <p:cNvSpPr/>
          <p:nvPr/>
        </p:nvSpPr>
        <p:spPr>
          <a:xfrm>
            <a:off x="685800" y="4940300"/>
            <a:ext cx="1104900" cy="355600"/>
          </a:xfrm>
          <a:prstGeom prst="rect">
            <a:avLst/>
          </a:prstGeom>
          <a:noFill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各种纸张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1803400" y="4940300"/>
            <a:ext cx="660400" cy="355600"/>
          </a:xfrm>
          <a:custGeom>
            <a:avLst/>
            <a:gdLst/>
            <a:ahLst/>
            <a:cxnLst/>
            <a:rect l="l" t="t" r="r" b="b"/>
            <a:pathLst>
              <a:path w="660400" h="355600">
                <a:moveTo>
                  <a:pt x="177800" y="0"/>
                </a:moveTo>
                <a:lnTo>
                  <a:pt x="482600" y="0"/>
                </a:lnTo>
                <a:cubicBezTo>
                  <a:pt x="580730" y="0"/>
                  <a:pt x="660400" y="79670"/>
                  <a:pt x="660400" y="177800"/>
                </a:cubicBezTo>
                <a:lnTo>
                  <a:pt x="660400" y="177800"/>
                </a:lnTo>
                <a:cubicBezTo>
                  <a:pt x="660400" y="275930"/>
                  <a:pt x="580730" y="355600"/>
                  <a:pt x="4826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A39B8B">
              <a:alpha val="20000"/>
            </a:srgbClr>
          </a:solidFill>
        </p:spPr>
      </p:sp>
      <p:sp>
        <p:nvSpPr>
          <p:cNvPr id="18" name="Text 16"/>
          <p:cNvSpPr/>
          <p:nvPr/>
        </p:nvSpPr>
        <p:spPr>
          <a:xfrm>
            <a:off x="1803400" y="4940300"/>
            <a:ext cx="749300" cy="355600"/>
          </a:xfrm>
          <a:prstGeom prst="rect">
            <a:avLst/>
          </a:prstGeom>
          <a:noFill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吸管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2565400" y="4940300"/>
            <a:ext cx="838200" cy="355600"/>
          </a:xfrm>
          <a:custGeom>
            <a:avLst/>
            <a:gdLst/>
            <a:ahLst/>
            <a:cxnLst/>
            <a:rect l="l" t="t" r="r" b="b"/>
            <a:pathLst>
              <a:path w="838200" h="355600">
                <a:moveTo>
                  <a:pt x="177800" y="0"/>
                </a:moveTo>
                <a:lnTo>
                  <a:pt x="660400" y="0"/>
                </a:lnTo>
                <a:cubicBezTo>
                  <a:pt x="758530" y="0"/>
                  <a:pt x="838200" y="79670"/>
                  <a:pt x="838200" y="177800"/>
                </a:cubicBezTo>
                <a:lnTo>
                  <a:pt x="838200" y="177800"/>
                </a:lnTo>
                <a:cubicBezTo>
                  <a:pt x="838200" y="275930"/>
                  <a:pt x="758530" y="355600"/>
                  <a:pt x="6604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A39B8B">
              <a:alpha val="20000"/>
            </a:srgbClr>
          </a:solidFill>
        </p:spPr>
      </p:sp>
      <p:sp>
        <p:nvSpPr>
          <p:cNvPr id="20" name="Text 18"/>
          <p:cNvSpPr/>
          <p:nvPr/>
        </p:nvSpPr>
        <p:spPr>
          <a:xfrm>
            <a:off x="2565400" y="4940300"/>
            <a:ext cx="927100" cy="355600"/>
          </a:xfrm>
          <a:prstGeom prst="rect">
            <a:avLst/>
          </a:prstGeom>
          <a:noFill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橡皮筋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3505200" y="4940300"/>
            <a:ext cx="660400" cy="355600"/>
          </a:xfrm>
          <a:custGeom>
            <a:avLst/>
            <a:gdLst/>
            <a:ahLst/>
            <a:cxnLst/>
            <a:rect l="l" t="t" r="r" b="b"/>
            <a:pathLst>
              <a:path w="660400" h="355600">
                <a:moveTo>
                  <a:pt x="177800" y="0"/>
                </a:moveTo>
                <a:lnTo>
                  <a:pt x="482600" y="0"/>
                </a:lnTo>
                <a:cubicBezTo>
                  <a:pt x="580730" y="0"/>
                  <a:pt x="660400" y="79670"/>
                  <a:pt x="660400" y="177800"/>
                </a:cubicBezTo>
                <a:lnTo>
                  <a:pt x="660400" y="177800"/>
                </a:lnTo>
                <a:cubicBezTo>
                  <a:pt x="660400" y="275930"/>
                  <a:pt x="580730" y="355600"/>
                  <a:pt x="4826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A39B8B">
              <a:alpha val="20000"/>
            </a:srgbClr>
          </a:solidFill>
        </p:spPr>
      </p:sp>
      <p:sp>
        <p:nvSpPr>
          <p:cNvPr id="22" name="Text 20"/>
          <p:cNvSpPr/>
          <p:nvPr/>
        </p:nvSpPr>
        <p:spPr>
          <a:xfrm>
            <a:off x="3505200" y="4940300"/>
            <a:ext cx="749300" cy="355600"/>
          </a:xfrm>
          <a:prstGeom prst="rect">
            <a:avLst/>
          </a:prstGeom>
          <a:noFill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瓶盖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4267200" y="4940300"/>
            <a:ext cx="660400" cy="355600"/>
          </a:xfrm>
          <a:custGeom>
            <a:avLst/>
            <a:gdLst/>
            <a:ahLst/>
            <a:cxnLst/>
            <a:rect l="l" t="t" r="r" b="b"/>
            <a:pathLst>
              <a:path w="660400" h="355600">
                <a:moveTo>
                  <a:pt x="177800" y="0"/>
                </a:moveTo>
                <a:lnTo>
                  <a:pt x="482600" y="0"/>
                </a:lnTo>
                <a:cubicBezTo>
                  <a:pt x="580730" y="0"/>
                  <a:pt x="660400" y="79670"/>
                  <a:pt x="660400" y="177800"/>
                </a:cubicBezTo>
                <a:lnTo>
                  <a:pt x="660400" y="177800"/>
                </a:lnTo>
                <a:cubicBezTo>
                  <a:pt x="660400" y="275930"/>
                  <a:pt x="580730" y="355600"/>
                  <a:pt x="482600" y="355600"/>
                </a:cubicBezTo>
                <a:lnTo>
                  <a:pt x="177800" y="355600"/>
                </a:lnTo>
                <a:cubicBezTo>
                  <a:pt x="79670" y="355600"/>
                  <a:pt x="0" y="275930"/>
                  <a:pt x="0" y="177800"/>
                </a:cubicBezTo>
                <a:lnTo>
                  <a:pt x="0" y="177800"/>
                </a:lnTo>
                <a:cubicBezTo>
                  <a:pt x="0" y="79670"/>
                  <a:pt x="79670" y="0"/>
                  <a:pt x="177800" y="0"/>
                </a:cubicBezTo>
                <a:close/>
              </a:path>
            </a:pathLst>
          </a:custGeom>
          <a:solidFill>
            <a:srgbClr val="A39B8B">
              <a:alpha val="20000"/>
            </a:srgbClr>
          </a:solidFill>
        </p:spPr>
      </p:sp>
      <p:sp>
        <p:nvSpPr>
          <p:cNvPr id="24" name="Text 22"/>
          <p:cNvSpPr/>
          <p:nvPr/>
        </p:nvSpPr>
        <p:spPr>
          <a:xfrm>
            <a:off x="4267200" y="4940300"/>
            <a:ext cx="749300" cy="355600"/>
          </a:xfrm>
          <a:prstGeom prst="rect">
            <a:avLst/>
          </a:prstGeom>
          <a:noFill/>
        </p:spPr>
        <p:txBody>
          <a:bodyPr wrap="square" lIns="152400" tIns="50800" rIns="152400" bIns="50800" rtlCol="0" anchor="ctr"/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纸箱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520700" y="5638800"/>
            <a:ext cx="7467600" cy="2616200"/>
          </a:xfrm>
          <a:custGeom>
            <a:avLst/>
            <a:gdLst/>
            <a:ahLst/>
            <a:cxnLst/>
            <a:rect l="l" t="t" r="r" b="b"/>
            <a:pathLst>
              <a:path w="7467600" h="2616200">
                <a:moveTo>
                  <a:pt x="101587" y="0"/>
                </a:moveTo>
                <a:lnTo>
                  <a:pt x="7366013" y="0"/>
                </a:lnTo>
                <a:cubicBezTo>
                  <a:pt x="7422118" y="0"/>
                  <a:pt x="7467600" y="45482"/>
                  <a:pt x="7467600" y="101587"/>
                </a:cubicBezTo>
                <a:lnTo>
                  <a:pt x="7467600" y="2514613"/>
                </a:lnTo>
                <a:cubicBezTo>
                  <a:pt x="7467600" y="2570718"/>
                  <a:pt x="7422118" y="2616200"/>
                  <a:pt x="7366013" y="2616200"/>
                </a:cubicBezTo>
                <a:lnTo>
                  <a:pt x="101587" y="2616200"/>
                </a:lnTo>
                <a:cubicBezTo>
                  <a:pt x="45482" y="2616200"/>
                  <a:pt x="0" y="2570718"/>
                  <a:pt x="0" y="2514613"/>
                </a:cubicBezTo>
                <a:lnTo>
                  <a:pt x="0" y="101587"/>
                </a:lnTo>
                <a:cubicBezTo>
                  <a:pt x="0" y="45520"/>
                  <a:pt x="45520" y="0"/>
                  <a:pt x="101587" y="0"/>
                </a:cubicBezTo>
                <a:close/>
              </a:path>
            </a:pathLst>
          </a:custGeom>
          <a:solidFill>
            <a:srgbClr val="F8F6F2"/>
          </a:solidFill>
          <a:ln w="25400">
            <a:solidFill>
              <a:srgbClr val="A39B8B">
                <a:alpha val="30196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85800" y="5803900"/>
            <a:ext cx="7251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情境优化案例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85800" y="6261100"/>
            <a:ext cx="7137400" cy="863600"/>
          </a:xfrm>
          <a:custGeom>
            <a:avLst/>
            <a:gdLst/>
            <a:ahLst/>
            <a:cxnLst/>
            <a:rect l="l" t="t" r="r" b="b"/>
            <a:pathLst>
              <a:path w="7137400" h="863600">
                <a:moveTo>
                  <a:pt x="101603" y="0"/>
                </a:moveTo>
                <a:lnTo>
                  <a:pt x="7035797" y="0"/>
                </a:lnTo>
                <a:cubicBezTo>
                  <a:pt x="7091911" y="0"/>
                  <a:pt x="7137400" y="45489"/>
                  <a:pt x="7137400" y="101603"/>
                </a:cubicBezTo>
                <a:lnTo>
                  <a:pt x="7137400" y="761997"/>
                </a:lnTo>
                <a:cubicBezTo>
                  <a:pt x="7137400" y="818111"/>
                  <a:pt x="7091911" y="863600"/>
                  <a:pt x="7035797" y="863600"/>
                </a:cubicBezTo>
                <a:lnTo>
                  <a:pt x="101603" y="863600"/>
                </a:lnTo>
                <a:cubicBezTo>
                  <a:pt x="45527" y="863600"/>
                  <a:pt x="0" y="818073"/>
                  <a:pt x="0" y="7619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28" name="Text 26"/>
          <p:cNvSpPr/>
          <p:nvPr/>
        </p:nvSpPr>
        <p:spPr>
          <a:xfrm>
            <a:off x="787400" y="6362700"/>
            <a:ext cx="7035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《声音的产生》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787400" y="6718300"/>
            <a:ext cx="7035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→ "如何制作一个能让盲人‘听见’水满了的报警器？"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685800" y="7226300"/>
            <a:ext cx="7137400" cy="863600"/>
          </a:xfrm>
          <a:custGeom>
            <a:avLst/>
            <a:gdLst/>
            <a:ahLst/>
            <a:cxnLst/>
            <a:rect l="l" t="t" r="r" b="b"/>
            <a:pathLst>
              <a:path w="7137400" h="863600">
                <a:moveTo>
                  <a:pt x="101603" y="0"/>
                </a:moveTo>
                <a:lnTo>
                  <a:pt x="7035797" y="0"/>
                </a:lnTo>
                <a:cubicBezTo>
                  <a:pt x="7091911" y="0"/>
                  <a:pt x="7137400" y="45489"/>
                  <a:pt x="7137400" y="101603"/>
                </a:cubicBezTo>
                <a:lnTo>
                  <a:pt x="7137400" y="761997"/>
                </a:lnTo>
                <a:cubicBezTo>
                  <a:pt x="7137400" y="818111"/>
                  <a:pt x="7091911" y="863600"/>
                  <a:pt x="7035797" y="863600"/>
                </a:cubicBezTo>
                <a:lnTo>
                  <a:pt x="101603" y="863600"/>
                </a:lnTo>
                <a:cubicBezTo>
                  <a:pt x="45527" y="863600"/>
                  <a:pt x="0" y="818073"/>
                  <a:pt x="0" y="761997"/>
                </a:cubicBezTo>
                <a:lnTo>
                  <a:pt x="0" y="101603"/>
                </a:lnTo>
                <a:cubicBezTo>
                  <a:pt x="0" y="45527"/>
                  <a:pt x="45527" y="0"/>
                  <a:pt x="101603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31" name="Text 29"/>
          <p:cNvSpPr/>
          <p:nvPr/>
        </p:nvSpPr>
        <p:spPr>
          <a:xfrm>
            <a:off x="787400" y="7327900"/>
            <a:ext cx="7035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《光的反射》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787400" y="7683500"/>
            <a:ext cx="7035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→ "如何用一面镜子，让阳光照亮教室墙角玩具盒的内部？"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8255000" y="1816100"/>
            <a:ext cx="711200" cy="711200"/>
          </a:xfrm>
          <a:custGeom>
            <a:avLst/>
            <a:gdLst/>
            <a:ahLst/>
            <a:cxnLst/>
            <a:rect l="l" t="t" r="r" b="b"/>
            <a:pathLst>
              <a:path w="711200" h="711200">
                <a:moveTo>
                  <a:pt x="355600" y="0"/>
                </a:moveTo>
                <a:lnTo>
                  <a:pt x="355600" y="0"/>
                </a:lnTo>
                <a:cubicBezTo>
                  <a:pt x="551861" y="0"/>
                  <a:pt x="711200" y="159339"/>
                  <a:pt x="711200" y="355600"/>
                </a:cubicBezTo>
                <a:lnTo>
                  <a:pt x="711200" y="355600"/>
                </a:lnTo>
                <a:cubicBezTo>
                  <a:pt x="711200" y="551861"/>
                  <a:pt x="551861" y="711200"/>
                  <a:pt x="355600" y="711200"/>
                </a:cubicBezTo>
                <a:lnTo>
                  <a:pt x="355600" y="711200"/>
                </a:lnTo>
                <a:cubicBezTo>
                  <a:pt x="159339" y="711200"/>
                  <a:pt x="0" y="551861"/>
                  <a:pt x="0" y="355600"/>
                </a:cubicBezTo>
                <a:lnTo>
                  <a:pt x="0" y="355600"/>
                </a:lnTo>
                <a:cubicBezTo>
                  <a:pt x="0" y="159339"/>
                  <a:pt x="159339" y="0"/>
                  <a:pt x="3556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34" name="Text 32"/>
          <p:cNvSpPr/>
          <p:nvPr/>
        </p:nvSpPr>
        <p:spPr>
          <a:xfrm>
            <a:off x="8430617" y="1968500"/>
            <a:ext cx="508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F8F6F2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04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9118600" y="1968500"/>
            <a:ext cx="25400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优化"记录与解释"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8280400" y="2628900"/>
            <a:ext cx="7467600" cy="1092200"/>
          </a:xfrm>
          <a:custGeom>
            <a:avLst/>
            <a:gdLst/>
            <a:ahLst/>
            <a:cxnLst/>
            <a:rect l="l" t="t" r="r" b="b"/>
            <a:pathLst>
              <a:path w="7467600" h="1092200">
                <a:moveTo>
                  <a:pt x="50800" y="0"/>
                </a:moveTo>
                <a:lnTo>
                  <a:pt x="7366004" y="0"/>
                </a:lnTo>
                <a:cubicBezTo>
                  <a:pt x="7422114" y="0"/>
                  <a:pt x="7467600" y="45486"/>
                  <a:pt x="7467600" y="101596"/>
                </a:cubicBezTo>
                <a:lnTo>
                  <a:pt x="7467600" y="990604"/>
                </a:lnTo>
                <a:cubicBezTo>
                  <a:pt x="7467600" y="1046714"/>
                  <a:pt x="7422114" y="1092200"/>
                  <a:pt x="7366004" y="1092200"/>
                </a:cubicBezTo>
                <a:lnTo>
                  <a:pt x="50800" y="1092200"/>
                </a:lnTo>
                <a:cubicBezTo>
                  <a:pt x="22763" y="1092200"/>
                  <a:pt x="0" y="1069437"/>
                  <a:pt x="0" y="1041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37" name="Shape 35"/>
          <p:cNvSpPr/>
          <p:nvPr/>
        </p:nvSpPr>
        <p:spPr>
          <a:xfrm>
            <a:off x="8280400" y="2628900"/>
            <a:ext cx="50800" cy="1092200"/>
          </a:xfrm>
          <a:custGeom>
            <a:avLst/>
            <a:gdLst/>
            <a:ahLst/>
            <a:cxnLst/>
            <a:rect l="l" t="t" r="r" b="b"/>
            <a:pathLst>
              <a:path w="50800" h="1092200">
                <a:moveTo>
                  <a:pt x="50800" y="0"/>
                </a:moveTo>
                <a:lnTo>
                  <a:pt x="50800" y="0"/>
                </a:lnTo>
                <a:lnTo>
                  <a:pt x="50800" y="1092200"/>
                </a:lnTo>
                <a:lnTo>
                  <a:pt x="50800" y="1092200"/>
                </a:lnTo>
                <a:cubicBezTo>
                  <a:pt x="22763" y="1092200"/>
                  <a:pt x="0" y="1069437"/>
                  <a:pt x="0" y="1041400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38" name="Text 36"/>
          <p:cNvSpPr/>
          <p:nvPr/>
        </p:nvSpPr>
        <p:spPr>
          <a:xfrm>
            <a:off x="8458200" y="2781300"/>
            <a:ext cx="7251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核心方法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8458200" y="3238500"/>
            <a:ext cx="72390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从</a:t>
            </a:r>
            <a:r>
              <a:rPr lang="en-US" sz="16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"记流水账"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到</a:t>
            </a:r>
            <a:r>
              <a:rPr lang="en-US" sz="16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"有据推理"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8267700" y="3886200"/>
            <a:ext cx="7467600" cy="1993900"/>
          </a:xfrm>
          <a:custGeom>
            <a:avLst/>
            <a:gdLst/>
            <a:ahLst/>
            <a:cxnLst/>
            <a:rect l="l" t="t" r="r" b="b"/>
            <a:pathLst>
              <a:path w="7467600" h="1993900">
                <a:moveTo>
                  <a:pt x="101609" y="0"/>
                </a:moveTo>
                <a:lnTo>
                  <a:pt x="7365991" y="0"/>
                </a:lnTo>
                <a:cubicBezTo>
                  <a:pt x="7422108" y="0"/>
                  <a:pt x="7467600" y="45492"/>
                  <a:pt x="7467600" y="101609"/>
                </a:cubicBezTo>
                <a:lnTo>
                  <a:pt x="7467600" y="1892291"/>
                </a:lnTo>
                <a:cubicBezTo>
                  <a:pt x="7467600" y="1948408"/>
                  <a:pt x="7422108" y="1993900"/>
                  <a:pt x="7365991" y="1993900"/>
                </a:cubicBezTo>
                <a:lnTo>
                  <a:pt x="101609" y="1993900"/>
                </a:lnTo>
                <a:cubicBezTo>
                  <a:pt x="45492" y="1993900"/>
                  <a:pt x="0" y="1948408"/>
                  <a:pt x="0" y="1892291"/>
                </a:cubicBezTo>
                <a:lnTo>
                  <a:pt x="0" y="101609"/>
                </a:lnTo>
                <a:cubicBezTo>
                  <a:pt x="0" y="45492"/>
                  <a:pt x="45492" y="0"/>
                  <a:pt x="101609" y="0"/>
                </a:cubicBezTo>
                <a:close/>
              </a:path>
            </a:pathLst>
          </a:custGeom>
          <a:solidFill>
            <a:srgbClr val="F8F6F2"/>
          </a:solidFill>
          <a:ln w="25400">
            <a:solidFill>
              <a:srgbClr val="BC6C25">
                <a:alpha val="30196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432800" y="4051300"/>
            <a:ext cx="7251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记录优化：结构化记录单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8432800" y="4508500"/>
            <a:ext cx="72390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引导有序、量化记录。例如观察植物生长：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8432800" y="4940300"/>
            <a:ext cx="7137400" cy="774700"/>
          </a:xfrm>
          <a:custGeom>
            <a:avLst/>
            <a:gdLst/>
            <a:ahLst/>
            <a:cxnLst/>
            <a:rect l="l" t="t" r="r" b="b"/>
            <a:pathLst>
              <a:path w="7137400" h="774700">
                <a:moveTo>
                  <a:pt x="101602" y="0"/>
                </a:moveTo>
                <a:lnTo>
                  <a:pt x="7035798" y="0"/>
                </a:lnTo>
                <a:cubicBezTo>
                  <a:pt x="7091911" y="0"/>
                  <a:pt x="7137400" y="45489"/>
                  <a:pt x="7137400" y="101602"/>
                </a:cubicBezTo>
                <a:lnTo>
                  <a:pt x="7137400" y="673098"/>
                </a:lnTo>
                <a:cubicBezTo>
                  <a:pt x="7137400" y="729211"/>
                  <a:pt x="7091911" y="774700"/>
                  <a:pt x="7035798" y="774700"/>
                </a:cubicBezTo>
                <a:lnTo>
                  <a:pt x="101602" y="774700"/>
                </a:lnTo>
                <a:cubicBezTo>
                  <a:pt x="45489" y="774700"/>
                  <a:pt x="0" y="729211"/>
                  <a:pt x="0" y="673098"/>
                </a:cubicBezTo>
                <a:lnTo>
                  <a:pt x="0" y="101602"/>
                </a:lnTo>
                <a:cubicBezTo>
                  <a:pt x="0" y="45526"/>
                  <a:pt x="45526" y="0"/>
                  <a:pt x="101602" y="0"/>
                </a:cubicBezTo>
                <a:close/>
              </a:path>
            </a:pathLst>
          </a:custGeom>
          <a:solidFill>
            <a:srgbClr val="3A5A40">
              <a:alpha val="5098"/>
            </a:srgbClr>
          </a:solidFill>
        </p:spPr>
      </p:sp>
      <p:sp>
        <p:nvSpPr>
          <p:cNvPr id="44" name="Shape 42"/>
          <p:cNvSpPr/>
          <p:nvPr/>
        </p:nvSpPr>
        <p:spPr>
          <a:xfrm>
            <a:off x="8534400" y="5353050"/>
            <a:ext cx="6934200" cy="12700"/>
          </a:xfrm>
          <a:custGeom>
            <a:avLst/>
            <a:gdLst/>
            <a:ahLst/>
            <a:cxnLst/>
            <a:rect l="l" t="t" r="r" b="b"/>
            <a:pathLst>
              <a:path w="6934200" h="12700">
                <a:moveTo>
                  <a:pt x="0" y="0"/>
                </a:moveTo>
                <a:lnTo>
                  <a:pt x="6934200" y="0"/>
                </a:lnTo>
                <a:lnTo>
                  <a:pt x="69342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3A5A40">
              <a:alpha val="20000"/>
            </a:srgbClr>
          </a:solidFill>
        </p:spPr>
      </p:sp>
      <p:sp>
        <p:nvSpPr>
          <p:cNvPr id="45" name="Text 43"/>
          <p:cNvSpPr/>
          <p:nvPr/>
        </p:nvSpPr>
        <p:spPr>
          <a:xfrm>
            <a:off x="8489950" y="5041900"/>
            <a:ext cx="1752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日期</a:t>
            </a:r>
            <a:endParaRPr lang="en-US" sz="1600" dirty="0"/>
          </a:p>
        </p:txBody>
      </p:sp>
      <p:sp>
        <p:nvSpPr>
          <p:cNvPr id="46" name="Text 44"/>
          <p:cNvSpPr/>
          <p:nvPr/>
        </p:nvSpPr>
        <p:spPr>
          <a:xfrm>
            <a:off x="10248900" y="5041900"/>
            <a:ext cx="1752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高度(cm)</a:t>
            </a:r>
            <a:endParaRPr lang="en-US" sz="1600" dirty="0"/>
          </a:p>
        </p:txBody>
      </p:sp>
      <p:sp>
        <p:nvSpPr>
          <p:cNvPr id="47" name="Text 45"/>
          <p:cNvSpPr/>
          <p:nvPr/>
        </p:nvSpPr>
        <p:spPr>
          <a:xfrm>
            <a:off x="12007850" y="5041900"/>
            <a:ext cx="1752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叶子数量</a:t>
            </a:r>
            <a:endParaRPr lang="en-US" sz="1600" dirty="0"/>
          </a:p>
        </p:txBody>
      </p:sp>
      <p:sp>
        <p:nvSpPr>
          <p:cNvPr id="48" name="Text 46"/>
          <p:cNvSpPr/>
          <p:nvPr/>
        </p:nvSpPr>
        <p:spPr>
          <a:xfrm>
            <a:off x="13766800" y="5041900"/>
            <a:ext cx="1752600" cy="254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新发现</a:t>
            </a:r>
            <a:endParaRPr lang="en-US" sz="1600" dirty="0"/>
          </a:p>
        </p:txBody>
      </p:sp>
      <p:sp>
        <p:nvSpPr>
          <p:cNvPr id="49" name="Text 47"/>
          <p:cNvSpPr/>
          <p:nvPr/>
        </p:nvSpPr>
        <p:spPr>
          <a:xfrm>
            <a:off x="8496300" y="5410200"/>
            <a:ext cx="1739900" cy="203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3.1</a:t>
            </a:r>
            <a:endParaRPr lang="en-US" sz="1600" dirty="0"/>
          </a:p>
        </p:txBody>
      </p:sp>
      <p:sp>
        <p:nvSpPr>
          <p:cNvPr id="50" name="Text 48"/>
          <p:cNvSpPr/>
          <p:nvPr/>
        </p:nvSpPr>
        <p:spPr>
          <a:xfrm>
            <a:off x="10255250" y="5410200"/>
            <a:ext cx="1739900" cy="203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5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12014200" y="5410200"/>
            <a:ext cx="1739900" cy="203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4</a:t>
            </a:r>
            <a:endParaRPr lang="en-US" sz="1600" dirty="0"/>
          </a:p>
        </p:txBody>
      </p:sp>
      <p:sp>
        <p:nvSpPr>
          <p:cNvPr id="52" name="Text 50"/>
          <p:cNvSpPr/>
          <p:nvPr/>
        </p:nvSpPr>
        <p:spPr>
          <a:xfrm>
            <a:off x="13773150" y="5410200"/>
            <a:ext cx="1739900" cy="203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12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...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8267700" y="6057900"/>
            <a:ext cx="7467600" cy="2336800"/>
          </a:xfrm>
          <a:custGeom>
            <a:avLst/>
            <a:gdLst/>
            <a:ahLst/>
            <a:cxnLst/>
            <a:rect l="l" t="t" r="r" b="b"/>
            <a:pathLst>
              <a:path w="7467600" h="2336800">
                <a:moveTo>
                  <a:pt x="101604" y="0"/>
                </a:moveTo>
                <a:lnTo>
                  <a:pt x="7365996" y="0"/>
                </a:lnTo>
                <a:cubicBezTo>
                  <a:pt x="7422110" y="0"/>
                  <a:pt x="7467600" y="45490"/>
                  <a:pt x="7467600" y="101604"/>
                </a:cubicBezTo>
                <a:lnTo>
                  <a:pt x="7467600" y="2235196"/>
                </a:lnTo>
                <a:cubicBezTo>
                  <a:pt x="7467600" y="2291310"/>
                  <a:pt x="7422110" y="2336800"/>
                  <a:pt x="7365996" y="2336800"/>
                </a:cubicBezTo>
                <a:lnTo>
                  <a:pt x="101604" y="2336800"/>
                </a:lnTo>
                <a:cubicBezTo>
                  <a:pt x="45490" y="2336800"/>
                  <a:pt x="0" y="2291310"/>
                  <a:pt x="0" y="2235196"/>
                </a:cubicBezTo>
                <a:lnTo>
                  <a:pt x="0" y="101604"/>
                </a:lnTo>
                <a:cubicBezTo>
                  <a:pt x="0" y="45527"/>
                  <a:pt x="45527" y="0"/>
                  <a:pt x="101604" y="0"/>
                </a:cubicBezTo>
                <a:close/>
              </a:path>
            </a:pathLst>
          </a:custGeom>
          <a:solidFill>
            <a:srgbClr val="F8F6F2"/>
          </a:solidFill>
          <a:ln w="25400">
            <a:solidFill>
              <a:srgbClr val="BC6C25">
                <a:alpha val="30196"/>
              </a:srgbClr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8432800" y="6223000"/>
            <a:ext cx="7251700" cy="355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8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解释优化：语言支架</a:t>
            </a:r>
            <a:endParaRPr lang="en-US" sz="1600" dirty="0"/>
          </a:p>
        </p:txBody>
      </p:sp>
      <p:sp>
        <p:nvSpPr>
          <p:cNvPr id="55" name="Text 53"/>
          <p:cNvSpPr/>
          <p:nvPr/>
        </p:nvSpPr>
        <p:spPr>
          <a:xfrm>
            <a:off x="8432800" y="6680200"/>
            <a:ext cx="72390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引导学生使用特定句式进行汇报：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8432800" y="7112000"/>
            <a:ext cx="7137400" cy="508000"/>
          </a:xfrm>
          <a:custGeom>
            <a:avLst/>
            <a:gdLst/>
            <a:ahLst/>
            <a:cxnLst/>
            <a:rect l="l" t="t" r="r" b="b"/>
            <a:pathLst>
              <a:path w="7137400" h="508000">
                <a:moveTo>
                  <a:pt x="101600" y="0"/>
                </a:moveTo>
                <a:lnTo>
                  <a:pt x="7035800" y="0"/>
                </a:lnTo>
                <a:cubicBezTo>
                  <a:pt x="7091875" y="0"/>
                  <a:pt x="7137400" y="45525"/>
                  <a:pt x="7137400" y="101600"/>
                </a:cubicBezTo>
                <a:lnTo>
                  <a:pt x="7137400" y="406400"/>
                </a:lnTo>
                <a:cubicBezTo>
                  <a:pt x="7137400" y="462475"/>
                  <a:pt x="7091875" y="508000"/>
                  <a:pt x="70358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57" name="Text 55"/>
          <p:cNvSpPr/>
          <p:nvPr/>
        </p:nvSpPr>
        <p:spPr>
          <a:xfrm>
            <a:off x="8534400" y="7213600"/>
            <a:ext cx="7035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"我发现…因为…"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8432800" y="7721600"/>
            <a:ext cx="7137400" cy="508000"/>
          </a:xfrm>
          <a:custGeom>
            <a:avLst/>
            <a:gdLst/>
            <a:ahLst/>
            <a:cxnLst/>
            <a:rect l="l" t="t" r="r" b="b"/>
            <a:pathLst>
              <a:path w="7137400" h="508000">
                <a:moveTo>
                  <a:pt x="101600" y="0"/>
                </a:moveTo>
                <a:lnTo>
                  <a:pt x="7035800" y="0"/>
                </a:lnTo>
                <a:cubicBezTo>
                  <a:pt x="7091875" y="0"/>
                  <a:pt x="7137400" y="45525"/>
                  <a:pt x="7137400" y="101600"/>
                </a:cubicBezTo>
                <a:lnTo>
                  <a:pt x="7137400" y="406400"/>
                </a:lnTo>
                <a:cubicBezTo>
                  <a:pt x="7137400" y="462475"/>
                  <a:pt x="7091875" y="508000"/>
                  <a:pt x="7035800" y="508000"/>
                </a:cubicBezTo>
                <a:lnTo>
                  <a:pt x="101600" y="508000"/>
                </a:lnTo>
                <a:cubicBezTo>
                  <a:pt x="45525" y="508000"/>
                  <a:pt x="0" y="462475"/>
                  <a:pt x="0" y="406400"/>
                </a:cubicBezTo>
                <a:lnTo>
                  <a:pt x="0" y="101600"/>
                </a:lnTo>
                <a:cubicBezTo>
                  <a:pt x="0" y="45525"/>
                  <a:pt x="45525" y="0"/>
                  <a:pt x="1016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59" name="Text 57"/>
          <p:cNvSpPr/>
          <p:nvPr/>
        </p:nvSpPr>
        <p:spPr>
          <a:xfrm>
            <a:off x="8534400" y="7823200"/>
            <a:ext cx="70358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"证据是…，所以我认为…"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8000" y="508000"/>
            <a:ext cx="153416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kern="0" spc="320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TYPICAL EXPERIMENTS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508000" y="914400"/>
            <a:ext cx="15468600" cy="508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3A5A40"/>
                </a:solidFill>
                <a:latin typeface="得意黑" pitchFamily="34" charset="-122"/>
                <a:ea typeface="得意黑" pitchFamily="34" charset="-122"/>
                <a:cs typeface="得意黑" pitchFamily="34" charset="-120"/>
              </a:rPr>
              <a:t>典型实验类型的优化示例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08000" y="1574800"/>
            <a:ext cx="1422400" cy="38100"/>
          </a:xfrm>
          <a:custGeom>
            <a:avLst/>
            <a:gdLst/>
            <a:ahLst/>
            <a:cxnLst/>
            <a:rect l="l" t="t" r="r" b="b"/>
            <a:pathLst>
              <a:path w="1422400" h="38100">
                <a:moveTo>
                  <a:pt x="19050" y="0"/>
                </a:moveTo>
                <a:lnTo>
                  <a:pt x="1403350" y="0"/>
                </a:lnTo>
                <a:cubicBezTo>
                  <a:pt x="1413864" y="0"/>
                  <a:pt x="1422400" y="8536"/>
                  <a:pt x="1422400" y="19050"/>
                </a:cubicBezTo>
                <a:lnTo>
                  <a:pt x="1422400" y="19050"/>
                </a:lnTo>
                <a:cubicBezTo>
                  <a:pt x="1422400" y="29564"/>
                  <a:pt x="1413864" y="38100"/>
                  <a:pt x="1403350" y="38100"/>
                </a:cubicBezTo>
                <a:lnTo>
                  <a:pt x="19050" y="38100"/>
                </a:lnTo>
                <a:cubicBezTo>
                  <a:pt x="8536" y="38100"/>
                  <a:pt x="0" y="29564"/>
                  <a:pt x="0" y="19050"/>
                </a:cubicBezTo>
                <a:lnTo>
                  <a:pt x="0" y="19050"/>
                </a:lnTo>
                <a:cubicBezTo>
                  <a:pt x="0" y="8536"/>
                  <a:pt x="8536" y="0"/>
                  <a:pt x="1905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" name="Shape 3"/>
          <p:cNvSpPr/>
          <p:nvPr/>
        </p:nvSpPr>
        <p:spPr>
          <a:xfrm>
            <a:off x="508000" y="1841500"/>
            <a:ext cx="4914900" cy="5448300"/>
          </a:xfrm>
          <a:custGeom>
            <a:avLst/>
            <a:gdLst/>
            <a:ahLst/>
            <a:cxnLst/>
            <a:rect l="l" t="t" r="r" b="b"/>
            <a:pathLst>
              <a:path w="4914900" h="5448300">
                <a:moveTo>
                  <a:pt x="50800" y="0"/>
                </a:moveTo>
                <a:lnTo>
                  <a:pt x="4864100" y="0"/>
                </a:lnTo>
                <a:cubicBezTo>
                  <a:pt x="4892156" y="0"/>
                  <a:pt x="4914900" y="22744"/>
                  <a:pt x="4914900" y="50800"/>
                </a:cubicBezTo>
                <a:lnTo>
                  <a:pt x="4914900" y="5295889"/>
                </a:lnTo>
                <a:cubicBezTo>
                  <a:pt x="4914900" y="5380063"/>
                  <a:pt x="4846663" y="5448300"/>
                  <a:pt x="4762489" y="5448300"/>
                </a:cubicBezTo>
                <a:lnTo>
                  <a:pt x="152411" y="5448300"/>
                </a:lnTo>
                <a:cubicBezTo>
                  <a:pt x="68237" y="5448300"/>
                  <a:pt x="0" y="5380063"/>
                  <a:pt x="0" y="5295889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>
              <a:alpha val="10196"/>
            </a:srgbClr>
          </a:solidFill>
        </p:spPr>
      </p:sp>
      <p:sp>
        <p:nvSpPr>
          <p:cNvPr id="6" name="Shape 4"/>
          <p:cNvSpPr/>
          <p:nvPr/>
        </p:nvSpPr>
        <p:spPr>
          <a:xfrm>
            <a:off x="508000" y="1841500"/>
            <a:ext cx="4914900" cy="50800"/>
          </a:xfrm>
          <a:custGeom>
            <a:avLst/>
            <a:gdLst/>
            <a:ahLst/>
            <a:cxnLst/>
            <a:rect l="l" t="t" r="r" b="b"/>
            <a:pathLst>
              <a:path w="4914900" h="50800">
                <a:moveTo>
                  <a:pt x="50800" y="0"/>
                </a:moveTo>
                <a:lnTo>
                  <a:pt x="4864100" y="0"/>
                </a:lnTo>
                <a:cubicBezTo>
                  <a:pt x="4892137" y="0"/>
                  <a:pt x="4914900" y="22763"/>
                  <a:pt x="4914900" y="50800"/>
                </a:cubicBezTo>
                <a:lnTo>
                  <a:pt x="49149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7" name="Shape 5"/>
          <p:cNvSpPr/>
          <p:nvPr/>
        </p:nvSpPr>
        <p:spPr>
          <a:xfrm>
            <a:off x="2556867" y="21209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8" name="Shape 6"/>
          <p:cNvSpPr/>
          <p:nvPr/>
        </p:nvSpPr>
        <p:spPr>
          <a:xfrm>
            <a:off x="2791817" y="2374900"/>
            <a:ext cx="342900" cy="304800"/>
          </a:xfrm>
          <a:custGeom>
            <a:avLst/>
            <a:gdLst/>
            <a:ahLst/>
            <a:cxnLst/>
            <a:rect l="l" t="t" r="r" b="b"/>
            <a:pathLst>
              <a:path w="342900" h="304800">
                <a:moveTo>
                  <a:pt x="171450" y="19050"/>
                </a:moveTo>
                <a:cubicBezTo>
                  <a:pt x="123349" y="19050"/>
                  <a:pt x="84832" y="40957"/>
                  <a:pt x="56793" y="67032"/>
                </a:cubicBezTo>
                <a:cubicBezTo>
                  <a:pt x="28932" y="92928"/>
                  <a:pt x="10299" y="123825"/>
                  <a:pt x="1429" y="145078"/>
                </a:cubicBezTo>
                <a:cubicBezTo>
                  <a:pt x="-536" y="149781"/>
                  <a:pt x="-536" y="155019"/>
                  <a:pt x="1429" y="159722"/>
                </a:cubicBezTo>
                <a:cubicBezTo>
                  <a:pt x="10299" y="180975"/>
                  <a:pt x="28932" y="211931"/>
                  <a:pt x="56793" y="237768"/>
                </a:cubicBezTo>
                <a:cubicBezTo>
                  <a:pt x="84832" y="263783"/>
                  <a:pt x="123349" y="285750"/>
                  <a:pt x="171450" y="285750"/>
                </a:cubicBezTo>
                <a:cubicBezTo>
                  <a:pt x="219551" y="285750"/>
                  <a:pt x="258068" y="263843"/>
                  <a:pt x="286107" y="237768"/>
                </a:cubicBezTo>
                <a:cubicBezTo>
                  <a:pt x="313968" y="211872"/>
                  <a:pt x="332601" y="180975"/>
                  <a:pt x="341471" y="159722"/>
                </a:cubicBezTo>
                <a:cubicBezTo>
                  <a:pt x="343436" y="155019"/>
                  <a:pt x="343436" y="149781"/>
                  <a:pt x="341471" y="145078"/>
                </a:cubicBezTo>
                <a:cubicBezTo>
                  <a:pt x="332601" y="123825"/>
                  <a:pt x="313968" y="92869"/>
                  <a:pt x="286107" y="67032"/>
                </a:cubicBezTo>
                <a:cubicBezTo>
                  <a:pt x="258068" y="41017"/>
                  <a:pt x="219551" y="19050"/>
                  <a:pt x="171450" y="19050"/>
                </a:cubicBezTo>
                <a:close/>
                <a:moveTo>
                  <a:pt x="85725" y="152400"/>
                </a:moveTo>
                <a:cubicBezTo>
                  <a:pt x="85725" y="105087"/>
                  <a:pt x="124137" y="66675"/>
                  <a:pt x="171450" y="66675"/>
                </a:cubicBezTo>
                <a:cubicBezTo>
                  <a:pt x="218763" y="66675"/>
                  <a:pt x="257175" y="105087"/>
                  <a:pt x="257175" y="152400"/>
                </a:cubicBezTo>
                <a:cubicBezTo>
                  <a:pt x="257175" y="199713"/>
                  <a:pt x="218763" y="238125"/>
                  <a:pt x="171450" y="238125"/>
                </a:cubicBezTo>
                <a:cubicBezTo>
                  <a:pt x="124137" y="238125"/>
                  <a:pt x="85725" y="199713"/>
                  <a:pt x="85725" y="152400"/>
                </a:cubicBezTo>
                <a:close/>
                <a:moveTo>
                  <a:pt x="171450" y="114300"/>
                </a:moveTo>
                <a:cubicBezTo>
                  <a:pt x="171450" y="135315"/>
                  <a:pt x="154365" y="152400"/>
                  <a:pt x="133350" y="152400"/>
                </a:cubicBezTo>
                <a:cubicBezTo>
                  <a:pt x="126504" y="152400"/>
                  <a:pt x="120075" y="150614"/>
                  <a:pt x="114479" y="147399"/>
                </a:cubicBezTo>
                <a:cubicBezTo>
                  <a:pt x="113883" y="153888"/>
                  <a:pt x="114419" y="160556"/>
                  <a:pt x="116205" y="167164"/>
                </a:cubicBezTo>
                <a:cubicBezTo>
                  <a:pt x="124361" y="197644"/>
                  <a:pt x="155734" y="215741"/>
                  <a:pt x="186214" y="207585"/>
                </a:cubicBezTo>
                <a:cubicBezTo>
                  <a:pt x="216694" y="199430"/>
                  <a:pt x="234791" y="168057"/>
                  <a:pt x="226635" y="137577"/>
                </a:cubicBezTo>
                <a:cubicBezTo>
                  <a:pt x="219373" y="110371"/>
                  <a:pt x="193596" y="93047"/>
                  <a:pt x="166449" y="95429"/>
                </a:cubicBezTo>
                <a:cubicBezTo>
                  <a:pt x="169605" y="100965"/>
                  <a:pt x="171450" y="107394"/>
                  <a:pt x="171450" y="114300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9" name="Text 7"/>
          <p:cNvSpPr/>
          <p:nvPr/>
        </p:nvSpPr>
        <p:spPr>
          <a:xfrm>
            <a:off x="685800" y="3086100"/>
            <a:ext cx="45593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BC6C25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观察描述类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11200" y="35433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例：《观察鱼》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62000" y="40513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优化前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62000" y="4457700"/>
            <a:ext cx="45085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学生挤在水族箱前随意看，说"鱼在游"。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762000" y="4940300"/>
            <a:ext cx="4406900" cy="12700"/>
          </a:xfrm>
          <a:custGeom>
            <a:avLst/>
            <a:gdLst/>
            <a:ahLst/>
            <a:cxnLst/>
            <a:rect l="l" t="t" r="r" b="b"/>
            <a:pathLst>
              <a:path w="4406900" h="12700">
                <a:moveTo>
                  <a:pt x="0" y="0"/>
                </a:moveTo>
                <a:lnTo>
                  <a:pt x="4406900" y="0"/>
                </a:lnTo>
                <a:lnTo>
                  <a:pt x="44069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A39B8B">
              <a:alpha val="30196"/>
            </a:srgbClr>
          </a:solidFill>
        </p:spPr>
      </p:sp>
      <p:sp>
        <p:nvSpPr>
          <p:cNvPr id="14" name="Text 12"/>
          <p:cNvSpPr/>
          <p:nvPr/>
        </p:nvSpPr>
        <p:spPr>
          <a:xfrm>
            <a:off x="762000" y="51054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优化后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68350" y="55626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6" name="Text 14"/>
          <p:cNvSpPr/>
          <p:nvPr/>
        </p:nvSpPr>
        <p:spPr>
          <a:xfrm>
            <a:off x="1079302" y="5511800"/>
            <a:ext cx="4191000" cy="660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任务驱动：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"找出鱼身体哪些部位帮助它在水中生活？"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787400" y="63246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18" name="Text 16"/>
          <p:cNvSpPr/>
          <p:nvPr/>
        </p:nvSpPr>
        <p:spPr>
          <a:xfrm>
            <a:off x="1117600" y="6273800"/>
            <a:ext cx="37592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工具支持：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提供放大镜，鼓励画下形态。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787400" y="67564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20" name="Text 18"/>
          <p:cNvSpPr/>
          <p:nvPr/>
        </p:nvSpPr>
        <p:spPr>
          <a:xfrm>
            <a:off x="1117600" y="6705600"/>
            <a:ext cx="37592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记录引导：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聚焦观察鱼鳍、鳃盖等特征。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672534" y="1841500"/>
            <a:ext cx="4914900" cy="5448300"/>
          </a:xfrm>
          <a:custGeom>
            <a:avLst/>
            <a:gdLst/>
            <a:ahLst/>
            <a:cxnLst/>
            <a:rect l="l" t="t" r="r" b="b"/>
            <a:pathLst>
              <a:path w="4914900" h="5448300">
                <a:moveTo>
                  <a:pt x="50800" y="0"/>
                </a:moveTo>
                <a:lnTo>
                  <a:pt x="4864100" y="0"/>
                </a:lnTo>
                <a:cubicBezTo>
                  <a:pt x="4892156" y="0"/>
                  <a:pt x="4914900" y="22744"/>
                  <a:pt x="4914900" y="50800"/>
                </a:cubicBezTo>
                <a:lnTo>
                  <a:pt x="4914900" y="5295889"/>
                </a:lnTo>
                <a:cubicBezTo>
                  <a:pt x="4914900" y="5380063"/>
                  <a:pt x="4846663" y="5448300"/>
                  <a:pt x="4762489" y="5448300"/>
                </a:cubicBezTo>
                <a:lnTo>
                  <a:pt x="152411" y="5448300"/>
                </a:lnTo>
                <a:cubicBezTo>
                  <a:pt x="68237" y="5448300"/>
                  <a:pt x="0" y="5380063"/>
                  <a:pt x="0" y="5295889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3A5A40">
              <a:alpha val="10196"/>
            </a:srgbClr>
          </a:solidFill>
        </p:spPr>
      </p:sp>
      <p:sp>
        <p:nvSpPr>
          <p:cNvPr id="22" name="Shape 20"/>
          <p:cNvSpPr/>
          <p:nvPr/>
        </p:nvSpPr>
        <p:spPr>
          <a:xfrm>
            <a:off x="5672534" y="1841500"/>
            <a:ext cx="4914900" cy="50800"/>
          </a:xfrm>
          <a:custGeom>
            <a:avLst/>
            <a:gdLst/>
            <a:ahLst/>
            <a:cxnLst/>
            <a:rect l="l" t="t" r="r" b="b"/>
            <a:pathLst>
              <a:path w="4914900" h="50800">
                <a:moveTo>
                  <a:pt x="50800" y="0"/>
                </a:moveTo>
                <a:lnTo>
                  <a:pt x="4864100" y="0"/>
                </a:lnTo>
                <a:cubicBezTo>
                  <a:pt x="4892137" y="0"/>
                  <a:pt x="4914900" y="22763"/>
                  <a:pt x="4914900" y="50800"/>
                </a:cubicBezTo>
                <a:lnTo>
                  <a:pt x="49149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23" name="Shape 21"/>
          <p:cNvSpPr/>
          <p:nvPr/>
        </p:nvSpPr>
        <p:spPr>
          <a:xfrm>
            <a:off x="7721402" y="21209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24" name="Shape 22"/>
          <p:cNvSpPr/>
          <p:nvPr/>
        </p:nvSpPr>
        <p:spPr>
          <a:xfrm>
            <a:off x="7937302" y="2374900"/>
            <a:ext cx="381000" cy="304800"/>
          </a:xfrm>
          <a:custGeom>
            <a:avLst/>
            <a:gdLst/>
            <a:ahLst/>
            <a:cxnLst/>
            <a:rect l="l" t="t" r="r" b="b"/>
            <a:pathLst>
              <a:path w="381000" h="304800">
                <a:moveTo>
                  <a:pt x="228600" y="19050"/>
                </a:moveTo>
                <a:lnTo>
                  <a:pt x="304800" y="19050"/>
                </a:lnTo>
                <a:cubicBezTo>
                  <a:pt x="315337" y="19050"/>
                  <a:pt x="323850" y="27563"/>
                  <a:pt x="323850" y="38100"/>
                </a:cubicBezTo>
                <a:cubicBezTo>
                  <a:pt x="323850" y="48637"/>
                  <a:pt x="315337" y="57150"/>
                  <a:pt x="304800" y="57150"/>
                </a:cubicBezTo>
                <a:lnTo>
                  <a:pt x="237173" y="57150"/>
                </a:lnTo>
                <a:cubicBezTo>
                  <a:pt x="234077" y="72509"/>
                  <a:pt x="223540" y="85189"/>
                  <a:pt x="209550" y="91261"/>
                </a:cubicBezTo>
                <a:lnTo>
                  <a:pt x="209550" y="266700"/>
                </a:lnTo>
                <a:lnTo>
                  <a:pt x="304800" y="266700"/>
                </a:lnTo>
                <a:cubicBezTo>
                  <a:pt x="315337" y="266700"/>
                  <a:pt x="323850" y="275213"/>
                  <a:pt x="323850" y="285750"/>
                </a:cubicBezTo>
                <a:cubicBezTo>
                  <a:pt x="323850" y="296287"/>
                  <a:pt x="315337" y="304800"/>
                  <a:pt x="304800" y="304800"/>
                </a:cubicBezTo>
                <a:lnTo>
                  <a:pt x="76200" y="304800"/>
                </a:lnTo>
                <a:cubicBezTo>
                  <a:pt x="65663" y="304800"/>
                  <a:pt x="57150" y="296287"/>
                  <a:pt x="57150" y="285750"/>
                </a:cubicBezTo>
                <a:cubicBezTo>
                  <a:pt x="57150" y="275213"/>
                  <a:pt x="65663" y="266700"/>
                  <a:pt x="76200" y="266700"/>
                </a:cubicBezTo>
                <a:lnTo>
                  <a:pt x="171450" y="266700"/>
                </a:lnTo>
                <a:lnTo>
                  <a:pt x="171450" y="91261"/>
                </a:lnTo>
                <a:cubicBezTo>
                  <a:pt x="157460" y="85130"/>
                  <a:pt x="146923" y="72450"/>
                  <a:pt x="143828" y="57150"/>
                </a:cubicBezTo>
                <a:lnTo>
                  <a:pt x="76200" y="57150"/>
                </a:lnTo>
                <a:cubicBezTo>
                  <a:pt x="65663" y="57150"/>
                  <a:pt x="57150" y="48637"/>
                  <a:pt x="57150" y="38100"/>
                </a:cubicBezTo>
                <a:cubicBezTo>
                  <a:pt x="57150" y="27563"/>
                  <a:pt x="65663" y="19050"/>
                  <a:pt x="76200" y="19050"/>
                </a:cubicBezTo>
                <a:lnTo>
                  <a:pt x="152400" y="19050"/>
                </a:lnTo>
                <a:cubicBezTo>
                  <a:pt x="161092" y="7501"/>
                  <a:pt x="174903" y="0"/>
                  <a:pt x="190500" y="0"/>
                </a:cubicBezTo>
                <a:cubicBezTo>
                  <a:pt x="206097" y="0"/>
                  <a:pt x="219908" y="7501"/>
                  <a:pt x="228600" y="19050"/>
                </a:cubicBezTo>
                <a:close/>
                <a:moveTo>
                  <a:pt x="261699" y="190500"/>
                </a:moveTo>
                <a:lnTo>
                  <a:pt x="347901" y="190500"/>
                </a:lnTo>
                <a:lnTo>
                  <a:pt x="304800" y="116562"/>
                </a:lnTo>
                <a:lnTo>
                  <a:pt x="261699" y="190500"/>
                </a:lnTo>
                <a:close/>
                <a:moveTo>
                  <a:pt x="304800" y="247650"/>
                </a:moveTo>
                <a:cubicBezTo>
                  <a:pt x="267355" y="247650"/>
                  <a:pt x="236220" y="227409"/>
                  <a:pt x="229791" y="200680"/>
                </a:cubicBezTo>
                <a:cubicBezTo>
                  <a:pt x="228243" y="194131"/>
                  <a:pt x="230386" y="187404"/>
                  <a:pt x="233779" y="181570"/>
                </a:cubicBezTo>
                <a:lnTo>
                  <a:pt x="290453" y="84415"/>
                </a:lnTo>
                <a:cubicBezTo>
                  <a:pt x="293430" y="79296"/>
                  <a:pt x="298906" y="76200"/>
                  <a:pt x="304800" y="76200"/>
                </a:cubicBezTo>
                <a:cubicBezTo>
                  <a:pt x="310694" y="76200"/>
                  <a:pt x="316170" y="79355"/>
                  <a:pt x="319147" y="84415"/>
                </a:cubicBezTo>
                <a:lnTo>
                  <a:pt x="375821" y="181570"/>
                </a:lnTo>
                <a:cubicBezTo>
                  <a:pt x="379214" y="187404"/>
                  <a:pt x="381357" y="194131"/>
                  <a:pt x="379809" y="200680"/>
                </a:cubicBezTo>
                <a:cubicBezTo>
                  <a:pt x="373380" y="227350"/>
                  <a:pt x="342245" y="247650"/>
                  <a:pt x="304800" y="247650"/>
                </a:cubicBezTo>
                <a:close/>
                <a:moveTo>
                  <a:pt x="75486" y="116562"/>
                </a:moveTo>
                <a:lnTo>
                  <a:pt x="32385" y="190500"/>
                </a:lnTo>
                <a:lnTo>
                  <a:pt x="118646" y="190500"/>
                </a:lnTo>
                <a:lnTo>
                  <a:pt x="75486" y="116562"/>
                </a:lnTo>
                <a:close/>
                <a:moveTo>
                  <a:pt x="536" y="200680"/>
                </a:moveTo>
                <a:cubicBezTo>
                  <a:pt x="-1012" y="194131"/>
                  <a:pt x="1131" y="187404"/>
                  <a:pt x="4524" y="181570"/>
                </a:cubicBezTo>
                <a:lnTo>
                  <a:pt x="61198" y="84415"/>
                </a:lnTo>
                <a:cubicBezTo>
                  <a:pt x="64175" y="79296"/>
                  <a:pt x="69652" y="76200"/>
                  <a:pt x="75545" y="76200"/>
                </a:cubicBezTo>
                <a:cubicBezTo>
                  <a:pt x="81439" y="76200"/>
                  <a:pt x="86916" y="79355"/>
                  <a:pt x="89892" y="84415"/>
                </a:cubicBezTo>
                <a:lnTo>
                  <a:pt x="146566" y="181570"/>
                </a:lnTo>
                <a:cubicBezTo>
                  <a:pt x="149959" y="187404"/>
                  <a:pt x="152102" y="194131"/>
                  <a:pt x="150555" y="200680"/>
                </a:cubicBezTo>
                <a:cubicBezTo>
                  <a:pt x="144125" y="227350"/>
                  <a:pt x="112990" y="247650"/>
                  <a:pt x="75545" y="247650"/>
                </a:cubicBezTo>
                <a:cubicBezTo>
                  <a:pt x="38100" y="247650"/>
                  <a:pt x="6965" y="227409"/>
                  <a:pt x="536" y="200680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25" name="Text 23"/>
          <p:cNvSpPr/>
          <p:nvPr/>
        </p:nvSpPr>
        <p:spPr>
          <a:xfrm>
            <a:off x="5850334" y="3086100"/>
            <a:ext cx="45593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3A5A40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对比探究类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875734" y="35433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例：《溶解快慢》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926534" y="40513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优化前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5926534" y="4457700"/>
            <a:ext cx="4508500" cy="660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教师讲解搅拌、加热、碾碎能加快溶解，学生验证。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926534" y="5270500"/>
            <a:ext cx="4406900" cy="12700"/>
          </a:xfrm>
          <a:custGeom>
            <a:avLst/>
            <a:gdLst/>
            <a:ahLst/>
            <a:cxnLst/>
            <a:rect l="l" t="t" r="r" b="b"/>
            <a:pathLst>
              <a:path w="4406900" h="12700">
                <a:moveTo>
                  <a:pt x="0" y="0"/>
                </a:moveTo>
                <a:lnTo>
                  <a:pt x="4406900" y="0"/>
                </a:lnTo>
                <a:lnTo>
                  <a:pt x="44069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A39B8B">
              <a:alpha val="30196"/>
            </a:srgbClr>
          </a:solidFill>
        </p:spPr>
      </p:sp>
      <p:sp>
        <p:nvSpPr>
          <p:cNvPr id="30" name="Text 28"/>
          <p:cNvSpPr/>
          <p:nvPr/>
        </p:nvSpPr>
        <p:spPr>
          <a:xfrm>
            <a:off x="5926534" y="54356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优化后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5951934" y="58928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32" name="Text 30"/>
          <p:cNvSpPr/>
          <p:nvPr/>
        </p:nvSpPr>
        <p:spPr>
          <a:xfrm>
            <a:off x="6282134" y="5842000"/>
            <a:ext cx="36957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真实问题：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"如何最快地冲好一杯果珍？"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5951934" y="63246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34" name="Text 32"/>
          <p:cNvSpPr/>
          <p:nvPr/>
        </p:nvSpPr>
        <p:spPr>
          <a:xfrm>
            <a:off x="6282134" y="6273800"/>
            <a:ext cx="33528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自主设计：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学生分组选择研究因素。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5951934" y="67564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36" name="Text 34"/>
          <p:cNvSpPr/>
          <p:nvPr/>
        </p:nvSpPr>
        <p:spPr>
          <a:xfrm>
            <a:off x="6282134" y="6705600"/>
            <a:ext cx="31496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公平测试：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交流分享，整合发现。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0837267" y="1841500"/>
            <a:ext cx="4914900" cy="5448300"/>
          </a:xfrm>
          <a:custGeom>
            <a:avLst/>
            <a:gdLst/>
            <a:ahLst/>
            <a:cxnLst/>
            <a:rect l="l" t="t" r="r" b="b"/>
            <a:pathLst>
              <a:path w="4914900" h="5448300">
                <a:moveTo>
                  <a:pt x="50800" y="0"/>
                </a:moveTo>
                <a:lnTo>
                  <a:pt x="4864100" y="0"/>
                </a:lnTo>
                <a:cubicBezTo>
                  <a:pt x="4892156" y="0"/>
                  <a:pt x="4914900" y="22744"/>
                  <a:pt x="4914900" y="50800"/>
                </a:cubicBezTo>
                <a:lnTo>
                  <a:pt x="4914900" y="5295889"/>
                </a:lnTo>
                <a:cubicBezTo>
                  <a:pt x="4914900" y="5380063"/>
                  <a:pt x="4846663" y="5448300"/>
                  <a:pt x="4762489" y="5448300"/>
                </a:cubicBezTo>
                <a:lnTo>
                  <a:pt x="152411" y="5448300"/>
                </a:lnTo>
                <a:cubicBezTo>
                  <a:pt x="68237" y="5448300"/>
                  <a:pt x="0" y="5380063"/>
                  <a:pt x="0" y="5295889"/>
                </a:cubicBez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39B8B">
              <a:alpha val="10196"/>
            </a:srgbClr>
          </a:solidFill>
        </p:spPr>
      </p:sp>
      <p:sp>
        <p:nvSpPr>
          <p:cNvPr id="38" name="Shape 36"/>
          <p:cNvSpPr/>
          <p:nvPr/>
        </p:nvSpPr>
        <p:spPr>
          <a:xfrm>
            <a:off x="10837267" y="1841500"/>
            <a:ext cx="4914900" cy="50800"/>
          </a:xfrm>
          <a:custGeom>
            <a:avLst/>
            <a:gdLst/>
            <a:ahLst/>
            <a:cxnLst/>
            <a:rect l="l" t="t" r="r" b="b"/>
            <a:pathLst>
              <a:path w="4914900" h="50800">
                <a:moveTo>
                  <a:pt x="50800" y="0"/>
                </a:moveTo>
                <a:lnTo>
                  <a:pt x="4864100" y="0"/>
                </a:lnTo>
                <a:cubicBezTo>
                  <a:pt x="4892137" y="0"/>
                  <a:pt x="4914900" y="22763"/>
                  <a:pt x="4914900" y="50800"/>
                </a:cubicBezTo>
                <a:lnTo>
                  <a:pt x="4914900" y="50800"/>
                </a:lnTo>
                <a:lnTo>
                  <a:pt x="0" y="50800"/>
                </a:lnTo>
                <a:lnTo>
                  <a:pt x="0" y="50800"/>
                </a:lnTo>
                <a:cubicBezTo>
                  <a:pt x="0" y="22763"/>
                  <a:pt x="22763" y="0"/>
                  <a:pt x="50800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39" name="Shape 37"/>
          <p:cNvSpPr/>
          <p:nvPr/>
        </p:nvSpPr>
        <p:spPr>
          <a:xfrm>
            <a:off x="12886134" y="2120900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406400" y="0"/>
                </a:lnTo>
                <a:cubicBezTo>
                  <a:pt x="630698" y="0"/>
                  <a:pt x="812800" y="182102"/>
                  <a:pt x="812800" y="406400"/>
                </a:cubicBezTo>
                <a:lnTo>
                  <a:pt x="812800" y="406400"/>
                </a:lnTo>
                <a:cubicBezTo>
                  <a:pt x="812800" y="630698"/>
                  <a:pt x="630698" y="812800"/>
                  <a:pt x="406400" y="812800"/>
                </a:cubicBezTo>
                <a:lnTo>
                  <a:pt x="406400" y="812800"/>
                </a:lnTo>
                <a:cubicBezTo>
                  <a:pt x="182102" y="812800"/>
                  <a:pt x="0" y="630698"/>
                  <a:pt x="0" y="406400"/>
                </a:cubicBezTo>
                <a:lnTo>
                  <a:pt x="0" y="406400"/>
                </a:lnTo>
                <a:cubicBezTo>
                  <a:pt x="0" y="182102"/>
                  <a:pt x="182102" y="0"/>
                  <a:pt x="406400" y="0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40" name="Shape 38"/>
          <p:cNvSpPr/>
          <p:nvPr/>
        </p:nvSpPr>
        <p:spPr>
          <a:xfrm>
            <a:off x="13102034" y="2374900"/>
            <a:ext cx="381000" cy="304800"/>
          </a:xfrm>
          <a:custGeom>
            <a:avLst/>
            <a:gdLst/>
            <a:ahLst/>
            <a:cxnLst/>
            <a:rect l="l" t="t" r="r" b="b"/>
            <a:pathLst>
              <a:path w="381000" h="304800">
                <a:moveTo>
                  <a:pt x="247590" y="125313"/>
                </a:moveTo>
                <a:cubicBezTo>
                  <a:pt x="254853" y="123349"/>
                  <a:pt x="262473" y="126802"/>
                  <a:pt x="265747" y="133529"/>
                </a:cubicBezTo>
                <a:lnTo>
                  <a:pt x="276820" y="155912"/>
                </a:lnTo>
                <a:cubicBezTo>
                  <a:pt x="282952" y="156746"/>
                  <a:pt x="288965" y="158413"/>
                  <a:pt x="294620" y="160734"/>
                </a:cubicBezTo>
                <a:lnTo>
                  <a:pt x="315456" y="146864"/>
                </a:lnTo>
                <a:cubicBezTo>
                  <a:pt x="321707" y="142696"/>
                  <a:pt x="329982" y="143530"/>
                  <a:pt x="335280" y="148828"/>
                </a:cubicBezTo>
                <a:lnTo>
                  <a:pt x="346710" y="160258"/>
                </a:lnTo>
                <a:cubicBezTo>
                  <a:pt x="352008" y="165556"/>
                  <a:pt x="352842" y="173891"/>
                  <a:pt x="348675" y="180082"/>
                </a:cubicBezTo>
                <a:lnTo>
                  <a:pt x="334804" y="200858"/>
                </a:lnTo>
                <a:cubicBezTo>
                  <a:pt x="335935" y="203656"/>
                  <a:pt x="336947" y="206573"/>
                  <a:pt x="337780" y="209610"/>
                </a:cubicBezTo>
                <a:cubicBezTo>
                  <a:pt x="338614" y="212646"/>
                  <a:pt x="339150" y="215622"/>
                  <a:pt x="339566" y="218658"/>
                </a:cubicBezTo>
                <a:lnTo>
                  <a:pt x="362010" y="229731"/>
                </a:lnTo>
                <a:cubicBezTo>
                  <a:pt x="368737" y="233065"/>
                  <a:pt x="372189" y="240685"/>
                  <a:pt x="370225" y="247888"/>
                </a:cubicBezTo>
                <a:lnTo>
                  <a:pt x="366058" y="263485"/>
                </a:lnTo>
                <a:cubicBezTo>
                  <a:pt x="364093" y="270689"/>
                  <a:pt x="357366" y="275570"/>
                  <a:pt x="349865" y="275094"/>
                </a:cubicBezTo>
                <a:lnTo>
                  <a:pt x="324862" y="273487"/>
                </a:lnTo>
                <a:cubicBezTo>
                  <a:pt x="321112" y="278309"/>
                  <a:pt x="316766" y="282773"/>
                  <a:pt x="311825" y="286583"/>
                </a:cubicBezTo>
                <a:lnTo>
                  <a:pt x="313432" y="311527"/>
                </a:lnTo>
                <a:cubicBezTo>
                  <a:pt x="313908" y="319028"/>
                  <a:pt x="309027" y="325815"/>
                  <a:pt x="301823" y="327720"/>
                </a:cubicBezTo>
                <a:lnTo>
                  <a:pt x="286226" y="331887"/>
                </a:lnTo>
                <a:cubicBezTo>
                  <a:pt x="278963" y="333851"/>
                  <a:pt x="271403" y="330398"/>
                  <a:pt x="268069" y="323671"/>
                </a:cubicBezTo>
                <a:lnTo>
                  <a:pt x="256996" y="301288"/>
                </a:lnTo>
                <a:cubicBezTo>
                  <a:pt x="250865" y="300454"/>
                  <a:pt x="244852" y="298787"/>
                  <a:pt x="239197" y="296466"/>
                </a:cubicBezTo>
                <a:lnTo>
                  <a:pt x="218361" y="310336"/>
                </a:lnTo>
                <a:cubicBezTo>
                  <a:pt x="212110" y="314504"/>
                  <a:pt x="203835" y="313670"/>
                  <a:pt x="198537" y="308372"/>
                </a:cubicBezTo>
                <a:lnTo>
                  <a:pt x="187107" y="296942"/>
                </a:lnTo>
                <a:cubicBezTo>
                  <a:pt x="181808" y="291644"/>
                  <a:pt x="180975" y="283369"/>
                  <a:pt x="185142" y="277118"/>
                </a:cubicBezTo>
                <a:lnTo>
                  <a:pt x="199013" y="256282"/>
                </a:lnTo>
                <a:cubicBezTo>
                  <a:pt x="197882" y="253484"/>
                  <a:pt x="196870" y="250567"/>
                  <a:pt x="196036" y="247531"/>
                </a:cubicBezTo>
                <a:cubicBezTo>
                  <a:pt x="195203" y="244495"/>
                  <a:pt x="194667" y="241459"/>
                  <a:pt x="194250" y="238482"/>
                </a:cubicBezTo>
                <a:lnTo>
                  <a:pt x="171807" y="227409"/>
                </a:lnTo>
                <a:cubicBezTo>
                  <a:pt x="165080" y="224076"/>
                  <a:pt x="161687" y="216456"/>
                  <a:pt x="163592" y="209252"/>
                </a:cubicBezTo>
                <a:lnTo>
                  <a:pt x="167759" y="193655"/>
                </a:lnTo>
                <a:cubicBezTo>
                  <a:pt x="169724" y="186452"/>
                  <a:pt x="176451" y="181570"/>
                  <a:pt x="183952" y="182047"/>
                </a:cubicBezTo>
                <a:lnTo>
                  <a:pt x="208895" y="183654"/>
                </a:lnTo>
                <a:cubicBezTo>
                  <a:pt x="212646" y="178832"/>
                  <a:pt x="216991" y="174367"/>
                  <a:pt x="221932" y="170557"/>
                </a:cubicBezTo>
                <a:lnTo>
                  <a:pt x="220325" y="145673"/>
                </a:lnTo>
                <a:cubicBezTo>
                  <a:pt x="219849" y="138172"/>
                  <a:pt x="224730" y="131385"/>
                  <a:pt x="231934" y="129480"/>
                </a:cubicBezTo>
                <a:lnTo>
                  <a:pt x="247531" y="125313"/>
                </a:lnTo>
                <a:close/>
                <a:moveTo>
                  <a:pt x="266938" y="202406"/>
                </a:moveTo>
                <a:cubicBezTo>
                  <a:pt x="252481" y="202423"/>
                  <a:pt x="240758" y="214173"/>
                  <a:pt x="240774" y="228630"/>
                </a:cubicBezTo>
                <a:cubicBezTo>
                  <a:pt x="240791" y="243086"/>
                  <a:pt x="252541" y="254810"/>
                  <a:pt x="266998" y="254794"/>
                </a:cubicBezTo>
                <a:cubicBezTo>
                  <a:pt x="281454" y="254777"/>
                  <a:pt x="293178" y="243027"/>
                  <a:pt x="293162" y="228570"/>
                </a:cubicBezTo>
                <a:cubicBezTo>
                  <a:pt x="293145" y="214114"/>
                  <a:pt x="281395" y="202390"/>
                  <a:pt x="266938" y="202406"/>
                </a:cubicBezTo>
                <a:close/>
                <a:moveTo>
                  <a:pt x="133886" y="-27087"/>
                </a:moveTo>
                <a:lnTo>
                  <a:pt x="149483" y="-22920"/>
                </a:lnTo>
                <a:cubicBezTo>
                  <a:pt x="156686" y="-20955"/>
                  <a:pt x="161568" y="-14168"/>
                  <a:pt x="161092" y="-6727"/>
                </a:cubicBezTo>
                <a:lnTo>
                  <a:pt x="159484" y="18157"/>
                </a:lnTo>
                <a:cubicBezTo>
                  <a:pt x="164425" y="21967"/>
                  <a:pt x="168771" y="26372"/>
                  <a:pt x="172522" y="31254"/>
                </a:cubicBezTo>
                <a:lnTo>
                  <a:pt x="197525" y="29647"/>
                </a:lnTo>
                <a:cubicBezTo>
                  <a:pt x="204966" y="29170"/>
                  <a:pt x="211753" y="34052"/>
                  <a:pt x="213717" y="41255"/>
                </a:cubicBezTo>
                <a:lnTo>
                  <a:pt x="217884" y="56852"/>
                </a:lnTo>
                <a:cubicBezTo>
                  <a:pt x="219789" y="64056"/>
                  <a:pt x="216396" y="71676"/>
                  <a:pt x="209669" y="75009"/>
                </a:cubicBezTo>
                <a:lnTo>
                  <a:pt x="187226" y="86082"/>
                </a:lnTo>
                <a:cubicBezTo>
                  <a:pt x="186809" y="89118"/>
                  <a:pt x="186214" y="92154"/>
                  <a:pt x="185440" y="95131"/>
                </a:cubicBezTo>
                <a:cubicBezTo>
                  <a:pt x="184666" y="98108"/>
                  <a:pt x="183594" y="101084"/>
                  <a:pt x="182463" y="103882"/>
                </a:cubicBezTo>
                <a:lnTo>
                  <a:pt x="196334" y="124718"/>
                </a:lnTo>
                <a:cubicBezTo>
                  <a:pt x="200501" y="130969"/>
                  <a:pt x="199668" y="139244"/>
                  <a:pt x="194370" y="144542"/>
                </a:cubicBezTo>
                <a:lnTo>
                  <a:pt x="182940" y="155972"/>
                </a:lnTo>
                <a:cubicBezTo>
                  <a:pt x="177641" y="161270"/>
                  <a:pt x="169366" y="162104"/>
                  <a:pt x="163116" y="157936"/>
                </a:cubicBezTo>
                <a:lnTo>
                  <a:pt x="142280" y="144066"/>
                </a:lnTo>
                <a:cubicBezTo>
                  <a:pt x="136624" y="146387"/>
                  <a:pt x="130612" y="148054"/>
                  <a:pt x="124480" y="148888"/>
                </a:cubicBezTo>
                <a:lnTo>
                  <a:pt x="113407" y="171271"/>
                </a:lnTo>
                <a:cubicBezTo>
                  <a:pt x="110073" y="177998"/>
                  <a:pt x="102453" y="181392"/>
                  <a:pt x="95250" y="179487"/>
                </a:cubicBezTo>
                <a:lnTo>
                  <a:pt x="79653" y="175320"/>
                </a:lnTo>
                <a:cubicBezTo>
                  <a:pt x="72390" y="173355"/>
                  <a:pt x="67568" y="166568"/>
                  <a:pt x="68044" y="159127"/>
                </a:cubicBezTo>
                <a:lnTo>
                  <a:pt x="69652" y="134183"/>
                </a:lnTo>
                <a:cubicBezTo>
                  <a:pt x="64710" y="130373"/>
                  <a:pt x="60365" y="125968"/>
                  <a:pt x="56614" y="121087"/>
                </a:cubicBezTo>
                <a:lnTo>
                  <a:pt x="31611" y="122694"/>
                </a:lnTo>
                <a:cubicBezTo>
                  <a:pt x="24170" y="123170"/>
                  <a:pt x="17383" y="118289"/>
                  <a:pt x="15419" y="111085"/>
                </a:cubicBezTo>
                <a:lnTo>
                  <a:pt x="11251" y="95488"/>
                </a:lnTo>
                <a:cubicBezTo>
                  <a:pt x="9346" y="88285"/>
                  <a:pt x="12740" y="80665"/>
                  <a:pt x="19467" y="77331"/>
                </a:cubicBezTo>
                <a:lnTo>
                  <a:pt x="41910" y="66258"/>
                </a:lnTo>
                <a:cubicBezTo>
                  <a:pt x="42327" y="63222"/>
                  <a:pt x="42922" y="60246"/>
                  <a:pt x="43696" y="57210"/>
                </a:cubicBezTo>
                <a:cubicBezTo>
                  <a:pt x="44529" y="54173"/>
                  <a:pt x="45482" y="51256"/>
                  <a:pt x="46673" y="48458"/>
                </a:cubicBezTo>
                <a:lnTo>
                  <a:pt x="32802" y="27682"/>
                </a:lnTo>
                <a:cubicBezTo>
                  <a:pt x="28635" y="21431"/>
                  <a:pt x="29468" y="13156"/>
                  <a:pt x="34766" y="7858"/>
                </a:cubicBezTo>
                <a:lnTo>
                  <a:pt x="46196" y="-3572"/>
                </a:lnTo>
                <a:cubicBezTo>
                  <a:pt x="51495" y="-8870"/>
                  <a:pt x="59769" y="-9704"/>
                  <a:pt x="66020" y="-5536"/>
                </a:cubicBezTo>
                <a:lnTo>
                  <a:pt x="86856" y="8334"/>
                </a:lnTo>
                <a:cubicBezTo>
                  <a:pt x="92512" y="6013"/>
                  <a:pt x="98524" y="4346"/>
                  <a:pt x="104656" y="3512"/>
                </a:cubicBezTo>
                <a:lnTo>
                  <a:pt x="115729" y="-18871"/>
                </a:lnTo>
                <a:cubicBezTo>
                  <a:pt x="119062" y="-25598"/>
                  <a:pt x="126623" y="-28992"/>
                  <a:pt x="133886" y="-27087"/>
                </a:cubicBezTo>
                <a:close/>
                <a:moveTo>
                  <a:pt x="114538" y="50006"/>
                </a:moveTo>
                <a:cubicBezTo>
                  <a:pt x="100081" y="50006"/>
                  <a:pt x="88344" y="61743"/>
                  <a:pt x="88344" y="76200"/>
                </a:cubicBezTo>
                <a:cubicBezTo>
                  <a:pt x="88344" y="90657"/>
                  <a:pt x="100081" y="102394"/>
                  <a:pt x="114538" y="102394"/>
                </a:cubicBezTo>
                <a:cubicBezTo>
                  <a:pt x="128995" y="102394"/>
                  <a:pt x="140732" y="90657"/>
                  <a:pt x="140732" y="76200"/>
                </a:cubicBezTo>
                <a:cubicBezTo>
                  <a:pt x="140732" y="61743"/>
                  <a:pt x="128995" y="50006"/>
                  <a:pt x="114538" y="50006"/>
                </a:cubicBezTo>
                <a:close/>
              </a:path>
            </a:pathLst>
          </a:custGeom>
          <a:solidFill>
            <a:srgbClr val="F8F6F2"/>
          </a:solidFill>
        </p:spPr>
      </p:sp>
      <p:sp>
        <p:nvSpPr>
          <p:cNvPr id="41" name="Text 39"/>
          <p:cNvSpPr/>
          <p:nvPr/>
        </p:nvSpPr>
        <p:spPr>
          <a:xfrm>
            <a:off x="11015067" y="3086100"/>
            <a:ext cx="4559300" cy="406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10000"/>
              </a:lnSpc>
            </a:pPr>
            <a:r>
              <a:rPr lang="en-US" sz="2400" b="1" dirty="0">
                <a:solidFill>
                  <a:srgbClr val="A39B8B"/>
                </a:solidFill>
                <a:latin typeface="阿里妈妈数黑体" pitchFamily="34" charset="-122"/>
                <a:ea typeface="阿里妈妈数黑体" pitchFamily="34" charset="-122"/>
                <a:cs typeface="阿里妈妈数黑体" pitchFamily="34" charset="-120"/>
              </a:rPr>
              <a:t>工程设计类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11040467" y="35433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algn="ctr">
              <a:lnSpc>
                <a:spcPct val="130000"/>
              </a:lnSpc>
            </a:pPr>
            <a:r>
              <a:rPr lang="en-US" sz="1600" dirty="0">
                <a:solidFill>
                  <a:srgbClr val="2F3E46">
                    <a:alpha val="70000"/>
                  </a:srgbClr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例：《制作小船》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11091267" y="40513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A39B8B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优化前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11091267" y="4457700"/>
            <a:ext cx="45085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以"做得像"、"好看"为评价标准。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11091267" y="4940300"/>
            <a:ext cx="4406900" cy="12700"/>
          </a:xfrm>
          <a:custGeom>
            <a:avLst/>
            <a:gdLst/>
            <a:ahLst/>
            <a:cxnLst/>
            <a:rect l="l" t="t" r="r" b="b"/>
            <a:pathLst>
              <a:path w="4406900" h="12700">
                <a:moveTo>
                  <a:pt x="0" y="0"/>
                </a:moveTo>
                <a:lnTo>
                  <a:pt x="4406900" y="0"/>
                </a:lnTo>
                <a:lnTo>
                  <a:pt x="4406900" y="12700"/>
                </a:lnTo>
                <a:lnTo>
                  <a:pt x="0" y="12700"/>
                </a:lnTo>
                <a:lnTo>
                  <a:pt x="0" y="0"/>
                </a:lnTo>
                <a:close/>
              </a:path>
            </a:pathLst>
          </a:custGeom>
          <a:solidFill>
            <a:srgbClr val="A39B8B">
              <a:alpha val="30196"/>
            </a:srgbClr>
          </a:solidFill>
        </p:spPr>
      </p:sp>
      <p:sp>
        <p:nvSpPr>
          <p:cNvPr id="46" name="Text 44"/>
          <p:cNvSpPr/>
          <p:nvPr/>
        </p:nvSpPr>
        <p:spPr>
          <a:xfrm>
            <a:off x="11091267" y="5105400"/>
            <a:ext cx="4508500" cy="3048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1600" b="1" dirty="0">
                <a:solidFill>
                  <a:srgbClr val="3A5A40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优化后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11103967" y="55626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48" name="Text 46"/>
          <p:cNvSpPr/>
          <p:nvPr/>
        </p:nvSpPr>
        <p:spPr>
          <a:xfrm>
            <a:off x="11425634" y="5511800"/>
            <a:ext cx="4165600" cy="660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明确挑战：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"用铝箔制作能承载20枚硬币的小船"。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11116667" y="63246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50" name="Text 48"/>
          <p:cNvSpPr/>
          <p:nvPr/>
        </p:nvSpPr>
        <p:spPr>
          <a:xfrm>
            <a:off x="11446867" y="6273800"/>
            <a:ext cx="35560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迭代过程：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设计→制作→测试→改进。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11116667" y="6756400"/>
            <a:ext cx="203200" cy="203200"/>
          </a:xfrm>
          <a:custGeom>
            <a:avLst/>
            <a:gdLst/>
            <a:ahLst/>
            <a:cxnLst/>
            <a:rect l="l" t="t" r="r" b="b"/>
            <a:pathLst>
              <a:path w="203200" h="203200">
                <a:moveTo>
                  <a:pt x="101600" y="203200"/>
                </a:moveTo>
                <a:cubicBezTo>
                  <a:pt x="157675" y="203200"/>
                  <a:pt x="203200" y="157675"/>
                  <a:pt x="203200" y="101600"/>
                </a:cubicBezTo>
                <a:cubicBezTo>
                  <a:pt x="203200" y="45525"/>
                  <a:pt x="157675" y="0"/>
                  <a:pt x="101600" y="0"/>
                </a:cubicBezTo>
                <a:cubicBezTo>
                  <a:pt x="45525" y="0"/>
                  <a:pt x="0" y="45525"/>
                  <a:pt x="0" y="101600"/>
                </a:cubicBezTo>
                <a:cubicBezTo>
                  <a:pt x="0" y="157675"/>
                  <a:pt x="45525" y="203200"/>
                  <a:pt x="101600" y="203200"/>
                </a:cubicBezTo>
                <a:close/>
                <a:moveTo>
                  <a:pt x="135096" y="84415"/>
                </a:moveTo>
                <a:lnTo>
                  <a:pt x="103346" y="135215"/>
                </a:lnTo>
                <a:cubicBezTo>
                  <a:pt x="101679" y="137874"/>
                  <a:pt x="98822" y="139541"/>
                  <a:pt x="95687" y="139700"/>
                </a:cubicBezTo>
                <a:cubicBezTo>
                  <a:pt x="92551" y="139859"/>
                  <a:pt x="89535" y="138430"/>
                  <a:pt x="87670" y="135890"/>
                </a:cubicBezTo>
                <a:lnTo>
                  <a:pt x="68620" y="110490"/>
                </a:lnTo>
                <a:cubicBezTo>
                  <a:pt x="65445" y="106283"/>
                  <a:pt x="66318" y="100330"/>
                  <a:pt x="70525" y="97155"/>
                </a:cubicBezTo>
                <a:cubicBezTo>
                  <a:pt x="74732" y="93980"/>
                  <a:pt x="80685" y="94853"/>
                  <a:pt x="83860" y="99060"/>
                </a:cubicBezTo>
                <a:lnTo>
                  <a:pt x="94575" y="113348"/>
                </a:lnTo>
                <a:lnTo>
                  <a:pt x="118943" y="74335"/>
                </a:lnTo>
                <a:cubicBezTo>
                  <a:pt x="121722" y="69890"/>
                  <a:pt x="127595" y="68501"/>
                  <a:pt x="132080" y="71318"/>
                </a:cubicBezTo>
                <a:cubicBezTo>
                  <a:pt x="136565" y="74136"/>
                  <a:pt x="137914" y="79970"/>
                  <a:pt x="135096" y="84455"/>
                </a:cubicBezTo>
                <a:close/>
              </a:path>
            </a:pathLst>
          </a:custGeom>
          <a:solidFill>
            <a:srgbClr val="A39B8B"/>
          </a:solidFill>
        </p:spPr>
      </p:sp>
      <p:sp>
        <p:nvSpPr>
          <p:cNvPr id="52" name="Text 50"/>
          <p:cNvSpPr/>
          <p:nvPr/>
        </p:nvSpPr>
        <p:spPr>
          <a:xfrm>
            <a:off x="11446867" y="6705600"/>
            <a:ext cx="3822700" cy="33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评价焦点：</a:t>
            </a:r>
            <a:r>
              <a:rPr lang="en-US" sz="1600" dirty="0">
                <a:solidFill>
                  <a:srgbClr val="2F3E46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从"像不像"转向"功能实现度"。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508000" y="7493000"/>
            <a:ext cx="15240000" cy="787400"/>
          </a:xfrm>
          <a:custGeom>
            <a:avLst/>
            <a:gdLst/>
            <a:ahLst/>
            <a:cxnLst/>
            <a:rect l="l" t="t" r="r" b="b"/>
            <a:pathLst>
              <a:path w="15240000" h="787400">
                <a:moveTo>
                  <a:pt x="152401" y="0"/>
                </a:moveTo>
                <a:lnTo>
                  <a:pt x="15087599" y="0"/>
                </a:lnTo>
                <a:cubicBezTo>
                  <a:pt x="15171768" y="0"/>
                  <a:pt x="15240000" y="68232"/>
                  <a:pt x="15240000" y="152401"/>
                </a:cubicBezTo>
                <a:lnTo>
                  <a:pt x="15240000" y="634999"/>
                </a:lnTo>
                <a:cubicBezTo>
                  <a:pt x="15240000" y="719168"/>
                  <a:pt x="15171768" y="787400"/>
                  <a:pt x="15087599" y="787400"/>
                </a:cubicBezTo>
                <a:lnTo>
                  <a:pt x="152401" y="787400"/>
                </a:lnTo>
                <a:cubicBezTo>
                  <a:pt x="68232" y="787400"/>
                  <a:pt x="0" y="719168"/>
                  <a:pt x="0" y="634999"/>
                </a:cubicBezTo>
                <a:lnTo>
                  <a:pt x="0" y="152401"/>
                </a:lnTo>
                <a:cubicBezTo>
                  <a:pt x="0" y="68289"/>
                  <a:pt x="68289" y="0"/>
                  <a:pt x="152401" y="0"/>
                </a:cubicBezTo>
                <a:close/>
              </a:path>
            </a:pathLst>
          </a:custGeom>
          <a:solidFill>
            <a:srgbClr val="3A5A40"/>
          </a:solidFill>
        </p:spPr>
      </p:sp>
      <p:sp>
        <p:nvSpPr>
          <p:cNvPr id="54" name="Shape 52"/>
          <p:cNvSpPr/>
          <p:nvPr/>
        </p:nvSpPr>
        <p:spPr>
          <a:xfrm>
            <a:off x="809625" y="7696200"/>
            <a:ext cx="285750" cy="381000"/>
          </a:xfrm>
          <a:custGeom>
            <a:avLst/>
            <a:gdLst/>
            <a:ahLst/>
            <a:cxnLst/>
            <a:rect l="l" t="t" r="r" b="b"/>
            <a:pathLst>
              <a:path w="285750" h="381000">
                <a:moveTo>
                  <a:pt x="217959" y="285750"/>
                </a:moveTo>
                <a:cubicBezTo>
                  <a:pt x="223391" y="269156"/>
                  <a:pt x="234255" y="254124"/>
                  <a:pt x="246534" y="241176"/>
                </a:cubicBezTo>
                <a:cubicBezTo>
                  <a:pt x="270867" y="215578"/>
                  <a:pt x="285750" y="180975"/>
                  <a:pt x="285750" y="142875"/>
                </a:cubicBezTo>
                <a:cubicBezTo>
                  <a:pt x="285750" y="63996"/>
                  <a:pt x="221754" y="0"/>
                  <a:pt x="142875" y="0"/>
                </a:cubicBezTo>
                <a:cubicBezTo>
                  <a:pt x="63996" y="0"/>
                  <a:pt x="0" y="63996"/>
                  <a:pt x="0" y="142875"/>
                </a:cubicBezTo>
                <a:cubicBezTo>
                  <a:pt x="0" y="180975"/>
                  <a:pt x="14883" y="215578"/>
                  <a:pt x="39216" y="241176"/>
                </a:cubicBezTo>
                <a:cubicBezTo>
                  <a:pt x="51495" y="254124"/>
                  <a:pt x="62433" y="269156"/>
                  <a:pt x="67791" y="285750"/>
                </a:cubicBezTo>
                <a:lnTo>
                  <a:pt x="217884" y="285750"/>
                </a:lnTo>
                <a:close/>
                <a:moveTo>
                  <a:pt x="214313" y="321469"/>
                </a:moveTo>
                <a:lnTo>
                  <a:pt x="71438" y="321469"/>
                </a:lnTo>
                <a:lnTo>
                  <a:pt x="71438" y="333375"/>
                </a:lnTo>
                <a:cubicBezTo>
                  <a:pt x="71438" y="366266"/>
                  <a:pt x="98078" y="392906"/>
                  <a:pt x="130969" y="392906"/>
                </a:cubicBezTo>
                <a:lnTo>
                  <a:pt x="154781" y="392906"/>
                </a:lnTo>
                <a:cubicBezTo>
                  <a:pt x="187672" y="392906"/>
                  <a:pt x="214313" y="366266"/>
                  <a:pt x="214313" y="333375"/>
                </a:cubicBezTo>
                <a:lnTo>
                  <a:pt x="214313" y="321469"/>
                </a:lnTo>
                <a:close/>
                <a:moveTo>
                  <a:pt x="136922" y="83344"/>
                </a:moveTo>
                <a:cubicBezTo>
                  <a:pt x="107305" y="83344"/>
                  <a:pt x="83344" y="107305"/>
                  <a:pt x="83344" y="136922"/>
                </a:cubicBezTo>
                <a:cubicBezTo>
                  <a:pt x="83344" y="146819"/>
                  <a:pt x="75381" y="154781"/>
                  <a:pt x="65484" y="154781"/>
                </a:cubicBezTo>
                <a:cubicBezTo>
                  <a:pt x="55587" y="154781"/>
                  <a:pt x="47625" y="146819"/>
                  <a:pt x="47625" y="136922"/>
                </a:cubicBezTo>
                <a:cubicBezTo>
                  <a:pt x="47625" y="87585"/>
                  <a:pt x="87585" y="47625"/>
                  <a:pt x="136922" y="47625"/>
                </a:cubicBezTo>
                <a:cubicBezTo>
                  <a:pt x="146819" y="47625"/>
                  <a:pt x="154781" y="55587"/>
                  <a:pt x="154781" y="65484"/>
                </a:cubicBezTo>
                <a:cubicBezTo>
                  <a:pt x="154781" y="75381"/>
                  <a:pt x="146819" y="83344"/>
                  <a:pt x="136922" y="83344"/>
                </a:cubicBezTo>
                <a:close/>
              </a:path>
            </a:pathLst>
          </a:custGeom>
          <a:solidFill>
            <a:srgbClr val="BC6C25"/>
          </a:solidFill>
        </p:spPr>
      </p:sp>
      <p:sp>
        <p:nvSpPr>
          <p:cNvPr id="55" name="Text 53"/>
          <p:cNvSpPr/>
          <p:nvPr/>
        </p:nvSpPr>
        <p:spPr>
          <a:xfrm>
            <a:off x="1390650" y="7700963"/>
            <a:ext cx="8115300" cy="368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18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三类实验的优化核心：从</a:t>
            </a:r>
            <a:r>
              <a:rPr lang="en-US" sz="18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被动接受</a:t>
            </a:r>
            <a:r>
              <a:rPr lang="en-US" sz="18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转向</a:t>
            </a:r>
            <a:r>
              <a:rPr lang="en-US" sz="18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主动探究</a:t>
            </a:r>
            <a:r>
              <a:rPr lang="en-US" sz="18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，从</a:t>
            </a:r>
            <a:r>
              <a:rPr lang="en-US" sz="1800" b="1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关注结果</a:t>
            </a:r>
            <a:r>
              <a:rPr lang="en-US" sz="1800" dirty="0">
                <a:solidFill>
                  <a:srgbClr val="F8F6F2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转向</a:t>
            </a:r>
            <a:r>
              <a:rPr lang="en-US" sz="1800" b="1" dirty="0">
                <a:solidFill>
                  <a:srgbClr val="BC6C25"/>
                </a:solidFill>
                <a:latin typeface="MiSans" pitchFamily="34" charset="-122"/>
                <a:ea typeface="MiSans" pitchFamily="34" charset="-122"/>
                <a:cs typeface="MiSans" pitchFamily="34" charset="-120"/>
              </a:rPr>
              <a:t>重视思维过程</a:t>
            </a:r>
            <a:endParaRPr lang="en-US" sz="1600" dirty="0"/>
          </a:p>
        </p:txBody>
      </p:sp>
    </p:spTree>
  </p:cSld>
  <p:clrMapOvr>
    <a:masterClrMapping/>
  </p:clrMapOvr>
  <p:transition>
    <p:fade/>
  </p:transition>
</p:sld>
</file>

<file path=ppt/tags/tag1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2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3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4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5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6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7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8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ags/tag9.xml><?xml version="1.0" encoding="utf-8"?>
<p:tagLst xmlns:p="http://schemas.openxmlformats.org/presentationml/2006/main">
  <p:tag name="KSO_WM_DIAGRAM_VIRTUALLY_FRAME" val="{&quot;height&quot;:193.95,&quot;left&quot;:40.5,&quot;top&quot;:450.34377952755904,&quot;width&quot;:867.7}"/>
</p:tagLst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2742</Words>
  <Application>WPS 演示</Application>
  <PresentationFormat>On-screen Show (16:9)</PresentationFormat>
  <Paragraphs>469</Paragraphs>
  <Slides>11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6" baseType="lpstr">
      <vt:lpstr>Arial</vt:lpstr>
      <vt:lpstr>宋体</vt:lpstr>
      <vt:lpstr>Wingdings</vt:lpstr>
      <vt:lpstr>MiSans</vt:lpstr>
      <vt:lpstr>MiSans</vt:lpstr>
      <vt:lpstr>微软雅黑</vt:lpstr>
      <vt:lpstr>得意黑</vt:lpstr>
      <vt:lpstr>得意黑</vt:lpstr>
      <vt:lpstr>阿里妈妈数黑体</vt:lpstr>
      <vt:lpstr>阿里妈妈数黑体</vt:lpstr>
      <vt:lpstr>微软雅黑</vt:lpstr>
      <vt:lpstr>Calibri</vt:lpstr>
      <vt:lpstr>Arial Unicode MS</vt:lpstr>
      <vt:lpstr>等线</vt:lpstr>
      <vt:lpstr>Custom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Moonshot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从"验证"到"探究"：以科学思维为导向的小学实验教学优化</dc:title>
  <dc:creator>Kimi</dc:creator>
  <dc:subject>从"验证"到"探究"：以科学思维为导向的小学实验教学优化</dc:subject>
  <cp:lastModifiedBy>ブ落泪语</cp:lastModifiedBy>
  <cp:revision>6</cp:revision>
  <dcterms:created xsi:type="dcterms:W3CDTF">2026-01-04T00:23:00Z</dcterms:created>
  <dcterms:modified xsi:type="dcterms:W3CDTF">2026-01-16T02:44:46Z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IGC">
    <vt:lpwstr>{"Label":"从\"验证\"到\"探究\"：以科学思维为导向的小学实验教学优化","ContentProducer":"001191110108MACG2KBH8F10000","ProduceID":"19b7364d-5ae2-8998-8000-0000e4f417c9","ReservedCode1":"","ContentPropagator":"001191110108MACG2KBH8F20000","PropagateID":"19b7364d-5ae2-8998-8000-0000e4f417c9","ReservedCode2":""}</vt:lpwstr>
  </property>
  <property fmtid="{D5CDD505-2E9C-101B-9397-08002B2CF9AE}" pid="3" name="KSOProductBuildVer">
    <vt:lpwstr>2052-12.1.0.24657</vt:lpwstr>
  </property>
  <property fmtid="{D5CDD505-2E9C-101B-9397-08002B2CF9AE}" pid="4" name="ICV">
    <vt:lpwstr>04BA68AAB89A48D991D97F9CFB8B15E3_12</vt:lpwstr>
  </property>
</Properties>
</file>