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83" r:id="rId4"/>
    <p:sldId id="278" r:id="rId5"/>
    <p:sldId id="257" r:id="rId6"/>
    <p:sldId id="264" r:id="rId7"/>
    <p:sldId id="284" r:id="rId8"/>
    <p:sldId id="280" r:id="rId9"/>
    <p:sldId id="270" r:id="rId10"/>
    <p:sldId id="268" r:id="rId11"/>
    <p:sldId id="267" r:id="rId12"/>
    <p:sldId id="266" r:id="rId13"/>
    <p:sldId id="282" r:id="rId14"/>
    <p:sldId id="273" r:id="rId15"/>
    <p:sldId id="274" r:id="rId16"/>
    <p:sldId id="275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4.png"/><Relationship Id="rId1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14.xml"/><Relationship Id="rId8" Type="http://schemas.openxmlformats.org/officeDocument/2006/relationships/tags" Target="../tags/tag13.xml"/><Relationship Id="rId7" Type="http://schemas.openxmlformats.org/officeDocument/2006/relationships/tags" Target="../tags/tag12.xml"/><Relationship Id="rId6" Type="http://schemas.openxmlformats.org/officeDocument/2006/relationships/tags" Target="../tags/tag11.xml"/><Relationship Id="rId5" Type="http://schemas.openxmlformats.org/officeDocument/2006/relationships/tags" Target="../tags/tag10.xml"/><Relationship Id="rId4" Type="http://schemas.openxmlformats.org/officeDocument/2006/relationships/tags" Target="../tags/tag9.xml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4" Type="http://schemas.openxmlformats.org/officeDocument/2006/relationships/slideLayout" Target="../slideLayouts/slideLayout2.xml"/><Relationship Id="rId13" Type="http://schemas.openxmlformats.org/officeDocument/2006/relationships/tags" Target="../tags/tag18.xml"/><Relationship Id="rId12" Type="http://schemas.openxmlformats.org/officeDocument/2006/relationships/tags" Target="../tags/tag17.xml"/><Relationship Id="rId11" Type="http://schemas.openxmlformats.org/officeDocument/2006/relationships/tags" Target="../tags/tag16.xml"/><Relationship Id="rId10" Type="http://schemas.openxmlformats.org/officeDocument/2006/relationships/tags" Target="../tags/tag15.xml"/><Relationship Id="rId1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5.png"/><Relationship Id="rId1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9.xml"/><Relationship Id="rId1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tags" Target="../tags/tag1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7.png"/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image" Target="../media/image18.png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3.png"/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712210" y="2622550"/>
            <a:ext cx="784669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en-US" altLang="zh-CN" sz="4000"/>
              <a:t>    </a:t>
            </a:r>
            <a:r>
              <a:rPr lang="zh-CN" altLang="en-US" sz="4000"/>
              <a:t>两平面平行的判定定理</a:t>
            </a:r>
            <a:endParaRPr lang="zh-CN" altLang="en-US" sz="4000"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3136607" cy="68580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p>
            <a:endParaRPr>
              <a:ea typeface="微软雅黑" panose="020B0503020204020204" charset="-122"/>
            </a:endParaRPr>
          </a:p>
        </p:txBody>
      </p:sp>
      <p:sp>
        <p:nvSpPr>
          <p:cNvPr id="7" name="object 4"/>
          <p:cNvSpPr/>
          <p:nvPr/>
        </p:nvSpPr>
        <p:spPr>
          <a:xfrm>
            <a:off x="1083589" y="0"/>
            <a:ext cx="1703819" cy="56475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p>
            <a:endParaRPr>
              <a:ea typeface="微软雅黑" panose="020B0503020204020204" charset="-122"/>
            </a:endParaRPr>
          </a:p>
        </p:txBody>
      </p:sp>
      <p:sp>
        <p:nvSpPr>
          <p:cNvPr id="8" name="object 3"/>
          <p:cNvSpPr/>
          <p:nvPr/>
        </p:nvSpPr>
        <p:spPr>
          <a:xfrm>
            <a:off x="2027123" y="0"/>
            <a:ext cx="871029" cy="465903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p>
            <a:endParaRPr>
              <a:ea typeface="微软雅黑" panose="020B0503020204020204" charset="-122"/>
            </a:endParaRPr>
          </a:p>
        </p:txBody>
      </p:sp>
      <p:sp>
        <p:nvSpPr>
          <p:cNvPr id="9" name="object 2"/>
          <p:cNvSpPr/>
          <p:nvPr/>
        </p:nvSpPr>
        <p:spPr>
          <a:xfrm>
            <a:off x="2593428" y="0"/>
            <a:ext cx="945807" cy="43811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p>
            <a:endParaRPr>
              <a:ea typeface="微软雅黑" panose="020B050302020402020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10077450" y="528320"/>
            <a:ext cx="1570990" cy="1480820"/>
            <a:chOff x="15870" y="832"/>
            <a:chExt cx="2474" cy="2332"/>
          </a:xfrm>
        </p:grpSpPr>
        <p:sp>
          <p:nvSpPr>
            <p:cNvPr id="31" name="object 7"/>
            <p:cNvSpPr/>
            <p:nvPr/>
          </p:nvSpPr>
          <p:spPr>
            <a:xfrm>
              <a:off x="15870" y="832"/>
              <a:ext cx="2333" cy="142"/>
            </a:xfrm>
            <a:custGeom>
              <a:avLst/>
              <a:gdLst/>
              <a:ahLst/>
              <a:cxnLst/>
              <a:rect l="l" t="t" r="r" b="b"/>
              <a:pathLst>
                <a:path w="4977130">
                  <a:moveTo>
                    <a:pt x="0" y="0"/>
                  </a:moveTo>
                  <a:lnTo>
                    <a:pt x="4976596" y="0"/>
                  </a:lnTo>
                </a:path>
              </a:pathLst>
            </a:custGeom>
            <a:ln w="59689">
              <a:solidFill>
                <a:srgbClr val="005A93"/>
              </a:solidFill>
            </a:ln>
          </p:spPr>
          <p:txBody>
            <a:bodyPr wrap="square" lIns="0" tIns="0" rIns="0" bIns="0" rtlCol="0"/>
            <a:p>
              <a:endParaRPr>
                <a:ea typeface="微软雅黑" panose="020B0503020204020204" charset="-122"/>
              </a:endParaRPr>
            </a:p>
          </p:txBody>
        </p:sp>
        <p:sp>
          <p:nvSpPr>
            <p:cNvPr id="11" name="object 7"/>
            <p:cNvSpPr/>
            <p:nvPr/>
          </p:nvSpPr>
          <p:spPr>
            <a:xfrm rot="16200000">
              <a:off x="17107" y="1927"/>
              <a:ext cx="2333" cy="142"/>
            </a:xfrm>
            <a:custGeom>
              <a:avLst/>
              <a:gdLst/>
              <a:ahLst/>
              <a:cxnLst/>
              <a:rect l="l" t="t" r="r" b="b"/>
              <a:pathLst>
                <a:path w="4977130">
                  <a:moveTo>
                    <a:pt x="0" y="0"/>
                  </a:moveTo>
                  <a:lnTo>
                    <a:pt x="4976596" y="0"/>
                  </a:lnTo>
                </a:path>
              </a:pathLst>
            </a:custGeom>
            <a:ln w="59689">
              <a:solidFill>
                <a:srgbClr val="005A93"/>
              </a:solidFill>
            </a:ln>
          </p:spPr>
          <p:txBody>
            <a:bodyPr wrap="square" lIns="0" tIns="0" rIns="0" bIns="0" rtlCol="0"/>
            <a:p>
              <a:endParaRPr>
                <a:ea typeface="微软雅黑" panose="020B0503020204020204" charset="-122"/>
              </a:endParaRP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10077450" y="4741545"/>
            <a:ext cx="1570990" cy="1571625"/>
            <a:chOff x="15870" y="7467"/>
            <a:chExt cx="2474" cy="2475"/>
          </a:xfrm>
        </p:grpSpPr>
        <p:sp>
          <p:nvSpPr>
            <p:cNvPr id="12" name="object 7"/>
            <p:cNvSpPr/>
            <p:nvPr/>
          </p:nvSpPr>
          <p:spPr>
            <a:xfrm>
              <a:off x="15870" y="9800"/>
              <a:ext cx="2333" cy="142"/>
            </a:xfrm>
            <a:custGeom>
              <a:avLst/>
              <a:gdLst/>
              <a:ahLst/>
              <a:cxnLst/>
              <a:rect l="l" t="t" r="r" b="b"/>
              <a:pathLst>
                <a:path w="4977130">
                  <a:moveTo>
                    <a:pt x="0" y="0"/>
                  </a:moveTo>
                  <a:lnTo>
                    <a:pt x="4976596" y="0"/>
                  </a:lnTo>
                </a:path>
              </a:pathLst>
            </a:custGeom>
            <a:ln w="59689">
              <a:solidFill>
                <a:srgbClr val="005A93"/>
              </a:solidFill>
            </a:ln>
          </p:spPr>
          <p:txBody>
            <a:bodyPr wrap="square" lIns="0" tIns="0" rIns="0" bIns="0" rtlCol="0"/>
            <a:p>
              <a:endParaRPr>
                <a:ea typeface="微软雅黑" panose="020B0503020204020204" charset="-122"/>
              </a:endParaRPr>
            </a:p>
          </p:txBody>
        </p:sp>
        <p:sp>
          <p:nvSpPr>
            <p:cNvPr id="13" name="object 7"/>
            <p:cNvSpPr/>
            <p:nvPr/>
          </p:nvSpPr>
          <p:spPr>
            <a:xfrm rot="16200000">
              <a:off x="17107" y="8562"/>
              <a:ext cx="2333" cy="142"/>
            </a:xfrm>
            <a:custGeom>
              <a:avLst/>
              <a:gdLst/>
              <a:ahLst/>
              <a:cxnLst/>
              <a:rect l="l" t="t" r="r" b="b"/>
              <a:pathLst>
                <a:path w="4977130">
                  <a:moveTo>
                    <a:pt x="0" y="0"/>
                  </a:moveTo>
                  <a:lnTo>
                    <a:pt x="4976596" y="0"/>
                  </a:lnTo>
                </a:path>
              </a:pathLst>
            </a:custGeom>
            <a:ln w="59689">
              <a:solidFill>
                <a:srgbClr val="005A93"/>
              </a:solidFill>
            </a:ln>
          </p:spPr>
          <p:txBody>
            <a:bodyPr wrap="square" lIns="0" tIns="0" rIns="0" bIns="0" rtlCol="0"/>
            <a:p>
              <a:endParaRPr>
                <a:ea typeface="微软雅黑" panose="020B0503020204020204" charset="-122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590" y="869315"/>
            <a:ext cx="11388725" cy="9652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38150" y="189230"/>
            <a:ext cx="267081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定理辨析</a:t>
            </a:r>
            <a:endParaRPr lang="zh-CN" altLang="en-US" sz="360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75590" y="1000760"/>
            <a:ext cx="903351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2400"/>
              <a:t>判断下列命题是否正确，并说明理由</a:t>
            </a:r>
            <a:r>
              <a:rPr lang="en-US" altLang="zh-CN" sz="2400"/>
              <a:t>:</a:t>
            </a:r>
            <a:endParaRPr lang="en-US" altLang="zh-CN" sz="2400"/>
          </a:p>
          <a:p>
            <a:pPr indent="0" fontAlgn="auto">
              <a:lnSpc>
                <a:spcPct val="150000"/>
              </a:lnSpc>
            </a:pPr>
            <a:r>
              <a:rPr lang="en-US" altLang="zh-CN" sz="2400"/>
              <a:t>(1)</a:t>
            </a:r>
            <a:r>
              <a:rPr lang="zh-CN" altLang="en-US" sz="2400"/>
              <a:t>若平面</a:t>
            </a:r>
            <a:r>
              <a:rPr lang="en-US" altLang="zh-CN" sz="2400"/>
              <a:t>α</a:t>
            </a:r>
            <a:r>
              <a:rPr lang="zh-CN" altLang="en-US" sz="2400"/>
              <a:t>内的任意一条直线都与平面</a:t>
            </a:r>
            <a:r>
              <a:rPr lang="en-US" altLang="zh-CN" sz="2400"/>
              <a:t>β</a:t>
            </a:r>
            <a:r>
              <a:rPr lang="zh-CN" altLang="en-US" sz="2400"/>
              <a:t>平行</a:t>
            </a:r>
            <a:r>
              <a:rPr lang="en-US" altLang="zh-CN" sz="2400"/>
              <a:t>,</a:t>
            </a:r>
            <a:r>
              <a:rPr lang="zh-CN" altLang="en-US" sz="2400"/>
              <a:t>则</a:t>
            </a:r>
            <a:r>
              <a:rPr lang="en-US" altLang="zh-CN" sz="2400"/>
              <a:t>α</a:t>
            </a:r>
            <a:r>
              <a:rPr lang="zh-CN" altLang="en-US" sz="2400"/>
              <a:t>与</a:t>
            </a:r>
            <a:r>
              <a:rPr lang="en-US" altLang="zh-CN" sz="2400"/>
              <a:t>β</a:t>
            </a:r>
            <a:r>
              <a:rPr lang="zh-CN" altLang="en-US" sz="2400"/>
              <a:t>平行</a:t>
            </a:r>
            <a:r>
              <a:rPr lang="en-US" altLang="zh-CN" sz="2400"/>
              <a:t>;</a:t>
            </a:r>
            <a:r>
              <a:rPr lang="zh-CN" altLang="en-US" sz="2400"/>
              <a:t>（</a:t>
            </a:r>
            <a:r>
              <a:rPr lang="en-US" altLang="zh-CN" sz="2400"/>
              <a:t>     </a:t>
            </a:r>
            <a:r>
              <a:rPr lang="zh-CN" altLang="en-US" sz="2400"/>
              <a:t>）</a:t>
            </a:r>
            <a:endParaRPr lang="en-US" altLang="zh-CN" sz="2400"/>
          </a:p>
          <a:p>
            <a:pPr indent="0" fontAlgn="auto">
              <a:lnSpc>
                <a:spcPct val="150000"/>
              </a:lnSpc>
            </a:pPr>
            <a:r>
              <a:rPr lang="en-US" altLang="zh-CN" sz="2400"/>
              <a:t>(2)</a:t>
            </a:r>
            <a:r>
              <a:rPr lang="zh-CN" altLang="en-US" sz="2400"/>
              <a:t>若平面</a:t>
            </a:r>
            <a:r>
              <a:rPr lang="en-US" altLang="zh-CN" sz="2400"/>
              <a:t>α</a:t>
            </a:r>
            <a:r>
              <a:rPr lang="zh-CN" altLang="en-US" sz="2400"/>
              <a:t>内有无数条直线与平面</a:t>
            </a:r>
            <a:r>
              <a:rPr lang="en-US" altLang="zh-CN" sz="2400"/>
              <a:t>β</a:t>
            </a:r>
            <a:r>
              <a:rPr lang="zh-CN" altLang="en-US" sz="2400"/>
              <a:t>平行</a:t>
            </a:r>
            <a:r>
              <a:rPr lang="en-US" altLang="zh-CN" sz="2400"/>
              <a:t>,</a:t>
            </a:r>
            <a:r>
              <a:rPr lang="zh-CN" altLang="en-US" sz="2400"/>
              <a:t>则</a:t>
            </a:r>
            <a:r>
              <a:rPr lang="en-US" altLang="zh-CN" sz="2400"/>
              <a:t>α</a:t>
            </a:r>
            <a:r>
              <a:rPr lang="zh-CN" altLang="en-US" sz="2400"/>
              <a:t>与</a:t>
            </a:r>
            <a:r>
              <a:rPr lang="en-US" altLang="zh-CN" sz="2400"/>
              <a:t>β</a:t>
            </a:r>
            <a:r>
              <a:rPr lang="zh-CN" altLang="en-US" sz="2400"/>
              <a:t>平行</a:t>
            </a:r>
            <a:r>
              <a:rPr lang="en-US" altLang="zh-CN" sz="2400"/>
              <a:t>;</a:t>
            </a:r>
            <a:r>
              <a:rPr lang="zh-CN" altLang="en-US" sz="2400">
                <a:sym typeface="+mn-ea"/>
              </a:rPr>
              <a:t>（</a:t>
            </a:r>
            <a:r>
              <a:rPr lang="en-US" altLang="zh-CN" sz="2400">
                <a:sym typeface="+mn-ea"/>
              </a:rPr>
              <a:t>     </a:t>
            </a:r>
            <a:r>
              <a:rPr lang="zh-CN" altLang="en-US" sz="2400">
                <a:sym typeface="+mn-ea"/>
              </a:rPr>
              <a:t>）</a:t>
            </a:r>
            <a:endParaRPr lang="en-US" altLang="zh-CN" sz="2400"/>
          </a:p>
          <a:p>
            <a:pPr indent="0" fontAlgn="auto">
              <a:lnSpc>
                <a:spcPct val="150000"/>
              </a:lnSpc>
            </a:pPr>
            <a:r>
              <a:rPr lang="en-US" altLang="zh-CN" sz="2400"/>
              <a:t>(3)</a:t>
            </a:r>
            <a:r>
              <a:rPr lang="zh-CN" altLang="en-US" sz="2400"/>
              <a:t>平行于同一条直线的两个平面平行</a:t>
            </a:r>
            <a:r>
              <a:rPr lang="en-US" altLang="zh-CN" sz="2400"/>
              <a:t>;</a:t>
            </a:r>
            <a:r>
              <a:rPr lang="zh-CN" altLang="en-US" sz="2400">
                <a:sym typeface="+mn-ea"/>
              </a:rPr>
              <a:t>（</a:t>
            </a:r>
            <a:r>
              <a:rPr lang="en-US" altLang="zh-CN" sz="2400">
                <a:sym typeface="+mn-ea"/>
              </a:rPr>
              <a:t>     </a:t>
            </a:r>
            <a:r>
              <a:rPr lang="zh-CN" altLang="en-US" sz="2400">
                <a:sym typeface="+mn-ea"/>
              </a:rPr>
              <a:t>）</a:t>
            </a:r>
            <a:endParaRPr lang="en-US" altLang="zh-CN" sz="2400"/>
          </a:p>
          <a:p>
            <a:pPr indent="0" fontAlgn="auto">
              <a:lnSpc>
                <a:spcPct val="150000"/>
              </a:lnSpc>
            </a:pPr>
            <a:r>
              <a:rPr lang="en-US" altLang="zh-CN" sz="2400"/>
              <a:t>(4)</a:t>
            </a:r>
            <a:r>
              <a:rPr lang="zh-CN" altLang="en-US" sz="2400"/>
              <a:t>过已知平面外一点</a:t>
            </a:r>
            <a:r>
              <a:rPr lang="en-US" altLang="zh-CN" sz="2400"/>
              <a:t>,</a:t>
            </a:r>
            <a:r>
              <a:rPr lang="zh-CN" altLang="en-US" sz="2400"/>
              <a:t>有且只有一个平面与已知平面平行</a:t>
            </a:r>
            <a:r>
              <a:rPr lang="en-US" altLang="zh-CN" sz="2400"/>
              <a:t>;</a:t>
            </a:r>
            <a:r>
              <a:rPr lang="zh-CN" altLang="en-US" sz="2400">
                <a:sym typeface="+mn-ea"/>
              </a:rPr>
              <a:t>（</a:t>
            </a:r>
            <a:r>
              <a:rPr lang="en-US" altLang="zh-CN" sz="2400">
                <a:sym typeface="+mn-ea"/>
              </a:rPr>
              <a:t>     </a:t>
            </a:r>
            <a:r>
              <a:rPr lang="zh-CN" altLang="en-US" sz="2400">
                <a:sym typeface="+mn-ea"/>
              </a:rPr>
              <a:t>）</a:t>
            </a:r>
            <a:endParaRPr lang="en-US" altLang="zh-CN" sz="2400"/>
          </a:p>
          <a:p>
            <a:pPr indent="0" fontAlgn="auto">
              <a:lnSpc>
                <a:spcPct val="150000"/>
              </a:lnSpc>
            </a:pPr>
            <a:r>
              <a:rPr lang="en-US" altLang="zh-CN" sz="2400"/>
              <a:t>(5)</a:t>
            </a:r>
            <a:r>
              <a:rPr lang="zh-CN" altLang="en-US" sz="2400"/>
              <a:t>过已知平面外一条直线</a:t>
            </a:r>
            <a:r>
              <a:rPr lang="en-US" altLang="zh-CN" sz="2400"/>
              <a:t>,</a:t>
            </a:r>
            <a:r>
              <a:rPr lang="zh-CN" altLang="en-US" sz="2400"/>
              <a:t>必能作出与已知平面平行的平面</a:t>
            </a:r>
            <a:r>
              <a:rPr lang="en-US" altLang="zh-CN" sz="2400"/>
              <a:t>.</a:t>
            </a:r>
            <a:r>
              <a:rPr lang="zh-CN" altLang="en-US" sz="2400">
                <a:sym typeface="+mn-ea"/>
              </a:rPr>
              <a:t>（</a:t>
            </a:r>
            <a:r>
              <a:rPr lang="en-US" altLang="zh-CN" sz="2400">
                <a:sym typeface="+mn-ea"/>
              </a:rPr>
              <a:t>     </a:t>
            </a:r>
            <a:r>
              <a:rPr lang="zh-CN" altLang="en-US" sz="2400">
                <a:sym typeface="+mn-ea"/>
              </a:rPr>
              <a:t>）</a:t>
            </a:r>
            <a:endParaRPr lang="zh-CN" altLang="en-US" sz="2400"/>
          </a:p>
        </p:txBody>
      </p:sp>
      <p:sp>
        <p:nvSpPr>
          <p:cNvPr id="7" name="文本框 6"/>
          <p:cNvSpPr txBox="1"/>
          <p:nvPr/>
        </p:nvSpPr>
        <p:spPr>
          <a:xfrm>
            <a:off x="8122285" y="3303905"/>
            <a:ext cx="758825" cy="4305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zh-CN" sz="28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429625" y="3856355"/>
            <a:ext cx="62928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rgbClr val="FF0000"/>
                </a:solidFill>
              </a:rPr>
              <a:t>×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609590" y="2767330"/>
            <a:ext cx="62928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rgbClr val="FF0000"/>
                </a:solidFill>
              </a:rPr>
              <a:t>×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538720" y="2183130"/>
            <a:ext cx="62928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rgbClr val="FF0000"/>
                </a:solidFill>
              </a:rPr>
              <a:t>×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198485" y="1752600"/>
            <a:ext cx="758825" cy="4305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zh-CN" sz="28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9" grpId="0"/>
      <p:bldP spid="9" grpId="1"/>
      <p:bldP spid="7" grpId="0"/>
      <p:bldP spid="7" grpId="1"/>
      <p:bldP spid="8" grpId="0"/>
      <p:bldP spid="8" grpId="1"/>
      <p:bldP spid="2" grpId="0"/>
      <p:bldP spid="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590" y="869315"/>
            <a:ext cx="11388725" cy="9652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38150" y="189230"/>
            <a:ext cx="299402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定理应用</a:t>
            </a:r>
            <a:endParaRPr lang="zh-CN" altLang="en-US" sz="360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75590" y="1294765"/>
            <a:ext cx="6096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/>
              <a:t>例</a:t>
            </a:r>
            <a:r>
              <a:rPr lang="en-US" altLang="zh-CN" sz="2400"/>
              <a:t>1</a:t>
            </a:r>
            <a:r>
              <a:rPr lang="zh-CN" altLang="en-US" sz="2400"/>
              <a:t>：如图，在长方体</a:t>
            </a:r>
            <a:r>
              <a:rPr lang="en-US" altLang="zh-CN" sz="2400"/>
              <a:t>ABCD-A'B'C'D'</a:t>
            </a:r>
            <a:r>
              <a:rPr lang="zh-CN" altLang="en-US" sz="2400"/>
              <a:t>中，</a:t>
            </a:r>
            <a:endParaRPr lang="zh-CN" altLang="en-US" sz="2400"/>
          </a:p>
          <a:p>
            <a:r>
              <a:rPr lang="en-US" altLang="zh-CN" sz="2400"/>
              <a:t>          </a:t>
            </a:r>
            <a:r>
              <a:rPr lang="zh-CN" altLang="en-US" sz="2400"/>
              <a:t>求证：平面</a:t>
            </a:r>
            <a:r>
              <a:rPr lang="en-US" altLang="zh-CN" sz="2400"/>
              <a:t>C'DB //</a:t>
            </a:r>
            <a:r>
              <a:rPr lang="zh-CN" altLang="en-US" sz="2400"/>
              <a:t>平面</a:t>
            </a:r>
            <a:r>
              <a:rPr lang="en-US" altLang="zh-CN" sz="2400"/>
              <a:t> AB'D'.</a:t>
            </a:r>
            <a:endParaRPr lang="zh-CN" altLang="en-US" sz="240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375" y="2306320"/>
            <a:ext cx="3429000" cy="2244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" name="图片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590" y="869315"/>
            <a:ext cx="11388725" cy="96520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438150" y="189230"/>
            <a:ext cx="299402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定理应用</a:t>
            </a:r>
            <a:endParaRPr lang="zh-CN" altLang="en-US" sz="360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74675" y="1146175"/>
            <a:ext cx="588454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306070" algn="l"/>
            <a:r>
              <a:rPr lang="zh-CN" altLang="en-US" sz="2400">
                <a:sym typeface="+mn-ea"/>
              </a:rPr>
              <a:t>例</a:t>
            </a:r>
            <a:r>
              <a:rPr lang="en-US" altLang="zh-CN" sz="2400">
                <a:sym typeface="+mn-ea"/>
              </a:rPr>
              <a:t>2</a:t>
            </a:r>
            <a:r>
              <a:rPr lang="zh-CN" altLang="en-US" sz="2400">
                <a:sym typeface="+mn-ea"/>
              </a:rPr>
              <a:t>：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一个木匠师傅要从A处锯开一个三棱锥木料，要使截面和底面平行，想请你帮他画线，你会画吗？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grpSp>
        <p:nvGrpSpPr>
          <p:cNvPr id="54" name="组合 53"/>
          <p:cNvGrpSpPr/>
          <p:nvPr>
            <p:custDataLst>
              <p:tags r:id="rId2"/>
            </p:custDataLst>
          </p:nvPr>
        </p:nvGrpSpPr>
        <p:grpSpPr>
          <a:xfrm>
            <a:off x="7872095" y="1196975"/>
            <a:ext cx="2991485" cy="2134870"/>
            <a:chOff x="7558" y="7154"/>
            <a:chExt cx="4711" cy="3362"/>
          </a:xfrm>
        </p:grpSpPr>
        <p:cxnSp>
          <p:nvCxnSpPr>
            <p:cNvPr id="3" name="直接连接符 2"/>
            <p:cNvCxnSpPr/>
            <p:nvPr>
              <p:custDataLst>
                <p:tags r:id="rId3"/>
              </p:custDataLst>
            </p:nvPr>
          </p:nvCxnSpPr>
          <p:spPr>
            <a:xfrm flipH="1">
              <a:off x="8043" y="7154"/>
              <a:ext cx="1718" cy="2978"/>
            </a:xfrm>
            <a:prstGeom prst="line">
              <a:avLst/>
            </a:prstGeom>
            <a:ln w="28575">
              <a:solidFill>
                <a:schemeClr val="tx1">
                  <a:alpha val="91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>
              <p:custDataLst>
                <p:tags r:id="rId4"/>
              </p:custDataLst>
            </p:nvPr>
          </p:nvCxnSpPr>
          <p:spPr>
            <a:xfrm>
              <a:off x="9761" y="7154"/>
              <a:ext cx="2247" cy="2809"/>
            </a:xfrm>
            <a:prstGeom prst="line">
              <a:avLst/>
            </a:prstGeom>
            <a:ln w="28575">
              <a:solidFill>
                <a:schemeClr val="tx1">
                  <a:alpha val="91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>
              <p:custDataLst>
                <p:tags r:id="rId5"/>
              </p:custDataLst>
            </p:nvPr>
          </p:nvCxnSpPr>
          <p:spPr>
            <a:xfrm flipH="1">
              <a:off x="8012" y="9936"/>
              <a:ext cx="3969" cy="227"/>
            </a:xfrm>
            <a:prstGeom prst="line">
              <a:avLst/>
            </a:prstGeom>
            <a:ln w="28575">
              <a:solidFill>
                <a:schemeClr val="tx1">
                  <a:alpha val="91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/>
            <p:nvPr>
              <p:custDataLst>
                <p:tags r:id="rId6"/>
              </p:custDataLst>
            </p:nvPr>
          </p:nvCxnSpPr>
          <p:spPr>
            <a:xfrm>
              <a:off x="9761" y="7154"/>
              <a:ext cx="725" cy="2101"/>
            </a:xfrm>
            <a:prstGeom prst="line">
              <a:avLst/>
            </a:prstGeom>
            <a:ln w="28575" cmpd="sng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>
              <p:custDataLst>
                <p:tags r:id="rId7"/>
              </p:custDataLst>
            </p:nvPr>
          </p:nvCxnSpPr>
          <p:spPr>
            <a:xfrm flipV="1">
              <a:off x="8012" y="9256"/>
              <a:ext cx="2495" cy="907"/>
            </a:xfrm>
            <a:prstGeom prst="line">
              <a:avLst/>
            </a:prstGeom>
            <a:ln w="28575" cmpd="sng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/>
            <p:cNvCxnSpPr/>
            <p:nvPr>
              <p:custDataLst>
                <p:tags r:id="rId8"/>
              </p:custDataLst>
            </p:nvPr>
          </p:nvCxnSpPr>
          <p:spPr>
            <a:xfrm>
              <a:off x="10507" y="9255"/>
              <a:ext cx="1474" cy="681"/>
            </a:xfrm>
            <a:prstGeom prst="line">
              <a:avLst/>
            </a:prstGeom>
            <a:ln w="28575" cmpd="sng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文本框 48"/>
            <p:cNvSpPr txBox="1"/>
            <p:nvPr>
              <p:custDataLst>
                <p:tags r:id="rId9"/>
              </p:custDataLst>
            </p:nvPr>
          </p:nvSpPr>
          <p:spPr>
            <a:xfrm>
              <a:off x="8466" y="8008"/>
              <a:ext cx="51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A</a:t>
              </a:r>
              <a:endParaRPr lang="en-US" altLang="zh-CN"/>
            </a:p>
          </p:txBody>
        </p:sp>
        <p:sp>
          <p:nvSpPr>
            <p:cNvPr id="50" name="文本框 49"/>
            <p:cNvSpPr txBox="1"/>
            <p:nvPr>
              <p:custDataLst>
                <p:tags r:id="rId10"/>
              </p:custDataLst>
            </p:nvPr>
          </p:nvSpPr>
          <p:spPr>
            <a:xfrm>
              <a:off x="7558" y="9936"/>
              <a:ext cx="51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B</a:t>
              </a:r>
              <a:endParaRPr lang="en-US" altLang="zh-CN"/>
            </a:p>
          </p:txBody>
        </p:sp>
        <p:sp>
          <p:nvSpPr>
            <p:cNvPr id="51" name="文本框 50"/>
            <p:cNvSpPr txBox="1"/>
            <p:nvPr>
              <p:custDataLst>
                <p:tags r:id="rId11"/>
              </p:custDataLst>
            </p:nvPr>
          </p:nvSpPr>
          <p:spPr>
            <a:xfrm>
              <a:off x="11755" y="9850"/>
              <a:ext cx="51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C</a:t>
              </a:r>
              <a:endParaRPr lang="en-US" altLang="zh-CN"/>
            </a:p>
          </p:txBody>
        </p:sp>
        <p:sp>
          <p:nvSpPr>
            <p:cNvPr id="52" name="文本框 51"/>
            <p:cNvSpPr txBox="1"/>
            <p:nvPr>
              <p:custDataLst>
                <p:tags r:id="rId12"/>
              </p:custDataLst>
            </p:nvPr>
          </p:nvSpPr>
          <p:spPr>
            <a:xfrm>
              <a:off x="9866" y="8916"/>
              <a:ext cx="51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D</a:t>
              </a:r>
              <a:endParaRPr lang="en-US" altLang="zh-CN"/>
            </a:p>
          </p:txBody>
        </p:sp>
        <p:sp>
          <p:nvSpPr>
            <p:cNvPr id="53" name="椭圆 52"/>
            <p:cNvSpPr/>
            <p:nvPr>
              <p:custDataLst>
                <p:tags r:id="rId13"/>
              </p:custDataLst>
            </p:nvPr>
          </p:nvSpPr>
          <p:spPr>
            <a:xfrm>
              <a:off x="9030" y="8228"/>
              <a:ext cx="119" cy="119"/>
            </a:xfrm>
            <a:prstGeom prst="ellipse">
              <a:avLst/>
            </a:prstGeom>
            <a:gradFill>
              <a:gsLst>
                <a:gs pos="0">
                  <a:srgbClr val="FE4444"/>
                </a:gs>
                <a:gs pos="100000">
                  <a:srgbClr val="832B2B"/>
                </a:gs>
              </a:gsLst>
              <a:lin ang="5400000" scaled="0"/>
            </a:gra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590" y="869315"/>
            <a:ext cx="11388725" cy="9652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38150" y="189230"/>
            <a:ext cx="299402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定理应用</a:t>
            </a:r>
            <a:endParaRPr lang="zh-CN" altLang="en-US" sz="360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38150" y="1328420"/>
            <a:ext cx="663257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algn="l"/>
            <a:r>
              <a:rPr lang="zh-CN" altLang="en-US" sz="2400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练习：如图在四棱锥</a:t>
            </a:r>
            <a:r>
              <a:rPr lang="zh-CN" altLang="en-US" sz="2400" i="1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P-ABCD</a:t>
            </a:r>
            <a:r>
              <a:rPr lang="zh-CN" altLang="en-US" sz="2400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中，</a:t>
            </a:r>
            <a:r>
              <a:rPr lang="zh-CN" altLang="en-US" sz="2400" i="1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AB</a:t>
            </a:r>
            <a:r>
              <a:rPr lang="zh-CN" altLang="en-US" sz="2400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∥</a:t>
            </a:r>
            <a:r>
              <a:rPr lang="zh-CN" altLang="en-US" sz="2400" i="1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CD</a:t>
            </a:r>
            <a:r>
              <a:rPr lang="zh-CN" altLang="en-US" sz="2400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，</a:t>
            </a:r>
            <a:r>
              <a:rPr lang="zh-CN" altLang="en-US" sz="2400" i="1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E</a:t>
            </a:r>
            <a:r>
              <a:rPr lang="zh-CN" altLang="en-US" sz="2400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，</a:t>
            </a:r>
            <a:r>
              <a:rPr lang="zh-CN" altLang="en-US" sz="2400" i="1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F</a:t>
            </a:r>
            <a:r>
              <a:rPr lang="zh-CN" altLang="en-US" sz="2400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，</a:t>
            </a:r>
            <a:r>
              <a:rPr lang="zh-CN" altLang="en-US" sz="2400" i="1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G</a:t>
            </a:r>
            <a:r>
              <a:rPr lang="zh-CN" altLang="en-US" sz="2400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分别是</a:t>
            </a:r>
            <a:r>
              <a:rPr lang="zh-CN" altLang="en-US" sz="2400" i="1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PC</a:t>
            </a:r>
            <a:r>
              <a:rPr lang="zh-CN" altLang="en-US" sz="2400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，</a:t>
            </a:r>
            <a:r>
              <a:rPr lang="zh-CN" altLang="en-US" sz="2400" i="1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PD</a:t>
            </a:r>
            <a:r>
              <a:rPr lang="zh-CN" altLang="en-US" sz="2400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，</a:t>
            </a:r>
            <a:r>
              <a:rPr lang="zh-CN" altLang="en-US" sz="2400" i="1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BC</a:t>
            </a:r>
            <a:r>
              <a:rPr lang="zh-CN" altLang="en-US" sz="2400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的中点，</a:t>
            </a:r>
            <a:endParaRPr lang="zh-CN" altLang="en-US" sz="2400">
              <a:solidFill>
                <a:srgbClr val="000000">
                  <a:alpha val="100000"/>
                </a:srgbClr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  <a:p>
            <a:pPr marL="0" algn="l"/>
            <a:r>
              <a:rPr lang="zh-CN" altLang="en-US" sz="2400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求证：平面</a:t>
            </a:r>
            <a:r>
              <a:rPr lang="zh-CN" altLang="en-US" sz="2400" i="1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PAB</a:t>
            </a:r>
            <a:r>
              <a:rPr lang="zh-CN" altLang="en-US" sz="2400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∥平面</a:t>
            </a:r>
            <a:r>
              <a:rPr lang="zh-CN" altLang="en-US" sz="2400" i="1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EFG</a:t>
            </a:r>
            <a:r>
              <a:rPr lang="zh-CN" altLang="en-US" sz="2400">
                <a:solidFill>
                  <a:srgbClr val="00000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.</a:t>
            </a:r>
            <a:endParaRPr lang="zh-CN" altLang="en-US" sz="2400">
              <a:solidFill>
                <a:srgbClr val="000000">
                  <a:alpha val="100000"/>
                </a:srgbClr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pic>
        <p:nvPicPr>
          <p:cNvPr id="3" name="图片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071" y="2889580"/>
            <a:ext cx="2686050" cy="28037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590" y="869315"/>
            <a:ext cx="11388725" cy="9652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38150" y="189230"/>
            <a:ext cx="299402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课堂小结</a:t>
            </a:r>
            <a:endParaRPr lang="zh-CN" altLang="en-US" sz="360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流程图: 可选过程 2"/>
          <p:cNvSpPr/>
          <p:nvPr/>
        </p:nvSpPr>
        <p:spPr>
          <a:xfrm>
            <a:off x="2896235" y="1747520"/>
            <a:ext cx="3223895" cy="828675"/>
          </a:xfrm>
          <a:prstGeom prst="flowChartAlternateProcess">
            <a:avLst/>
          </a:prstGeom>
          <a:solidFill>
            <a:schemeClr val="bg2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>
                <a:solidFill>
                  <a:srgbClr val="FF0000"/>
                </a:solidFill>
              </a:rPr>
              <a:t>两平面的位置关系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6" name="右箭头 5"/>
          <p:cNvSpPr/>
          <p:nvPr/>
        </p:nvSpPr>
        <p:spPr>
          <a:xfrm rot="8340000">
            <a:off x="3093085" y="2857500"/>
            <a:ext cx="1017270" cy="178435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右箭头 6"/>
          <p:cNvSpPr/>
          <p:nvPr/>
        </p:nvSpPr>
        <p:spPr>
          <a:xfrm rot="2700000">
            <a:off x="4628515" y="2874010"/>
            <a:ext cx="1017270" cy="178435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流程图: 可选过程 7"/>
          <p:cNvSpPr/>
          <p:nvPr/>
        </p:nvSpPr>
        <p:spPr>
          <a:xfrm>
            <a:off x="1644015" y="3353435"/>
            <a:ext cx="2134870" cy="789940"/>
          </a:xfrm>
          <a:prstGeom prst="flowChartAlternateProcess">
            <a:avLst/>
          </a:prstGeom>
          <a:solidFill>
            <a:schemeClr val="bg2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>
                <a:solidFill>
                  <a:srgbClr val="FF0000"/>
                </a:solidFill>
              </a:rPr>
              <a:t>两平面平行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9" name="流程图: 可选过程 8"/>
          <p:cNvSpPr/>
          <p:nvPr/>
        </p:nvSpPr>
        <p:spPr>
          <a:xfrm>
            <a:off x="4829175" y="3353435"/>
            <a:ext cx="2165350" cy="767080"/>
          </a:xfrm>
          <a:prstGeom prst="flowChartAlternateProcess">
            <a:avLst/>
          </a:prstGeom>
          <a:solidFill>
            <a:schemeClr val="bg2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>
                <a:solidFill>
                  <a:srgbClr val="FF0000"/>
                </a:solidFill>
              </a:rPr>
              <a:t>两平面相交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10" name="右箭头 9"/>
          <p:cNvSpPr/>
          <p:nvPr/>
        </p:nvSpPr>
        <p:spPr>
          <a:xfrm rot="8340000">
            <a:off x="1715135" y="4432300"/>
            <a:ext cx="1017270" cy="178435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右箭头 10"/>
          <p:cNvSpPr/>
          <p:nvPr/>
        </p:nvSpPr>
        <p:spPr>
          <a:xfrm rot="2700000">
            <a:off x="2848610" y="4451350"/>
            <a:ext cx="1017270" cy="178435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流程图: 可选过程 11"/>
          <p:cNvSpPr/>
          <p:nvPr/>
        </p:nvSpPr>
        <p:spPr>
          <a:xfrm>
            <a:off x="761365" y="4965700"/>
            <a:ext cx="1735455" cy="744855"/>
          </a:xfrm>
          <a:prstGeom prst="flowChartAlternateProcess">
            <a:avLst/>
          </a:prstGeom>
          <a:solidFill>
            <a:schemeClr val="bg2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>
                <a:solidFill>
                  <a:srgbClr val="FF0000"/>
                </a:solidFill>
              </a:rPr>
              <a:t>定义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13" name="流程图: 可选过程 12"/>
          <p:cNvSpPr/>
          <p:nvPr/>
        </p:nvSpPr>
        <p:spPr>
          <a:xfrm>
            <a:off x="3159125" y="4966335"/>
            <a:ext cx="1505585" cy="728980"/>
          </a:xfrm>
          <a:prstGeom prst="flowChartAlternateProcess">
            <a:avLst/>
          </a:prstGeom>
          <a:solidFill>
            <a:schemeClr val="bg2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>
                <a:solidFill>
                  <a:srgbClr val="FF0000"/>
                </a:solidFill>
              </a:rPr>
              <a:t>判定定理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29699" name="Rectangle 3"/>
          <p:cNvSpPr/>
          <p:nvPr>
            <p:custDataLst>
              <p:tags r:id="rId2"/>
            </p:custDataLst>
          </p:nvPr>
        </p:nvSpPr>
        <p:spPr>
          <a:xfrm>
            <a:off x="438150" y="1000760"/>
            <a:ext cx="106953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rPr>
              <a:t>本节课我们学习了哪些内容？</a:t>
            </a:r>
            <a:endParaRPr lang="zh-CN" altLang="en-US" b="1">
              <a:solidFill>
                <a:schemeClr val="tx1"/>
              </a:solidFill>
              <a:latin typeface="Arial Narrow" panose="020B0606020202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  <p:bldP spid="6" grpId="0" bldLvl="0" animBg="1"/>
      <p:bldP spid="6" grpId="1" animBg="1"/>
      <p:bldP spid="8" grpId="0" bldLvl="0" animBg="1"/>
      <p:bldP spid="8" grpId="1" animBg="1"/>
      <p:bldP spid="7" grpId="0" bldLvl="0" animBg="1"/>
      <p:bldP spid="7" grpId="1" animBg="1"/>
      <p:bldP spid="9" grpId="0" bldLvl="0" animBg="1"/>
      <p:bldP spid="9" grpId="1" animBg="1"/>
      <p:bldP spid="10" grpId="0" bldLvl="0" animBg="1"/>
      <p:bldP spid="10" grpId="1" animBg="1"/>
      <p:bldP spid="12" grpId="0" bldLvl="0" animBg="1"/>
      <p:bldP spid="12" grpId="1" animBg="1"/>
      <p:bldP spid="11" grpId="0" bldLvl="0" animBg="1"/>
      <p:bldP spid="11" grpId="1" animBg="1"/>
      <p:bldP spid="13" grpId="0" bldLvl="0" animBg="1"/>
      <p:bldP spid="13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590" y="869315"/>
            <a:ext cx="11388725" cy="9652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38150" y="189230"/>
            <a:ext cx="299402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课后作业</a:t>
            </a:r>
            <a:endParaRPr lang="zh-CN" altLang="en-US" sz="360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20750" y="1976755"/>
            <a:ext cx="47599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课本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196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页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13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438150" y="189230"/>
            <a:ext cx="838390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复习回顾</a:t>
            </a:r>
            <a:endParaRPr lang="zh-CN" sz="3600">
              <a:solidFill>
                <a:schemeClr val="accent1"/>
              </a:solidFill>
              <a:latin typeface="+mn-ea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590" y="869315"/>
            <a:ext cx="11388725" cy="9652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38150" y="1133475"/>
            <a:ext cx="6096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/>
              <a:t>空间中两条直线的位置关系</a:t>
            </a:r>
            <a:endParaRPr lang="zh-CN" altLang="en-US" sz="240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060" y="1892935"/>
            <a:ext cx="2401570" cy="363601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5758815" y="1133475"/>
            <a:ext cx="6096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/>
              <a:t>空间中一条直线和一个平面的位置关系</a:t>
            </a:r>
            <a:endParaRPr lang="zh-CN" altLang="en-US" sz="2400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0675" y="1611630"/>
            <a:ext cx="1555750" cy="11144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4940" y="2852420"/>
            <a:ext cx="1730375" cy="146050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4940" y="4439285"/>
            <a:ext cx="1721485" cy="1351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6920" y="1335405"/>
            <a:ext cx="4762500" cy="39624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590" y="869315"/>
            <a:ext cx="11388725" cy="9652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38150" y="189230"/>
            <a:ext cx="838390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探究</a:t>
            </a:r>
            <a:r>
              <a:rPr lang="en-US" altLang="zh-CN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zh-CN" altLang="en-US" sz="3600">
                <a:solidFill>
                  <a:schemeClr val="accent1"/>
                </a:solidFill>
                <a:latin typeface="+mn-ea"/>
                <a:sym typeface="+mn-ea"/>
              </a:rPr>
              <a:t>空间中平面与平面的位置关系</a:t>
            </a:r>
            <a:endParaRPr lang="zh-CN" altLang="en-US" sz="3600">
              <a:solidFill>
                <a:schemeClr val="accent1"/>
              </a:solidFill>
              <a:latin typeface="+mn-ea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817870" y="1804035"/>
            <a:ext cx="569277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</a:rPr>
              <a:t>、环顾教室中的墙壁，地面、天花板，存在哪些位置关系呢？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817870" y="3782060"/>
            <a:ext cx="569277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</a:rPr>
              <a:t>、你还能举出生活中的一些面面平行，面面相交的例子吗？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" name="任意多边形 34"/>
          <p:cNvSpPr/>
          <p:nvPr/>
        </p:nvSpPr>
        <p:spPr>
          <a:xfrm>
            <a:off x="859155" y="1980565"/>
            <a:ext cx="3055620" cy="383540"/>
          </a:xfrm>
          <a:custGeom>
            <a:avLst/>
            <a:gdLst>
              <a:gd name="connisteX0" fmla="*/ 383540 w 3055620"/>
              <a:gd name="connsiteY0" fmla="*/ 0 h 383540"/>
              <a:gd name="connisteX1" fmla="*/ 0 w 3055620"/>
              <a:gd name="connsiteY1" fmla="*/ 383540 h 383540"/>
              <a:gd name="connisteX2" fmla="*/ 2671445 w 3055620"/>
              <a:gd name="connsiteY2" fmla="*/ 383540 h 383540"/>
              <a:gd name="connisteX3" fmla="*/ 3055620 w 3055620"/>
              <a:gd name="connsiteY3" fmla="*/ 0 h 383540"/>
              <a:gd name="connisteX4" fmla="*/ 383540 w 3055620"/>
              <a:gd name="connsiteY4" fmla="*/ 0 h 38354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</a:cxnLst>
            <a:rect l="l" t="t" r="r" b="b"/>
            <a:pathLst>
              <a:path w="3055620" h="383540">
                <a:moveTo>
                  <a:pt x="383540" y="0"/>
                </a:moveTo>
                <a:lnTo>
                  <a:pt x="0" y="383540"/>
                </a:lnTo>
                <a:lnTo>
                  <a:pt x="2671445" y="383540"/>
                </a:lnTo>
                <a:lnTo>
                  <a:pt x="3055620" y="0"/>
                </a:lnTo>
                <a:lnTo>
                  <a:pt x="383540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任意多边形 33"/>
          <p:cNvSpPr/>
          <p:nvPr/>
        </p:nvSpPr>
        <p:spPr>
          <a:xfrm>
            <a:off x="828675" y="3190240"/>
            <a:ext cx="3055620" cy="383540"/>
          </a:xfrm>
          <a:custGeom>
            <a:avLst/>
            <a:gdLst>
              <a:gd name="connisteX0" fmla="*/ 383540 w 3055620"/>
              <a:gd name="connsiteY0" fmla="*/ 0 h 383540"/>
              <a:gd name="connisteX1" fmla="*/ 0 w 3055620"/>
              <a:gd name="connsiteY1" fmla="*/ 383540 h 383540"/>
              <a:gd name="connisteX2" fmla="*/ 2671445 w 3055620"/>
              <a:gd name="connsiteY2" fmla="*/ 383540 h 383540"/>
              <a:gd name="connisteX3" fmla="*/ 3055620 w 3055620"/>
              <a:gd name="connsiteY3" fmla="*/ 0 h 383540"/>
              <a:gd name="connisteX4" fmla="*/ 383540 w 3055620"/>
              <a:gd name="connsiteY4" fmla="*/ 0 h 38354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</a:cxnLst>
            <a:rect l="l" t="t" r="r" b="b"/>
            <a:pathLst>
              <a:path w="3055620" h="383540">
                <a:moveTo>
                  <a:pt x="383540" y="0"/>
                </a:moveTo>
                <a:lnTo>
                  <a:pt x="0" y="383540"/>
                </a:lnTo>
                <a:lnTo>
                  <a:pt x="2671445" y="383540"/>
                </a:lnTo>
                <a:lnTo>
                  <a:pt x="3055620" y="0"/>
                </a:lnTo>
                <a:lnTo>
                  <a:pt x="383540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590" y="869315"/>
            <a:ext cx="11388725" cy="9652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38150" y="189230"/>
            <a:ext cx="838390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探究</a:t>
            </a:r>
            <a:r>
              <a:rPr lang="en-US" altLang="zh-CN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zh-CN" altLang="en-US" sz="3600">
                <a:solidFill>
                  <a:schemeClr val="accent1"/>
                </a:solidFill>
                <a:latin typeface="+mn-ea"/>
                <a:sym typeface="+mn-ea"/>
              </a:rPr>
              <a:t>空间中平面与平面的位置关系</a:t>
            </a:r>
            <a:endParaRPr lang="zh-CN" altLang="en-US" sz="3600">
              <a:solidFill>
                <a:schemeClr val="accent1"/>
              </a:solidFill>
              <a:latin typeface="+mn-ea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121910" y="1447800"/>
            <a:ext cx="609600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</a:rPr>
              <a:t>思考：以长方体为例，平面与平面有几种位置关系？（从公共点的个数来看</a:t>
            </a:r>
            <a:r>
              <a:rPr lang="zh-CN" altLang="en-US"/>
              <a:t>）</a:t>
            </a:r>
            <a:endParaRPr lang="zh-CN" altLang="en-US"/>
          </a:p>
        </p:txBody>
      </p:sp>
      <p:graphicFrame>
        <p:nvGraphicFramePr>
          <p:cNvPr id="9" name="表格 8"/>
          <p:cNvGraphicFramePr/>
          <p:nvPr>
            <p:custDataLst>
              <p:tags r:id="rId2"/>
            </p:custDataLst>
          </p:nvPr>
        </p:nvGraphicFramePr>
        <p:xfrm>
          <a:off x="4958080" y="2463800"/>
          <a:ext cx="6015355" cy="3496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8280"/>
                <a:gridCol w="1968500"/>
                <a:gridCol w="2568575"/>
              </a:tblGrid>
              <a:tr h="55943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    </a:t>
                      </a:r>
                      <a:r>
                        <a:rPr lang="zh-CN" altLang="en-US"/>
                        <a:t>位置关系</a:t>
                      </a:r>
                      <a:r>
                        <a:rPr lang="en-US" altLang="zh-CN"/>
                        <a:t>  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    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          </a:t>
                      </a:r>
                      <a:endParaRPr lang="zh-CN" altLang="en-US"/>
                    </a:p>
                  </a:txBody>
                  <a:tcPr/>
                </a:tc>
              </a:tr>
              <a:tr h="55943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     </a:t>
                      </a:r>
                      <a:r>
                        <a:rPr lang="zh-CN" altLang="en-US"/>
                        <a:t>公共点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     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    </a:t>
                      </a:r>
                      <a:endParaRPr lang="zh-CN" altLang="en-US"/>
                    </a:p>
                  </a:txBody>
                  <a:tcPr/>
                </a:tc>
              </a:tr>
              <a:tr h="55943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   </a:t>
                      </a:r>
                      <a:r>
                        <a:rPr lang="zh-CN" altLang="en-US"/>
                        <a:t>符号表示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559435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en-US" altLang="zh-CN"/>
                        <a:t>  </a:t>
                      </a:r>
                      <a:r>
                        <a:rPr lang="zh-CN" altLang="en-US"/>
                        <a:t>图形表示</a:t>
                      </a: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2100" y="4310380"/>
            <a:ext cx="1543050" cy="1390650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5910" y="4396105"/>
            <a:ext cx="1626235" cy="1229995"/>
          </a:xfrm>
          <a:prstGeom prst="rect">
            <a:avLst/>
          </a:prstGeom>
        </p:spPr>
      </p:pic>
      <p:sp>
        <p:nvSpPr>
          <p:cNvPr id="16" name="文本框 15"/>
          <p:cNvSpPr txBox="1"/>
          <p:nvPr/>
        </p:nvSpPr>
        <p:spPr>
          <a:xfrm>
            <a:off x="6666230" y="2531745"/>
            <a:ext cx="19710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solidFill>
                  <a:schemeClr val="bg1"/>
                </a:solidFill>
                <a:sym typeface="+mn-ea"/>
              </a:rPr>
              <a:t>两平面平行</a:t>
            </a:r>
            <a:endParaRPr lang="zh-CN" altLang="en-US" b="1">
              <a:solidFill>
                <a:schemeClr val="bg1"/>
              </a:solidFill>
            </a:endParaRPr>
          </a:p>
          <a:p>
            <a:endParaRPr lang="zh-CN" altLang="en-US" b="1">
              <a:solidFill>
                <a:schemeClr val="bg1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8968105" y="2506980"/>
            <a:ext cx="19710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solidFill>
                  <a:schemeClr val="bg1"/>
                </a:solidFill>
                <a:sym typeface="+mn-ea"/>
              </a:rPr>
              <a:t>两平面相交</a:t>
            </a:r>
            <a:endParaRPr lang="zh-CN" altLang="en-US">
              <a:solidFill>
                <a:schemeClr val="bg1"/>
              </a:solidFill>
            </a:endParaRPr>
          </a:p>
          <a:p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6727190" y="3091180"/>
            <a:ext cx="15659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ym typeface="+mn-ea"/>
              </a:rPr>
              <a:t>没有公共点</a:t>
            </a:r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8488045" y="3091180"/>
            <a:ext cx="23031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ym typeface="+mn-ea"/>
              </a:rPr>
              <a:t> </a:t>
            </a:r>
            <a:r>
              <a:rPr lang="zh-CN" altLang="en-US">
                <a:sym typeface="+mn-ea"/>
              </a:rPr>
              <a:t>有公共点（一条直线）</a:t>
            </a:r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文本框 19"/>
              <p:cNvSpPr txBox="1"/>
              <p:nvPr/>
            </p:nvSpPr>
            <p:spPr>
              <a:xfrm>
                <a:off x="6430645" y="3707130"/>
                <a:ext cx="2057400" cy="3683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i="1">
                          <a:latin typeface="Cambria Math" panose="02040503050406030204" charset="0"/>
                          <a:cs typeface="Cambria Math" panose="02040503050406030204" charset="0"/>
                        </a:rPr>
                        <m:t>𝛼</m:t>
                      </m:r>
                      <m:r>
                        <a:rPr lang="en-US" altLang="zh-CN" i="1">
                          <a:latin typeface="Cambria Math" panose="02040503050406030204" charset="0"/>
                          <a:cs typeface="Cambria Math" panose="02040503050406030204" charset="0"/>
                        </a:rPr>
                        <m:t>∕∕</m:t>
                      </m:r>
                      <m:r>
                        <a:rPr lang="en-US" altLang="zh-CN" i="1">
                          <a:latin typeface="Cambria Math" panose="02040503050406030204" charset="0"/>
                          <a:cs typeface="Cambria Math" panose="02040503050406030204" charset="0"/>
                        </a:rPr>
                        <m:t>𝛽</m:t>
                      </m:r>
                    </m:oMath>
                  </m:oMathPara>
                </a14:m>
                <a:endParaRPr lang="zh-CN" altLang="en-US"/>
              </a:p>
            </p:txBody>
          </p:sp>
        </mc:Choice>
        <mc:Fallback>
          <p:sp>
            <p:nvSpPr>
              <p:cNvPr id="20" name="文本框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0645" y="3707130"/>
                <a:ext cx="2057400" cy="3683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本框 21"/>
              <p:cNvSpPr txBox="1"/>
              <p:nvPr/>
            </p:nvSpPr>
            <p:spPr>
              <a:xfrm>
                <a:off x="8564245" y="3665220"/>
                <a:ext cx="2374900" cy="6451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i="1">
                          <a:latin typeface="Cambria Math" panose="02040503050406030204" charset="0"/>
                          <a:cs typeface="Cambria Math" panose="02040503050406030204" charset="0"/>
                        </a:rPr>
                        <m:t>𝛼</m:t>
                      </m:r>
                      <m:r>
                        <a:rPr lang="en-US" altLang="zh-CN" i="1">
                          <a:latin typeface="Cambria Math" panose="02040503050406030204" charset="0"/>
                          <a:cs typeface="Cambria Math" panose="02040503050406030204" charset="0"/>
                        </a:rPr>
                        <m:t>∩</m:t>
                      </m:r>
                      <m:r>
                        <a:rPr lang="en-US" altLang="zh-CN" i="1">
                          <a:latin typeface="Cambria Math" panose="02040503050406030204" charset="0"/>
                          <a:cs typeface="Cambria Math" panose="02040503050406030204" charset="0"/>
                        </a:rPr>
                        <m:t>𝛽</m:t>
                      </m:r>
                      <m:r>
                        <a:rPr lang="en-US" altLang="zh-CN" i="1">
                          <a:latin typeface="Cambria Math" panose="02040503050406030204" charset="0"/>
                          <a:cs typeface="Cambria Math" panose="02040503050406030204" charset="0"/>
                        </a:rPr>
                        <m:t>=</m:t>
                      </m:r>
                      <m:r>
                        <a:rPr lang="en-US" altLang="zh-CN" i="1">
                          <a:latin typeface="Cambria Math" panose="02040503050406030204" charset="0"/>
                          <a:cs typeface="Cambria Math" panose="02040503050406030204" charset="0"/>
                        </a:rPr>
                        <m:t>𝑎</m:t>
                      </m:r>
                    </m:oMath>
                  </m:oMathPara>
                </a14:m>
                <a:endParaRPr lang="zh-CN" altLang="en-US"/>
              </a:p>
              <a:p>
                <a:endParaRPr lang="zh-CN" altLang="en-US"/>
              </a:p>
            </p:txBody>
          </p:sp>
        </mc:Choice>
        <mc:Fallback>
          <p:sp>
            <p:nvSpPr>
              <p:cNvPr id="22" name="文本框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4245" y="3665220"/>
                <a:ext cx="2374900" cy="64516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任意多边形 38"/>
          <p:cNvSpPr/>
          <p:nvPr/>
        </p:nvSpPr>
        <p:spPr>
          <a:xfrm>
            <a:off x="828675" y="1939925"/>
            <a:ext cx="3101975" cy="1673860"/>
          </a:xfrm>
          <a:custGeom>
            <a:avLst/>
            <a:gdLst>
              <a:gd name="connisteX0" fmla="*/ 414655 w 3101975"/>
              <a:gd name="connsiteY0" fmla="*/ 92075 h 1673860"/>
              <a:gd name="connisteX1" fmla="*/ 0 w 3101975"/>
              <a:gd name="connsiteY1" fmla="*/ 1639570 h 1673860"/>
              <a:gd name="connisteX2" fmla="*/ 2672080 w 3101975"/>
              <a:gd name="connsiteY2" fmla="*/ 1673860 h 1673860"/>
              <a:gd name="connisteX3" fmla="*/ 3101975 w 3101975"/>
              <a:gd name="connsiteY3" fmla="*/ 31115 h 1673860"/>
              <a:gd name="connisteX4" fmla="*/ 414655 w 3101975"/>
              <a:gd name="connsiteY4" fmla="*/ 31115 h 1673860"/>
              <a:gd name="connisteX5" fmla="*/ 399415 w 3101975"/>
              <a:gd name="connsiteY5" fmla="*/ 0 h 167386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</a:cxnLst>
            <a:rect l="l" t="t" r="r" b="b"/>
            <a:pathLst>
              <a:path w="3101975" h="1673860">
                <a:moveTo>
                  <a:pt x="414655" y="92075"/>
                </a:moveTo>
                <a:lnTo>
                  <a:pt x="0" y="1639570"/>
                </a:lnTo>
                <a:lnTo>
                  <a:pt x="2672080" y="1673860"/>
                </a:lnTo>
                <a:lnTo>
                  <a:pt x="3101975" y="31115"/>
                </a:lnTo>
                <a:lnTo>
                  <a:pt x="414655" y="31115"/>
                </a:lnTo>
                <a:lnTo>
                  <a:pt x="399415" y="0"/>
                </a:lnTo>
              </a:path>
            </a:pathLst>
          </a:cu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3" name="文本框 22"/>
          <p:cNvSpPr txBox="1"/>
          <p:nvPr/>
        </p:nvSpPr>
        <p:spPr>
          <a:xfrm>
            <a:off x="450850" y="4876800"/>
            <a:ext cx="403733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/>
              <a:t>注：本书中，如无特别说明，</a:t>
            </a:r>
            <a:r>
              <a:rPr lang="en-US" altLang="zh-CN" sz="2000"/>
              <a:t>“</a:t>
            </a:r>
            <a:r>
              <a:rPr lang="zh-CN" altLang="en-US" sz="2000"/>
              <a:t>两个平面</a:t>
            </a:r>
            <a:r>
              <a:rPr lang="en-US" altLang="zh-CN" sz="2000"/>
              <a:t>”</a:t>
            </a:r>
            <a:r>
              <a:rPr lang="zh-CN" altLang="en-US" sz="2000"/>
              <a:t>指</a:t>
            </a:r>
            <a:r>
              <a:rPr lang="zh-CN" altLang="en-US" sz="2000">
                <a:solidFill>
                  <a:srgbClr val="FF0000"/>
                </a:solidFill>
              </a:rPr>
              <a:t>不重合</a:t>
            </a:r>
            <a:r>
              <a:rPr lang="zh-CN" altLang="en-US" sz="2000"/>
              <a:t>的两个平面</a:t>
            </a:r>
            <a:endParaRPr lang="zh-CN" altLang="en-US" sz="2000"/>
          </a:p>
        </p:txBody>
      </p:sp>
      <p:grpSp>
        <p:nvGrpSpPr>
          <p:cNvPr id="32" name="组合 31"/>
          <p:cNvGrpSpPr/>
          <p:nvPr/>
        </p:nvGrpSpPr>
        <p:grpSpPr>
          <a:xfrm rot="0">
            <a:off x="450850" y="1610360"/>
            <a:ext cx="3862070" cy="2385060"/>
            <a:chOff x="734" y="2791"/>
            <a:chExt cx="6082" cy="3756"/>
          </a:xfrm>
        </p:grpSpPr>
        <p:grpSp>
          <p:nvGrpSpPr>
            <p:cNvPr id="13" name="组合 12"/>
            <p:cNvGrpSpPr/>
            <p:nvPr/>
          </p:nvGrpSpPr>
          <p:grpSpPr>
            <a:xfrm>
              <a:off x="1329" y="3370"/>
              <a:ext cx="4860" cy="2538"/>
              <a:chOff x="1353" y="2425"/>
              <a:chExt cx="4860" cy="2538"/>
            </a:xfrm>
          </p:grpSpPr>
          <p:sp>
            <p:nvSpPr>
              <p:cNvPr id="2" name="立方体 1"/>
              <p:cNvSpPr/>
              <p:nvPr/>
            </p:nvSpPr>
            <p:spPr>
              <a:xfrm>
                <a:off x="1353" y="2425"/>
                <a:ext cx="4860" cy="2539"/>
              </a:xfrm>
              <a:prstGeom prst="cube">
                <a:avLst/>
              </a:prstGeom>
              <a:noFill/>
              <a:ln w="28575" cmpd="sng">
                <a:solidFill>
                  <a:schemeClr val="accent1">
                    <a:shade val="50000"/>
                  </a:schemeClr>
                </a:solidFill>
                <a:prstDash val="solid"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grpSp>
            <p:nvGrpSpPr>
              <p:cNvPr id="12" name="组合 11"/>
              <p:cNvGrpSpPr/>
              <p:nvPr/>
            </p:nvGrpSpPr>
            <p:grpSpPr>
              <a:xfrm>
                <a:off x="1377" y="2437"/>
                <a:ext cx="4812" cy="2491"/>
                <a:chOff x="1377" y="2437"/>
                <a:chExt cx="4812" cy="2491"/>
              </a:xfrm>
            </p:grpSpPr>
            <p:cxnSp>
              <p:nvCxnSpPr>
                <p:cNvPr id="3" name="直接连接符 2"/>
                <p:cNvCxnSpPr/>
                <p:nvPr/>
              </p:nvCxnSpPr>
              <p:spPr>
                <a:xfrm flipH="1">
                  <a:off x="1958" y="2437"/>
                  <a:ext cx="47" cy="1959"/>
                </a:xfrm>
                <a:prstGeom prst="line">
                  <a:avLst/>
                </a:prstGeom>
                <a:ln w="28575" cmpd="sng">
                  <a:solidFill>
                    <a:schemeClr val="accent1">
                      <a:shade val="50000"/>
                    </a:schemeClr>
                  </a:solidFill>
                  <a:prstDash val="sysDot"/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直接连接符 5"/>
                <p:cNvCxnSpPr/>
                <p:nvPr/>
              </p:nvCxnSpPr>
              <p:spPr>
                <a:xfrm flipH="1">
                  <a:off x="1909" y="4347"/>
                  <a:ext cx="4280" cy="0"/>
                </a:xfrm>
                <a:prstGeom prst="line">
                  <a:avLst/>
                </a:prstGeom>
                <a:ln w="28575" cmpd="sng">
                  <a:solidFill>
                    <a:schemeClr val="accent1">
                      <a:shade val="50000"/>
                    </a:schemeClr>
                  </a:solidFill>
                  <a:prstDash val="sysDot"/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直接连接符 10"/>
                <p:cNvCxnSpPr/>
                <p:nvPr/>
              </p:nvCxnSpPr>
              <p:spPr>
                <a:xfrm flipV="1">
                  <a:off x="1377" y="4324"/>
                  <a:ext cx="605" cy="604"/>
                </a:xfrm>
                <a:prstGeom prst="line">
                  <a:avLst/>
                </a:prstGeom>
                <a:ln w="28575" cmpd="sng">
                  <a:solidFill>
                    <a:schemeClr val="accent1">
                      <a:shade val="50000"/>
                    </a:schemeClr>
                  </a:solidFill>
                  <a:prstDash val="sysDot"/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1" name="文本框 20"/>
            <p:cNvSpPr txBox="1"/>
            <p:nvPr/>
          </p:nvSpPr>
          <p:spPr>
            <a:xfrm>
              <a:off x="966" y="5919"/>
              <a:ext cx="580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000" b="1">
                  <a:solidFill>
                    <a:schemeClr val="tx2"/>
                  </a:solidFill>
                </a:rPr>
                <a:t>A</a:t>
              </a:r>
              <a:endParaRPr lang="en-US" altLang="zh-CN" sz="2000" b="1">
                <a:solidFill>
                  <a:schemeClr val="tx2"/>
                </a:solidFill>
              </a:endParaRP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5342" y="5879"/>
              <a:ext cx="580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000" b="1">
                  <a:solidFill>
                    <a:schemeClr val="tx2"/>
                  </a:solidFill>
                </a:rPr>
                <a:t>B</a:t>
              </a:r>
              <a:endParaRPr lang="en-US" altLang="zh-CN" sz="2000" b="1">
                <a:solidFill>
                  <a:schemeClr val="tx2"/>
                </a:solidFill>
              </a:endParaRPr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1910" y="4775"/>
              <a:ext cx="580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000" b="1">
                  <a:solidFill>
                    <a:schemeClr val="tx2"/>
                  </a:solidFill>
                </a:rPr>
                <a:t>D</a:t>
              </a:r>
              <a:endParaRPr lang="en-US" altLang="zh-CN" sz="2000" b="1">
                <a:solidFill>
                  <a:schemeClr val="tx2"/>
                </a:solidFill>
              </a:endParaRPr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6134" y="4799"/>
              <a:ext cx="580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000" b="1">
                  <a:solidFill>
                    <a:schemeClr val="tx2"/>
                  </a:solidFill>
                </a:rPr>
                <a:t>C</a:t>
              </a:r>
              <a:endParaRPr lang="en-US" altLang="zh-CN" sz="2000" b="1">
                <a:solidFill>
                  <a:schemeClr val="tx2"/>
                </a:solidFill>
              </a:endParaRPr>
            </a:p>
          </p:txBody>
        </p:sp>
        <p:sp>
          <p:nvSpPr>
            <p:cNvPr id="28" name="文本框 27"/>
            <p:cNvSpPr txBox="1"/>
            <p:nvPr/>
          </p:nvSpPr>
          <p:spPr>
            <a:xfrm>
              <a:off x="734" y="3743"/>
              <a:ext cx="716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000" b="1">
                  <a:solidFill>
                    <a:schemeClr val="tx2"/>
                  </a:solidFill>
                </a:rPr>
                <a:t>A</a:t>
              </a:r>
              <a:r>
                <a:rPr lang="en-US" altLang="zh-CN" sz="2000" b="1" baseline="-25000">
                  <a:solidFill>
                    <a:schemeClr val="tx2"/>
                  </a:solidFill>
                </a:rPr>
                <a:t>1</a:t>
              </a:r>
              <a:endParaRPr lang="en-US" altLang="zh-CN" sz="2000" b="1" baseline="-25000">
                <a:solidFill>
                  <a:schemeClr val="tx2"/>
                </a:solidFill>
              </a:endParaRPr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5470" y="3823"/>
              <a:ext cx="718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000" b="1">
                  <a:solidFill>
                    <a:schemeClr val="tx2"/>
                  </a:solidFill>
                </a:rPr>
                <a:t>B</a:t>
              </a:r>
              <a:r>
                <a:rPr lang="en-US" altLang="zh-CN" sz="2000" b="1" baseline="-25000">
                  <a:solidFill>
                    <a:schemeClr val="tx2"/>
                  </a:solidFill>
                </a:rPr>
                <a:t>1</a:t>
              </a:r>
              <a:endParaRPr lang="en-US" altLang="zh-CN" sz="2000" b="1" baseline="-25000">
                <a:solidFill>
                  <a:schemeClr val="tx2"/>
                </a:solidFill>
              </a:endParaRPr>
            </a:p>
          </p:txBody>
        </p:sp>
        <p:sp>
          <p:nvSpPr>
            <p:cNvPr id="30" name="文本框 29"/>
            <p:cNvSpPr txBox="1"/>
            <p:nvPr/>
          </p:nvSpPr>
          <p:spPr>
            <a:xfrm>
              <a:off x="1702" y="2791"/>
              <a:ext cx="788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000" b="1">
                  <a:solidFill>
                    <a:schemeClr val="tx2"/>
                  </a:solidFill>
                </a:rPr>
                <a:t>D</a:t>
              </a:r>
              <a:r>
                <a:rPr lang="en-US" altLang="zh-CN" sz="2000" b="1" baseline="-25000">
                  <a:solidFill>
                    <a:schemeClr val="tx2"/>
                  </a:solidFill>
                </a:rPr>
                <a:t>1</a:t>
              </a:r>
              <a:endParaRPr lang="en-US" altLang="zh-CN" sz="2000" b="1" baseline="-25000">
                <a:solidFill>
                  <a:schemeClr val="tx2"/>
                </a:solidFill>
              </a:endParaRPr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6062" y="2839"/>
              <a:ext cx="754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000" b="1">
                  <a:solidFill>
                    <a:schemeClr val="tx2"/>
                  </a:solidFill>
                </a:rPr>
                <a:t>C</a:t>
              </a:r>
              <a:r>
                <a:rPr lang="en-US" altLang="zh-CN" sz="2000" b="1" baseline="-25000">
                  <a:solidFill>
                    <a:schemeClr val="tx2"/>
                  </a:solidFill>
                </a:rPr>
                <a:t>1</a:t>
              </a:r>
              <a:endParaRPr lang="en-US" altLang="zh-CN" sz="2000" b="1" baseline="-25000">
                <a:solidFill>
                  <a:schemeClr val="tx2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1"/>
      <p:bldP spid="17" grpId="1"/>
      <p:bldP spid="18" grpId="1"/>
      <p:bldP spid="19" grpId="1"/>
      <p:bldP spid="20" grpId="1"/>
      <p:bldP spid="22" grpId="1"/>
      <p:bldP spid="34" grpId="0" animBg="1"/>
      <p:bldP spid="34" grpId="1" animBg="1"/>
      <p:bldP spid="35" grpId="0" animBg="1"/>
      <p:bldP spid="35" grpId="1" animBg="1"/>
      <p:bldP spid="39" grpId="0" bldLvl="0" animBg="1"/>
      <p:bldP spid="39" grpId="1" animBg="1"/>
      <p:bldP spid="35" grpId="2" animBg="1"/>
      <p:bldP spid="16" grpId="2"/>
      <p:bldP spid="17" grpId="2"/>
      <p:bldP spid="18" grpId="2"/>
      <p:bldP spid="19" grpId="2"/>
      <p:bldP spid="20" grpId="2"/>
      <p:bldP spid="22" grpId="2"/>
      <p:bldP spid="23" grpId="0"/>
      <p:bldP spid="2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590" y="869315"/>
            <a:ext cx="11388725" cy="9652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38150" y="189230"/>
            <a:ext cx="769366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探究</a:t>
            </a:r>
            <a:r>
              <a:rPr lang="en-US" altLang="zh-CN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zh-CN" altLang="en-US" sz="3600">
                <a:solidFill>
                  <a:schemeClr val="accent1"/>
                </a:solidFill>
                <a:latin typeface="+mn-ea"/>
                <a:sym typeface="+mn-ea"/>
              </a:rPr>
              <a:t>空间中两平面的平行的判定</a:t>
            </a:r>
            <a:endParaRPr lang="zh-CN" altLang="en-US" sz="3600">
              <a:solidFill>
                <a:schemeClr val="accent1"/>
              </a:solidFill>
              <a:latin typeface="+mn-ea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38150" y="1059180"/>
            <a:ext cx="6096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/>
              <a:t>直线与平面平行的判定方法有哪些？</a:t>
            </a:r>
            <a:endParaRPr lang="zh-CN" altLang="en-US" sz="2400"/>
          </a:p>
        </p:txBody>
      </p:sp>
      <p:sp>
        <p:nvSpPr>
          <p:cNvPr id="6" name="文本框 5"/>
          <p:cNvSpPr txBox="1"/>
          <p:nvPr/>
        </p:nvSpPr>
        <p:spPr>
          <a:xfrm>
            <a:off x="438150" y="1519555"/>
            <a:ext cx="6096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定义：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直线和平面没有公共点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38150" y="2056130"/>
            <a:ext cx="817054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判定定理：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如果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平面外一条直线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与此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平面内的一条直线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平行，那么该直线与此平面平行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558800" y="3049905"/>
            <a:ext cx="2979420" cy="2454275"/>
            <a:chOff x="880" y="4928"/>
            <a:chExt cx="4692" cy="3865"/>
          </a:xfrm>
        </p:grpSpPr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74" y="5939"/>
              <a:ext cx="3898" cy="2854"/>
            </a:xfrm>
            <a:prstGeom prst="rect">
              <a:avLst/>
            </a:prstGeom>
          </p:spPr>
        </p:pic>
        <p:sp>
          <p:nvSpPr>
            <p:cNvPr id="11" name="文本框 10"/>
            <p:cNvSpPr txBox="1"/>
            <p:nvPr/>
          </p:nvSpPr>
          <p:spPr>
            <a:xfrm>
              <a:off x="880" y="4928"/>
              <a:ext cx="3313" cy="72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2400">
                  <a:solidFill>
                    <a:schemeClr val="accent1"/>
                  </a:solidFill>
                  <a:sym typeface="+mn-ea"/>
                </a:rPr>
                <a:t>图形语言</a:t>
              </a:r>
              <a:r>
                <a:rPr lang="en-US" altLang="zh-CN" sz="2400">
                  <a:solidFill>
                    <a:schemeClr val="accent1"/>
                  </a:solidFill>
                  <a:sym typeface="+mn-ea"/>
                </a:rPr>
                <a:t>:</a:t>
              </a:r>
              <a:endParaRPr lang="en-US" altLang="zh-CN" sz="2400">
                <a:solidFill>
                  <a:schemeClr val="accent1"/>
                </a:solidFill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5634355" y="3105785"/>
            <a:ext cx="3663950" cy="2508885"/>
            <a:chOff x="8269" y="4928"/>
            <a:chExt cx="5770" cy="3951"/>
          </a:xfrm>
        </p:grpSpPr>
        <p:pic>
          <p:nvPicPr>
            <p:cNvPr id="7" name="图片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849" y="5835"/>
              <a:ext cx="5191" cy="3044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/>
          </p:nvSpPr>
          <p:spPr>
            <a:xfrm>
              <a:off x="8269" y="4928"/>
              <a:ext cx="3313" cy="72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2400">
                  <a:solidFill>
                    <a:schemeClr val="accent1"/>
                  </a:solidFill>
                  <a:sym typeface="+mn-ea"/>
                </a:rPr>
                <a:t>符号语言</a:t>
              </a:r>
              <a:r>
                <a:rPr lang="en-US" altLang="zh-CN" sz="2400">
                  <a:solidFill>
                    <a:schemeClr val="accent1"/>
                  </a:solidFill>
                  <a:sym typeface="+mn-ea"/>
                </a:rPr>
                <a:t>:</a:t>
              </a:r>
              <a:endParaRPr lang="en-US" altLang="zh-CN" sz="2400">
                <a:solidFill>
                  <a:schemeClr val="accent1"/>
                </a:solidFill>
              </a:endParaRPr>
            </a:p>
          </p:txBody>
        </p:sp>
      </p:grpSp>
      <p:pic>
        <p:nvPicPr>
          <p:cNvPr id="20" name="图片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9910" y="5244465"/>
            <a:ext cx="3887470" cy="10344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6" grpId="0"/>
      <p:bldP spid="6" grpId="1"/>
      <p:bldP spid="8" grpId="0"/>
      <p:bldP spid="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590" y="869315"/>
            <a:ext cx="11388725" cy="9652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38150" y="189230"/>
            <a:ext cx="769366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探究</a:t>
            </a:r>
            <a:r>
              <a:rPr lang="en-US" altLang="zh-CN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zh-CN" altLang="en-US" sz="3600">
                <a:solidFill>
                  <a:schemeClr val="accent1"/>
                </a:solidFill>
                <a:latin typeface="+mn-ea"/>
                <a:sym typeface="+mn-ea"/>
              </a:rPr>
              <a:t>空间中两平面的平行的判定</a:t>
            </a:r>
            <a:endParaRPr lang="zh-CN" altLang="en-US" sz="3600">
              <a:solidFill>
                <a:schemeClr val="accent1"/>
              </a:solidFill>
              <a:latin typeface="+mn-ea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grpSp>
        <p:nvGrpSpPr>
          <p:cNvPr id="24" name="组合 23"/>
          <p:cNvGrpSpPr/>
          <p:nvPr/>
        </p:nvGrpSpPr>
        <p:grpSpPr>
          <a:xfrm>
            <a:off x="2399665" y="2333625"/>
            <a:ext cx="4401185" cy="689835"/>
            <a:chOff x="2127" y="6258"/>
            <a:chExt cx="6593" cy="894"/>
          </a:xfrm>
        </p:grpSpPr>
        <p:sp>
          <p:nvSpPr>
            <p:cNvPr id="25" name="流程图: 可选过程 24"/>
            <p:cNvSpPr/>
            <p:nvPr/>
          </p:nvSpPr>
          <p:spPr>
            <a:xfrm>
              <a:off x="2127" y="6258"/>
              <a:ext cx="2417" cy="89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2320" y="6430"/>
              <a:ext cx="6400" cy="5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400"/>
                <a:t>线面平行</a:t>
              </a:r>
              <a:endParaRPr lang="zh-CN" altLang="en-US" sz="2400"/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5854065" y="2299335"/>
            <a:ext cx="4448175" cy="689835"/>
            <a:chOff x="6655" y="6258"/>
            <a:chExt cx="6545" cy="894"/>
          </a:xfrm>
        </p:grpSpPr>
        <p:sp>
          <p:nvSpPr>
            <p:cNvPr id="28" name="流程图: 可选过程 27"/>
            <p:cNvSpPr/>
            <p:nvPr/>
          </p:nvSpPr>
          <p:spPr>
            <a:xfrm>
              <a:off x="6655" y="6258"/>
              <a:ext cx="2417" cy="89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6800" y="6430"/>
              <a:ext cx="6400" cy="5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400"/>
                <a:t>线线平行</a:t>
              </a:r>
              <a:endParaRPr lang="zh-CN" altLang="en-US" sz="2400"/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4442460" y="2235835"/>
            <a:ext cx="1243330" cy="567690"/>
            <a:chOff x="4620" y="5898"/>
            <a:chExt cx="1958" cy="894"/>
          </a:xfrm>
        </p:grpSpPr>
        <p:sp>
          <p:nvSpPr>
            <p:cNvPr id="31" name="右箭头 30"/>
            <p:cNvSpPr/>
            <p:nvPr/>
          </p:nvSpPr>
          <p:spPr>
            <a:xfrm>
              <a:off x="4620" y="6478"/>
              <a:ext cx="1958" cy="315"/>
            </a:xfrm>
            <a:prstGeom prst="rightArrow">
              <a:avLst/>
            </a:prstGeom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5031" y="5898"/>
              <a:ext cx="1547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000">
                  <a:solidFill>
                    <a:srgbClr val="FF0000"/>
                  </a:solidFill>
                </a:rPr>
                <a:t>转化</a:t>
              </a:r>
              <a:endParaRPr lang="zh-CN" altLang="en-US" sz="2000">
                <a:solidFill>
                  <a:srgbClr val="FF0000"/>
                </a:solidFill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 rot="0">
            <a:off x="2200275" y="4282440"/>
            <a:ext cx="4417695" cy="584200"/>
            <a:chOff x="1763" y="6237"/>
            <a:chExt cx="6957" cy="759"/>
          </a:xfrm>
        </p:grpSpPr>
        <p:sp>
          <p:nvSpPr>
            <p:cNvPr id="9" name="流程图: 可选过程 8"/>
            <p:cNvSpPr/>
            <p:nvPr/>
          </p:nvSpPr>
          <p:spPr>
            <a:xfrm>
              <a:off x="2077" y="6258"/>
              <a:ext cx="2467" cy="737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1763" y="6237"/>
              <a:ext cx="6957" cy="75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r>
                <a:rPr lang="en-US" altLang="zh-CN" sz="2400"/>
                <a:t>    </a:t>
              </a:r>
              <a:r>
                <a:rPr lang="zh-CN" altLang="en-US" sz="2400"/>
                <a:t>面面平行</a:t>
              </a:r>
              <a:endParaRPr lang="zh-CN" altLang="en-US" sz="2400"/>
            </a:p>
          </p:txBody>
        </p:sp>
      </p:grpSp>
      <p:grpSp>
        <p:nvGrpSpPr>
          <p:cNvPr id="13" name="组合 12"/>
          <p:cNvGrpSpPr/>
          <p:nvPr/>
        </p:nvGrpSpPr>
        <p:grpSpPr>
          <a:xfrm rot="0">
            <a:off x="5779135" y="4298950"/>
            <a:ext cx="4330700" cy="598170"/>
            <a:chOff x="6654" y="6258"/>
            <a:chExt cx="6546" cy="897"/>
          </a:xfrm>
        </p:grpSpPr>
        <p:sp>
          <p:nvSpPr>
            <p:cNvPr id="14" name="流程图: 可选过程 13"/>
            <p:cNvSpPr/>
            <p:nvPr/>
          </p:nvSpPr>
          <p:spPr>
            <a:xfrm>
              <a:off x="6655" y="6258"/>
              <a:ext cx="2417" cy="89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6654" y="6259"/>
              <a:ext cx="6546" cy="896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r>
                <a:rPr lang="en-US" altLang="zh-CN" sz="2400"/>
                <a:t> </a:t>
              </a:r>
              <a:r>
                <a:rPr lang="zh-CN" altLang="en-US" sz="2400"/>
                <a:t>线面平行</a:t>
              </a:r>
              <a:endParaRPr lang="zh-CN" altLang="en-US" sz="2400"/>
            </a:p>
          </p:txBody>
        </p:sp>
      </p:grpSp>
      <p:grpSp>
        <p:nvGrpSpPr>
          <p:cNvPr id="16" name="组合 15"/>
          <p:cNvGrpSpPr/>
          <p:nvPr/>
        </p:nvGrpSpPr>
        <p:grpSpPr>
          <a:xfrm rot="0">
            <a:off x="4366260" y="4124960"/>
            <a:ext cx="1243330" cy="567690"/>
            <a:chOff x="4620" y="5898"/>
            <a:chExt cx="1958" cy="894"/>
          </a:xfrm>
        </p:grpSpPr>
        <p:sp>
          <p:nvSpPr>
            <p:cNvPr id="22" name="右箭头 21"/>
            <p:cNvSpPr/>
            <p:nvPr/>
          </p:nvSpPr>
          <p:spPr>
            <a:xfrm>
              <a:off x="4620" y="6478"/>
              <a:ext cx="1958" cy="315"/>
            </a:xfrm>
            <a:prstGeom prst="rightArrow">
              <a:avLst/>
            </a:prstGeom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5031" y="5898"/>
              <a:ext cx="1547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000">
                  <a:solidFill>
                    <a:srgbClr val="FF0000"/>
                  </a:solidFill>
                </a:rPr>
                <a:t>转化</a:t>
              </a:r>
              <a:endParaRPr lang="zh-CN" altLang="en-US" sz="2000">
                <a:solidFill>
                  <a:srgbClr val="FF0000"/>
                </a:solidFill>
              </a:endParaRPr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4895215" y="2849880"/>
            <a:ext cx="789940" cy="1228090"/>
            <a:chOff x="6413" y="6432"/>
            <a:chExt cx="1244" cy="1934"/>
          </a:xfrm>
        </p:grpSpPr>
        <p:sp>
          <p:nvSpPr>
            <p:cNvPr id="33" name="下箭头 32"/>
            <p:cNvSpPr/>
            <p:nvPr/>
          </p:nvSpPr>
          <p:spPr>
            <a:xfrm>
              <a:off x="6413" y="6432"/>
              <a:ext cx="292" cy="1935"/>
            </a:xfrm>
            <a:prstGeom prst="downArrow">
              <a:avLst/>
            </a:prstGeom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4" name="文本框 33"/>
            <p:cNvSpPr txBox="1"/>
            <p:nvPr/>
          </p:nvSpPr>
          <p:spPr>
            <a:xfrm>
              <a:off x="6783" y="6852"/>
              <a:ext cx="875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000">
                  <a:solidFill>
                    <a:srgbClr val="FF0000"/>
                  </a:solidFill>
                </a:rPr>
                <a:t>类比</a:t>
              </a:r>
              <a:endParaRPr lang="zh-CN" altLang="en-US" sz="200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590" y="869315"/>
            <a:ext cx="11388725" cy="9652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38150" y="189230"/>
            <a:ext cx="769366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探究</a:t>
            </a:r>
            <a:r>
              <a:rPr lang="en-US" altLang="zh-CN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zh-CN" altLang="en-US" sz="3600">
                <a:solidFill>
                  <a:schemeClr val="accent1"/>
                </a:solidFill>
                <a:latin typeface="+mn-ea"/>
                <a:sym typeface="+mn-ea"/>
              </a:rPr>
              <a:t>空间中两平面的平行的判定</a:t>
            </a:r>
            <a:endParaRPr lang="zh-CN" altLang="en-US" sz="3600">
              <a:solidFill>
                <a:schemeClr val="accent1"/>
              </a:solidFill>
              <a:latin typeface="+mn-ea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1810" y="1770380"/>
            <a:ext cx="2354580" cy="2032000"/>
          </a:xfrm>
          <a:prstGeom prst="rect">
            <a:avLst/>
          </a:prstGeom>
        </p:spPr>
      </p:pic>
      <p:sp>
        <p:nvSpPr>
          <p:cNvPr id="17" name="文本框 16"/>
          <p:cNvSpPr txBox="1"/>
          <p:nvPr>
            <p:custDataLst>
              <p:tags r:id="rId3"/>
            </p:custDataLst>
          </p:nvPr>
        </p:nvSpPr>
        <p:spPr>
          <a:xfrm>
            <a:off x="637540" y="1540510"/>
            <a:ext cx="6096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问题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1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: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平面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α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内有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一条直线</a:t>
            </a:r>
            <a:r>
              <a:rPr lang="en-US" altLang="zh-CN" sz="2400" i="1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a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平行平面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β,α//β</a:t>
            </a:r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吗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?</a:t>
            </a:r>
            <a:endParaRPr lang="en-US" altLang="zh-CN" sz="240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>
            <p:custDataLst>
              <p:tags r:id="rId4"/>
            </p:custDataLst>
          </p:nvPr>
        </p:nvSpPr>
        <p:spPr>
          <a:xfrm>
            <a:off x="637540" y="3933825"/>
            <a:ext cx="74155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问题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2:</a:t>
            </a:r>
            <a:r>
              <a:rPr lang="zh-CN" altLang="en-US" sz="2400"/>
              <a:t>平面</a:t>
            </a:r>
            <a:r>
              <a:rPr lang="en-US" altLang="zh-CN" sz="24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α</a:t>
            </a:r>
            <a:r>
              <a:rPr lang="zh-CN" altLang="en-US" sz="2400"/>
              <a:t>有</a:t>
            </a:r>
            <a:r>
              <a:rPr lang="zh-CN" altLang="en-US" sz="2400">
                <a:solidFill>
                  <a:srgbClr val="FF0000"/>
                </a:solidFill>
              </a:rPr>
              <a:t>两条直线</a:t>
            </a:r>
            <a:r>
              <a:rPr lang="zh-CN" sz="2400"/>
              <a:t>呢？</a:t>
            </a:r>
            <a:endParaRPr lang="zh-CN" sz="2400"/>
          </a:p>
        </p:txBody>
      </p:sp>
      <p:sp>
        <p:nvSpPr>
          <p:cNvPr id="19" name="圆角矩形标注 18"/>
          <p:cNvSpPr/>
          <p:nvPr>
            <p:custDataLst>
              <p:tags r:id="rId5"/>
            </p:custDataLst>
          </p:nvPr>
        </p:nvSpPr>
        <p:spPr>
          <a:xfrm>
            <a:off x="2610485" y="2707005"/>
            <a:ext cx="1918970" cy="1106170"/>
          </a:xfrm>
          <a:prstGeom prst="wedgeRoundRectCallout">
            <a:avLst/>
          </a:prstGeom>
          <a:noFill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>
            <p:custDataLst>
              <p:tags r:id="rId6"/>
            </p:custDataLst>
          </p:nvPr>
        </p:nvSpPr>
        <p:spPr>
          <a:xfrm>
            <a:off x="2870200" y="2767965"/>
            <a:ext cx="17767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/>
              <a:t>两</a:t>
            </a:r>
            <a:r>
              <a:rPr lang="zh-CN" altLang="en-US" sz="2000">
                <a:solidFill>
                  <a:srgbClr val="FF0000"/>
                </a:solidFill>
              </a:rPr>
              <a:t>平行</a:t>
            </a:r>
            <a:r>
              <a:rPr lang="zh-CN" altLang="en-US" sz="2000"/>
              <a:t>直线</a:t>
            </a:r>
            <a:endParaRPr lang="zh-CN" altLang="en-US" sz="2000"/>
          </a:p>
        </p:txBody>
      </p:sp>
      <p:sp>
        <p:nvSpPr>
          <p:cNvPr id="21" name="文本框 20"/>
          <p:cNvSpPr txBox="1"/>
          <p:nvPr>
            <p:custDataLst>
              <p:tags r:id="rId7"/>
            </p:custDataLst>
          </p:nvPr>
        </p:nvSpPr>
        <p:spPr>
          <a:xfrm>
            <a:off x="2870200" y="3229610"/>
            <a:ext cx="17767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/>
              <a:t>两</a:t>
            </a:r>
            <a:r>
              <a:rPr lang="zh-CN" altLang="en-US" sz="2000">
                <a:solidFill>
                  <a:srgbClr val="FF0000"/>
                </a:solidFill>
              </a:rPr>
              <a:t>相交</a:t>
            </a:r>
            <a:r>
              <a:rPr lang="zh-CN" altLang="en-US" sz="2000"/>
              <a:t>直线</a:t>
            </a:r>
            <a:endParaRPr lang="zh-CN" alt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18" grpId="0"/>
      <p:bldP spid="18" grpId="1"/>
      <p:bldP spid="19" grpId="0" bldLvl="0" animBg="1"/>
      <p:bldP spid="19" grpId="1" animBg="1"/>
      <p:bldP spid="20" grpId="0"/>
      <p:bldP spid="20" grpId="1"/>
      <p:bldP spid="21" grpId="0"/>
      <p:bldP spid="21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590" y="869315"/>
            <a:ext cx="11388725" cy="9652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438150" y="189230"/>
            <a:ext cx="769366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探究</a:t>
            </a:r>
            <a:r>
              <a:rPr lang="en-US" altLang="zh-CN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zh-CN" altLang="en-US" sz="3600">
                <a:solidFill>
                  <a:schemeClr val="accent1"/>
                </a:solidFill>
                <a:latin typeface="+mn-ea"/>
                <a:sym typeface="+mn-ea"/>
              </a:rPr>
              <a:t>空间中两平面的平行的判定</a:t>
            </a:r>
            <a:endParaRPr lang="zh-CN" altLang="en-US" sz="3600">
              <a:solidFill>
                <a:schemeClr val="accent1"/>
              </a:solidFill>
              <a:latin typeface="+mn-ea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45465" y="1664970"/>
            <a:ext cx="94126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/>
              <a:t>如图</a:t>
            </a:r>
            <a:r>
              <a:rPr lang="en-US" altLang="zh-CN" sz="2400"/>
              <a:t>1</a:t>
            </a:r>
            <a:r>
              <a:rPr lang="zh-CN" altLang="en-US" sz="2400"/>
              <a:t>，</a:t>
            </a:r>
            <a:r>
              <a:rPr lang="en-US" altLang="zh-CN" sz="2400" i="1"/>
              <a:t>a</a:t>
            </a:r>
            <a:r>
              <a:rPr lang="zh-CN" altLang="en-US" sz="2400"/>
              <a:t>和</a:t>
            </a:r>
            <a:r>
              <a:rPr lang="en-US" altLang="zh-CN" sz="2400"/>
              <a:t>b</a:t>
            </a:r>
            <a:r>
              <a:rPr lang="zh-CN" altLang="en-US" sz="2400"/>
              <a:t>分别是矩形硬纸片</a:t>
            </a:r>
            <a:r>
              <a:rPr lang="en-US" altLang="zh-CN" sz="2400"/>
              <a:t>(</a:t>
            </a:r>
            <a:r>
              <a:rPr lang="zh-CN" altLang="en-US" sz="2400"/>
              <a:t>借助书本</a:t>
            </a:r>
            <a:r>
              <a:rPr lang="en-US" altLang="zh-CN" sz="2400"/>
              <a:t>)</a:t>
            </a:r>
            <a:r>
              <a:rPr lang="zh-CN" altLang="en-US" sz="2400"/>
              <a:t>的两条对边所在直线，它们都和桌面平行，那么硬纸片和桌面平行吗</a:t>
            </a:r>
            <a:r>
              <a:rPr lang="en-US" altLang="zh-CN" sz="2400"/>
              <a:t>?</a:t>
            </a:r>
            <a:endParaRPr lang="zh-CN" altLang="en-US" sz="240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380" y="3723005"/>
            <a:ext cx="2713355" cy="24384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45465" y="2637790"/>
            <a:ext cx="898271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/>
              <a:t>如图</a:t>
            </a:r>
            <a:r>
              <a:rPr lang="en-US" altLang="zh-CN" sz="2400"/>
              <a:t>2</a:t>
            </a:r>
            <a:r>
              <a:rPr lang="zh-CN" altLang="en-US" sz="2400"/>
              <a:t>，</a:t>
            </a:r>
            <a:r>
              <a:rPr lang="en-US" altLang="zh-CN" sz="2400"/>
              <a:t>c</a:t>
            </a:r>
            <a:r>
              <a:rPr lang="zh-CN" altLang="en-US" sz="2400"/>
              <a:t>和</a:t>
            </a:r>
            <a:r>
              <a:rPr lang="en-US" altLang="zh-CN" sz="2400"/>
              <a:t>d</a:t>
            </a:r>
            <a:r>
              <a:rPr lang="zh-CN" altLang="en-US" sz="2400"/>
              <a:t>分别是三角尺相邻两边所在直线，它们都和桌面平行，那么三角尺和桌面平行吗</a:t>
            </a:r>
            <a:r>
              <a:rPr lang="en-US" altLang="zh-CN" sz="2400"/>
              <a:t>?</a:t>
            </a:r>
            <a:endParaRPr lang="zh-CN" altLang="en-US" sz="240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1240" y="3723005"/>
            <a:ext cx="2748280" cy="225171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545465" y="1000760"/>
            <a:ext cx="6096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algn="l"/>
            <a:r>
              <a:rPr lang="zh-CN" altLang="en-US" sz="240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我们可以借助以下两个实例进行观察</a:t>
            </a:r>
            <a:r>
              <a:rPr lang="zh-CN" altLang="en-US" sz="280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：</a:t>
            </a:r>
            <a:endParaRPr lang="zh-CN" altLang="en-US" sz="280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590" y="869315"/>
            <a:ext cx="11388725" cy="9652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38150" y="189230"/>
            <a:ext cx="346964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定理生成</a:t>
            </a:r>
            <a:endParaRPr lang="zh-CN" altLang="en-US" sz="360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90855" y="1141095"/>
            <a:ext cx="6096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/>
              <a:t>两个平面平行的判定定理</a:t>
            </a:r>
            <a:endParaRPr lang="zh-CN" altLang="en-US" sz="2400"/>
          </a:p>
        </p:txBody>
      </p:sp>
      <p:sp>
        <p:nvSpPr>
          <p:cNvPr id="3" name="文本框 2"/>
          <p:cNvSpPr txBox="1"/>
          <p:nvPr/>
        </p:nvSpPr>
        <p:spPr>
          <a:xfrm>
            <a:off x="490855" y="1601470"/>
            <a:ext cx="70643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/>
              <a:t>如果</a:t>
            </a:r>
            <a:r>
              <a:rPr lang="zh-CN" altLang="en-US" sz="2400">
                <a:solidFill>
                  <a:srgbClr val="FF0000"/>
                </a:solidFill>
              </a:rPr>
              <a:t>一个平面内</a:t>
            </a:r>
            <a:r>
              <a:rPr lang="zh-CN" altLang="en-US" sz="2400"/>
              <a:t>的</a:t>
            </a:r>
            <a:r>
              <a:rPr lang="zh-CN" altLang="en-US" sz="2400">
                <a:solidFill>
                  <a:srgbClr val="FF0000"/>
                </a:solidFill>
              </a:rPr>
              <a:t>两条相交</a:t>
            </a:r>
            <a:r>
              <a:rPr lang="zh-CN" altLang="en-US" sz="2400"/>
              <a:t>直线与</a:t>
            </a:r>
            <a:r>
              <a:rPr lang="zh-CN" altLang="en-US" sz="2400">
                <a:solidFill>
                  <a:srgbClr val="FF0000"/>
                </a:solidFill>
              </a:rPr>
              <a:t>另一个平面平行</a:t>
            </a:r>
            <a:r>
              <a:rPr lang="zh-CN" altLang="en-US" sz="2400"/>
              <a:t>，那么这两个平面平行。</a:t>
            </a:r>
            <a:endParaRPr lang="zh-CN" altLang="en-US" sz="2400"/>
          </a:p>
        </p:txBody>
      </p:sp>
      <p:sp>
        <p:nvSpPr>
          <p:cNvPr id="7" name="文本框 6"/>
          <p:cNvSpPr txBox="1"/>
          <p:nvPr/>
        </p:nvSpPr>
        <p:spPr>
          <a:xfrm>
            <a:off x="6050280" y="2797810"/>
            <a:ext cx="15049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>
                <a:solidFill>
                  <a:srgbClr val="0070C0"/>
                </a:solidFill>
                <a:sym typeface="+mn-ea"/>
              </a:rPr>
              <a:t>符号语言</a:t>
            </a:r>
            <a:r>
              <a:rPr lang="en-US" altLang="zh-CN" sz="2400">
                <a:solidFill>
                  <a:srgbClr val="0070C0"/>
                </a:solidFill>
                <a:sym typeface="+mn-ea"/>
              </a:rPr>
              <a:t>:</a:t>
            </a:r>
            <a:endParaRPr lang="en-US" altLang="zh-CN" sz="2400">
              <a:solidFill>
                <a:srgbClr val="0070C0"/>
              </a:solidFill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4890" y="3067050"/>
            <a:ext cx="3362960" cy="231965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576580" y="2797810"/>
            <a:ext cx="15049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>
                <a:solidFill>
                  <a:srgbClr val="0070C0"/>
                </a:solidFill>
                <a:sym typeface="+mn-ea"/>
              </a:rPr>
              <a:t>图形语言</a:t>
            </a:r>
            <a:r>
              <a:rPr lang="en-US" altLang="zh-CN" sz="2400">
                <a:solidFill>
                  <a:srgbClr val="0070C0"/>
                </a:solidFill>
                <a:sym typeface="+mn-ea"/>
              </a:rPr>
              <a:t>:</a:t>
            </a:r>
            <a:endParaRPr lang="en-US" altLang="zh-CN" sz="2400">
              <a:solidFill>
                <a:srgbClr val="0070C0"/>
              </a:solidFill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1530" y="3429635"/>
            <a:ext cx="2839085" cy="1819910"/>
          </a:xfrm>
          <a:prstGeom prst="rect">
            <a:avLst/>
          </a:prstGeom>
        </p:spPr>
      </p:pic>
      <p:grpSp>
        <p:nvGrpSpPr>
          <p:cNvPr id="13" name="组合 12"/>
          <p:cNvGrpSpPr/>
          <p:nvPr/>
        </p:nvGrpSpPr>
        <p:grpSpPr>
          <a:xfrm>
            <a:off x="2983230" y="2640965"/>
            <a:ext cx="2118360" cy="1074420"/>
            <a:chOff x="11185" y="4105"/>
            <a:chExt cx="3336" cy="1692"/>
          </a:xfrm>
        </p:grpSpPr>
        <p:sp>
          <p:nvSpPr>
            <p:cNvPr id="11" name="椭圆形标注 10"/>
            <p:cNvSpPr/>
            <p:nvPr/>
          </p:nvSpPr>
          <p:spPr>
            <a:xfrm>
              <a:off x="11185" y="4105"/>
              <a:ext cx="3337" cy="1693"/>
            </a:xfrm>
            <a:prstGeom prst="wedgeEllipseCallou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11898" y="4440"/>
              <a:ext cx="2128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000">
                  <a:solidFill>
                    <a:srgbClr val="FF0000"/>
                  </a:solidFill>
                </a:rPr>
                <a:t>线不在多，贵在相交</a:t>
              </a:r>
              <a:endParaRPr lang="zh-CN" altLang="en-US" sz="2000">
                <a:solidFill>
                  <a:srgbClr val="FF0000"/>
                </a:solidFill>
              </a:endParaRPr>
            </a:p>
          </p:txBody>
        </p:sp>
      </p:grpSp>
      <p:pic>
        <p:nvPicPr>
          <p:cNvPr id="14" name="图片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7930" y="5391150"/>
            <a:ext cx="3797300" cy="673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  <p:bldP spid="7" grpId="1"/>
      <p:bldP spid="9" grpId="1"/>
      <p:bldP spid="3" grpId="2"/>
      <p:bldP spid="9" grpId="2"/>
      <p:bldP spid="7" grpId="2"/>
    </p:bldLst>
  </p:timing>
</p:sld>
</file>

<file path=ppt/tags/tag1.xml><?xml version="1.0" encoding="utf-8"?>
<p:tagLst xmlns:p="http://schemas.openxmlformats.org/presentationml/2006/main">
  <p:tag name="TABLE_ENDDRAG_ORIGIN_RECT" val="544*176"/>
  <p:tag name="TABLE_ENDDRAG_RECT" val="246*278*544*176"/>
</p:tagLst>
</file>

<file path=ppt/tags/tag10.xml><?xml version="1.0" encoding="utf-8"?>
<p:tagLst xmlns:p="http://schemas.openxmlformats.org/presentationml/2006/main">
  <p:tag name="AS_UNIQUEID" val="4428"/>
</p:tagLst>
</file>

<file path=ppt/tags/tag11.xml><?xml version="1.0" encoding="utf-8"?>
<p:tagLst xmlns:p="http://schemas.openxmlformats.org/presentationml/2006/main">
  <p:tag name="AS_UNIQUEID" val="4429"/>
</p:tagLst>
</file>

<file path=ppt/tags/tag12.xml><?xml version="1.0" encoding="utf-8"?>
<p:tagLst xmlns:p="http://schemas.openxmlformats.org/presentationml/2006/main">
  <p:tag name="AS_UNIQUEID" val="4430"/>
</p:tagLst>
</file>

<file path=ppt/tags/tag13.xml><?xml version="1.0" encoding="utf-8"?>
<p:tagLst xmlns:p="http://schemas.openxmlformats.org/presentationml/2006/main">
  <p:tag name="AS_UNIQUEID" val="4431"/>
</p:tagLst>
</file>

<file path=ppt/tags/tag14.xml><?xml version="1.0" encoding="utf-8"?>
<p:tagLst xmlns:p="http://schemas.openxmlformats.org/presentationml/2006/main">
  <p:tag name="AS_UNIQUEID" val="4432"/>
</p:tagLst>
</file>

<file path=ppt/tags/tag15.xml><?xml version="1.0" encoding="utf-8"?>
<p:tagLst xmlns:p="http://schemas.openxmlformats.org/presentationml/2006/main">
  <p:tag name="AS_UNIQUEID" val="4433"/>
</p:tagLst>
</file>

<file path=ppt/tags/tag16.xml><?xml version="1.0" encoding="utf-8"?>
<p:tagLst xmlns:p="http://schemas.openxmlformats.org/presentationml/2006/main">
  <p:tag name="AS_UNIQUEID" val="4434"/>
</p:tagLst>
</file>

<file path=ppt/tags/tag17.xml><?xml version="1.0" encoding="utf-8"?>
<p:tagLst xmlns:p="http://schemas.openxmlformats.org/presentationml/2006/main">
  <p:tag name="AS_UNIQUEID" val="4435"/>
</p:tagLst>
</file>

<file path=ppt/tags/tag18.xml><?xml version="1.0" encoding="utf-8"?>
<p:tagLst xmlns:p="http://schemas.openxmlformats.org/presentationml/2006/main">
  <p:tag name="AS_UNIQUEID" val="4436"/>
</p:tagLst>
</file>

<file path=ppt/tags/tag19.xml><?xml version="1.0" encoding="utf-8"?>
<p:tagLst xmlns:p="http://schemas.openxmlformats.org/presentationml/2006/main">
  <p:tag name="AS_UNIQUEID" val="4325"/>
</p:tagLst>
</file>

<file path=ppt/tags/tag2.xml><?xml version="1.0" encoding="utf-8"?>
<p:tagLst xmlns:p="http://schemas.openxmlformats.org/presentationml/2006/main">
  <p:tag name="KSO_WM_DIAGRAM_VIRTUALLY_FRAME" val="{&quot;height&quot;:221.35,&quot;left&quot;:72,&quot;top&quot;:103.1,&quot;width&quot;:583.9}"/>
</p:tagLst>
</file>

<file path=ppt/tags/tag3.xml><?xml version="1.0" encoding="utf-8"?>
<p:tagLst xmlns:p="http://schemas.openxmlformats.org/presentationml/2006/main">
  <p:tag name="KSO_WM_DIAGRAM_VIRTUALLY_FRAME" val="{&quot;height&quot;:221.35,&quot;left&quot;:72,&quot;top&quot;:103.1,&quot;width&quot;:583.9}"/>
</p:tagLst>
</file>

<file path=ppt/tags/tag4.xml><?xml version="1.0" encoding="utf-8"?>
<p:tagLst xmlns:p="http://schemas.openxmlformats.org/presentationml/2006/main">
  <p:tag name="KSO_WM_DIAGRAM_VIRTUALLY_FRAME" val="{&quot;height&quot;:221.35,&quot;left&quot;:72,&quot;top&quot;:103.1,&quot;width&quot;:583.9}"/>
</p:tagLst>
</file>

<file path=ppt/tags/tag5.xml><?xml version="1.0" encoding="utf-8"?>
<p:tagLst xmlns:p="http://schemas.openxmlformats.org/presentationml/2006/main">
  <p:tag name="KSO_WM_DIAGRAM_VIRTUALLY_FRAME" val="{&quot;height&quot;:221.35,&quot;left&quot;:72,&quot;top&quot;:103.1,&quot;width&quot;:583.9}"/>
</p:tagLst>
</file>

<file path=ppt/tags/tag6.xml><?xml version="1.0" encoding="utf-8"?>
<p:tagLst xmlns:p="http://schemas.openxmlformats.org/presentationml/2006/main">
  <p:tag name="KSO_WM_DIAGRAM_VIRTUALLY_FRAME" val="{&quot;height&quot;:221.35,&quot;left&quot;:72,&quot;top&quot;:103.1,&quot;width&quot;:583.9}"/>
</p:tagLst>
</file>

<file path=ppt/tags/tag7.xml><?xml version="1.0" encoding="utf-8"?>
<p:tagLst xmlns:p="http://schemas.openxmlformats.org/presentationml/2006/main">
  <p:tag name="AS_UNIQUEID" val="4425"/>
</p:tagLst>
</file>

<file path=ppt/tags/tag8.xml><?xml version="1.0" encoding="utf-8"?>
<p:tagLst xmlns:p="http://schemas.openxmlformats.org/presentationml/2006/main">
  <p:tag name="AS_UNIQUEID" val="4426"/>
</p:tagLst>
</file>

<file path=ppt/tags/tag9.xml><?xml version="1.0" encoding="utf-8"?>
<p:tagLst xmlns:p="http://schemas.openxmlformats.org/presentationml/2006/main">
  <p:tag name="AS_UNIQUEID" val="4427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1138</Words>
  <Application>WPS 演示</Application>
  <PresentationFormat>宽屏</PresentationFormat>
  <Paragraphs>188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Arial</vt:lpstr>
      <vt:lpstr>宋体</vt:lpstr>
      <vt:lpstr>Wingdings</vt:lpstr>
      <vt:lpstr>微软雅黑</vt:lpstr>
      <vt:lpstr>Cambria Math</vt:lpstr>
      <vt:lpstr>Times New Roman</vt:lpstr>
      <vt:lpstr>Arial Narrow</vt:lpstr>
      <vt:lpstr>Calibri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ACER</dc:creator>
  <cp:lastModifiedBy>木子</cp:lastModifiedBy>
  <cp:revision>42</cp:revision>
  <dcterms:created xsi:type="dcterms:W3CDTF">2023-08-09T12:44:00Z</dcterms:created>
  <dcterms:modified xsi:type="dcterms:W3CDTF">2025-05-08T23:53:42Z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2052-12.1.0.20784</vt:lpwstr>
  </property>
</Properties>
</file>